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601200" cy="7315200"/>
  <p:notesSz cx="7023100" cy="9309100"/>
  <p:defaultTextStyle>
    <a:defPPr>
      <a:defRPr lang="en-US"/>
    </a:defPPr>
    <a:lvl1pPr marL="0" algn="l" defTabSz="966434" rtl="0" eaLnBrk="1" latinLnBrk="0" hangingPunct="1">
      <a:defRPr sz="1800" kern="1200">
        <a:solidFill>
          <a:schemeClr val="tx1"/>
        </a:solidFill>
        <a:latin typeface="+mn-lt"/>
        <a:ea typeface="+mn-ea"/>
        <a:cs typeface="+mn-cs"/>
      </a:defRPr>
    </a:lvl1pPr>
    <a:lvl2pPr marL="483217" algn="l" defTabSz="966434" rtl="0" eaLnBrk="1" latinLnBrk="0" hangingPunct="1">
      <a:defRPr sz="1800" kern="1200">
        <a:solidFill>
          <a:schemeClr val="tx1"/>
        </a:solidFill>
        <a:latin typeface="+mn-lt"/>
        <a:ea typeface="+mn-ea"/>
        <a:cs typeface="+mn-cs"/>
      </a:defRPr>
    </a:lvl2pPr>
    <a:lvl3pPr marL="966434" algn="l" defTabSz="966434" rtl="0" eaLnBrk="1" latinLnBrk="0" hangingPunct="1">
      <a:defRPr sz="1800" kern="1200">
        <a:solidFill>
          <a:schemeClr val="tx1"/>
        </a:solidFill>
        <a:latin typeface="+mn-lt"/>
        <a:ea typeface="+mn-ea"/>
        <a:cs typeface="+mn-cs"/>
      </a:defRPr>
    </a:lvl3pPr>
    <a:lvl4pPr marL="1449652" algn="l" defTabSz="966434" rtl="0" eaLnBrk="1" latinLnBrk="0" hangingPunct="1">
      <a:defRPr sz="1800" kern="1200">
        <a:solidFill>
          <a:schemeClr val="tx1"/>
        </a:solidFill>
        <a:latin typeface="+mn-lt"/>
        <a:ea typeface="+mn-ea"/>
        <a:cs typeface="+mn-cs"/>
      </a:defRPr>
    </a:lvl4pPr>
    <a:lvl5pPr marL="1932870" algn="l" defTabSz="966434" rtl="0" eaLnBrk="1" latinLnBrk="0" hangingPunct="1">
      <a:defRPr sz="1800" kern="1200">
        <a:solidFill>
          <a:schemeClr val="tx1"/>
        </a:solidFill>
        <a:latin typeface="+mn-lt"/>
        <a:ea typeface="+mn-ea"/>
        <a:cs typeface="+mn-cs"/>
      </a:defRPr>
    </a:lvl5pPr>
    <a:lvl6pPr marL="2416088" algn="l" defTabSz="966434" rtl="0" eaLnBrk="1" latinLnBrk="0" hangingPunct="1">
      <a:defRPr sz="1800" kern="1200">
        <a:solidFill>
          <a:schemeClr val="tx1"/>
        </a:solidFill>
        <a:latin typeface="+mn-lt"/>
        <a:ea typeface="+mn-ea"/>
        <a:cs typeface="+mn-cs"/>
      </a:defRPr>
    </a:lvl6pPr>
    <a:lvl7pPr marL="2899305" algn="l" defTabSz="966434" rtl="0" eaLnBrk="1" latinLnBrk="0" hangingPunct="1">
      <a:defRPr sz="1800" kern="1200">
        <a:solidFill>
          <a:schemeClr val="tx1"/>
        </a:solidFill>
        <a:latin typeface="+mn-lt"/>
        <a:ea typeface="+mn-ea"/>
        <a:cs typeface="+mn-cs"/>
      </a:defRPr>
    </a:lvl7pPr>
    <a:lvl8pPr marL="3382523" algn="l" defTabSz="966434" rtl="0" eaLnBrk="1" latinLnBrk="0" hangingPunct="1">
      <a:defRPr sz="1800" kern="1200">
        <a:solidFill>
          <a:schemeClr val="tx1"/>
        </a:solidFill>
        <a:latin typeface="+mn-lt"/>
        <a:ea typeface="+mn-ea"/>
        <a:cs typeface="+mn-cs"/>
      </a:defRPr>
    </a:lvl8pPr>
    <a:lvl9pPr marL="3865740" algn="l" defTabSz="9664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640000"/>
    <a:srgbClr val="7E0000"/>
    <a:srgbClr val="B000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1" autoAdjust="0"/>
  </p:normalViewPr>
  <p:slideViewPr>
    <p:cSldViewPr>
      <p:cViewPr varScale="1">
        <p:scale>
          <a:sx n="93" d="100"/>
          <a:sy n="93" d="100"/>
        </p:scale>
        <p:origin x="1908" y="102"/>
      </p:cViewPr>
      <p:guideLst>
        <p:guide orient="horz" pos="2304"/>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E7225E14-DF83-4C2F-A90C-8FA7A8630C78}" type="datetimeFigureOut">
              <a:rPr lang="en-US" smtClean="0"/>
              <a:pPr/>
              <a:t>5/9/2017</a:t>
            </a:fld>
            <a:endParaRPr lang="en-US"/>
          </a:p>
        </p:txBody>
      </p:sp>
      <p:sp>
        <p:nvSpPr>
          <p:cNvPr id="4" name="Slide Image Placeholder 3"/>
          <p:cNvSpPr>
            <a:spLocks noGrp="1" noRot="1" noChangeAspect="1"/>
          </p:cNvSpPr>
          <p:nvPr>
            <p:ph type="sldImg" idx="2"/>
          </p:nvPr>
        </p:nvSpPr>
        <p:spPr>
          <a:xfrm>
            <a:off x="1220788" y="698500"/>
            <a:ext cx="45815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41D8CD62-83A9-4818-89F0-153588BC99D9}" type="slidenum">
              <a:rPr lang="en-US" smtClean="0"/>
              <a:pPr/>
              <a:t>‹#›</a:t>
            </a:fld>
            <a:endParaRPr lang="en-US"/>
          </a:p>
        </p:txBody>
      </p:sp>
    </p:spTree>
    <p:extLst>
      <p:ext uri="{BB962C8B-B14F-4D97-AF65-F5344CB8AC3E}">
        <p14:creationId xmlns:p14="http://schemas.microsoft.com/office/powerpoint/2010/main" val="4097732306"/>
      </p:ext>
    </p:extLst>
  </p:cSld>
  <p:clrMap bg1="lt1" tx1="dk1" bg2="lt2" tx2="dk2" accent1="accent1" accent2="accent2" accent3="accent3" accent4="accent4" accent5="accent5" accent6="accent6" hlink="hlink" folHlink="folHlink"/>
  <p:notesStyle>
    <a:lvl1pPr marL="0" algn="l" defTabSz="966434" rtl="0" eaLnBrk="1" latinLnBrk="0" hangingPunct="1">
      <a:defRPr sz="1300" kern="1200">
        <a:solidFill>
          <a:schemeClr val="tx1"/>
        </a:solidFill>
        <a:latin typeface="+mn-lt"/>
        <a:ea typeface="+mn-ea"/>
        <a:cs typeface="+mn-cs"/>
      </a:defRPr>
    </a:lvl1pPr>
    <a:lvl2pPr marL="483217" algn="l" defTabSz="966434" rtl="0" eaLnBrk="1" latinLnBrk="0" hangingPunct="1">
      <a:defRPr sz="1300" kern="1200">
        <a:solidFill>
          <a:schemeClr val="tx1"/>
        </a:solidFill>
        <a:latin typeface="+mn-lt"/>
        <a:ea typeface="+mn-ea"/>
        <a:cs typeface="+mn-cs"/>
      </a:defRPr>
    </a:lvl2pPr>
    <a:lvl3pPr marL="966434" algn="l" defTabSz="966434" rtl="0" eaLnBrk="1" latinLnBrk="0" hangingPunct="1">
      <a:defRPr sz="1300" kern="1200">
        <a:solidFill>
          <a:schemeClr val="tx1"/>
        </a:solidFill>
        <a:latin typeface="+mn-lt"/>
        <a:ea typeface="+mn-ea"/>
        <a:cs typeface="+mn-cs"/>
      </a:defRPr>
    </a:lvl3pPr>
    <a:lvl4pPr marL="1449652" algn="l" defTabSz="966434" rtl="0" eaLnBrk="1" latinLnBrk="0" hangingPunct="1">
      <a:defRPr sz="1300" kern="1200">
        <a:solidFill>
          <a:schemeClr val="tx1"/>
        </a:solidFill>
        <a:latin typeface="+mn-lt"/>
        <a:ea typeface="+mn-ea"/>
        <a:cs typeface="+mn-cs"/>
      </a:defRPr>
    </a:lvl4pPr>
    <a:lvl5pPr marL="1932870" algn="l" defTabSz="966434" rtl="0" eaLnBrk="1" latinLnBrk="0" hangingPunct="1">
      <a:defRPr sz="1300" kern="1200">
        <a:solidFill>
          <a:schemeClr val="tx1"/>
        </a:solidFill>
        <a:latin typeface="+mn-lt"/>
        <a:ea typeface="+mn-ea"/>
        <a:cs typeface="+mn-cs"/>
      </a:defRPr>
    </a:lvl5pPr>
    <a:lvl6pPr marL="2416088" algn="l" defTabSz="966434" rtl="0" eaLnBrk="1" latinLnBrk="0" hangingPunct="1">
      <a:defRPr sz="1300" kern="1200">
        <a:solidFill>
          <a:schemeClr val="tx1"/>
        </a:solidFill>
        <a:latin typeface="+mn-lt"/>
        <a:ea typeface="+mn-ea"/>
        <a:cs typeface="+mn-cs"/>
      </a:defRPr>
    </a:lvl6pPr>
    <a:lvl7pPr marL="2899305" algn="l" defTabSz="966434" rtl="0" eaLnBrk="1" latinLnBrk="0" hangingPunct="1">
      <a:defRPr sz="1300" kern="1200">
        <a:solidFill>
          <a:schemeClr val="tx1"/>
        </a:solidFill>
        <a:latin typeface="+mn-lt"/>
        <a:ea typeface="+mn-ea"/>
        <a:cs typeface="+mn-cs"/>
      </a:defRPr>
    </a:lvl7pPr>
    <a:lvl8pPr marL="3382523" algn="l" defTabSz="966434" rtl="0" eaLnBrk="1" latinLnBrk="0" hangingPunct="1">
      <a:defRPr sz="1300" kern="1200">
        <a:solidFill>
          <a:schemeClr val="tx1"/>
        </a:solidFill>
        <a:latin typeface="+mn-lt"/>
        <a:ea typeface="+mn-ea"/>
        <a:cs typeface="+mn-cs"/>
      </a:defRPr>
    </a:lvl8pPr>
    <a:lvl9pPr marL="3865740" algn="l" defTabSz="96643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98500"/>
            <a:ext cx="4581525" cy="3490913"/>
          </a:xfrm>
        </p:spPr>
      </p:sp>
      <p:sp>
        <p:nvSpPr>
          <p:cNvPr id="3" name="Notes Placeholder 2"/>
          <p:cNvSpPr>
            <a:spLocks noGrp="1"/>
          </p:cNvSpPr>
          <p:nvPr>
            <p:ph type="body" idx="1"/>
          </p:nvPr>
        </p:nvSpPr>
        <p:spPr/>
        <p:txBody>
          <a:bodyPr/>
          <a:lstStyle/>
          <a:p>
            <a:r>
              <a:rPr lang="en-US" dirty="0" smtClean="0"/>
              <a:t>Ni-Pt</a:t>
            </a:r>
            <a:r>
              <a:rPr lang="en-US" baseline="0" dirty="0" smtClean="0"/>
              <a:t> and </a:t>
            </a:r>
            <a:r>
              <a:rPr lang="en-US" baseline="0" dirty="0" err="1" smtClean="0"/>
              <a:t>MnBi</a:t>
            </a:r>
            <a:r>
              <a:rPr lang="en-US" baseline="0" dirty="0" smtClean="0"/>
              <a:t>-Au nanocomposites (along with Ni and </a:t>
            </a:r>
            <a:r>
              <a:rPr lang="en-US" baseline="0" dirty="0" err="1" smtClean="0"/>
              <a:t>MnBi</a:t>
            </a:r>
            <a:r>
              <a:rPr lang="en-US" baseline="0" dirty="0" smtClean="0"/>
              <a:t> control samples) were synthesized via wet chemistry and sintered into porous bricks of material. The transverse thermopower (Nernst coefficient) of each material was measured at a variety of temperatures by applying heat along one direction, then measuring the voltage across the sample perpendicular to the direction of heat flow, while varying an applied magnetic field in the third mutually perpendicular direction. Since the spin Seebeck effect (SSE) occurs in the same geometry as the (anomalous) Nernst effect (ANE), it has already been shown that ANE and SSE can combine to produce enhanced transverse thermopower in conducting ferromagnets combined with ‘normal metal’ thin films, such as Fe3O4 coated with Pt. When compared to the reference samples, the composites all showed a positive magnetization-dependent shift in transverse thermopower, consistent with a spin Seebeck contribution from thermal spin currents injected into the Pt/Au nanoparticles from the surrounding FM matrix, which then produced an inverse spin Hall electric field inside the Pt/Au particles. </a:t>
            </a:r>
            <a:endParaRPr lang="en-US" dirty="0"/>
          </a:p>
        </p:txBody>
      </p:sp>
      <p:sp>
        <p:nvSpPr>
          <p:cNvPr id="4" name="Slide Number Placeholder 3"/>
          <p:cNvSpPr>
            <a:spLocks noGrp="1"/>
          </p:cNvSpPr>
          <p:nvPr>
            <p:ph type="sldNum" sz="quarter" idx="10"/>
          </p:nvPr>
        </p:nvSpPr>
        <p:spPr/>
        <p:txBody>
          <a:bodyPr/>
          <a:lstStyle/>
          <a:p>
            <a:fld id="{41D8CD62-83A9-4818-89F0-153588BC99D9}" type="slidenum">
              <a:rPr lang="en-US" smtClean="0"/>
              <a:pPr/>
              <a:t>1</a:t>
            </a:fld>
            <a:endParaRPr lang="en-US"/>
          </a:p>
        </p:txBody>
      </p:sp>
    </p:spTree>
    <p:extLst>
      <p:ext uri="{BB962C8B-B14F-4D97-AF65-F5344CB8AC3E}">
        <p14:creationId xmlns:p14="http://schemas.microsoft.com/office/powerpoint/2010/main" val="355685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5638800" y="6827522"/>
            <a:ext cx="3722370" cy="389466"/>
          </a:xfrm>
        </p:spPr>
        <p:txBody>
          <a:bodyPr/>
          <a:lstStyle/>
          <a:p>
            <a:r>
              <a:rPr lang="en-US" smtClean="0"/>
              <a:t>Center for Emergent Materials—an NSF MRSEC</a:t>
            </a:r>
          </a:p>
          <a:p>
            <a:r>
              <a:rPr lang="en-US" smtClean="0"/>
              <a:t>Award Number DMR-0820414</a:t>
            </a:r>
            <a:endParaRPr lang="en-US" dirty="0" smtClean="0"/>
          </a:p>
        </p:txBody>
      </p:sp>
      <p:sp>
        <p:nvSpPr>
          <p:cNvPr id="5" name="Text Placeholder 4"/>
          <p:cNvSpPr>
            <a:spLocks noGrp="1"/>
          </p:cNvSpPr>
          <p:nvPr>
            <p:ph type="body" sz="quarter" idx="11"/>
          </p:nvPr>
        </p:nvSpPr>
        <p:spPr>
          <a:xfrm>
            <a:off x="240030" y="1219200"/>
            <a:ext cx="9121140" cy="406400"/>
          </a:xfrm>
        </p:spPr>
        <p:txBody>
          <a:bodyPr>
            <a:noAutofit/>
          </a:bodyPr>
          <a:lstStyle>
            <a:lvl1pPr marL="0" indent="0" algn="ctr">
              <a:buNone/>
              <a:defRPr sz="2000"/>
            </a:lvl1pPr>
          </a:lstStyle>
          <a:p>
            <a:pPr lvl="0"/>
            <a:r>
              <a:rPr lang="en-US" dirty="0" smtClean="0"/>
              <a:t>Click to edit Master text styles</a:t>
            </a:r>
            <a:endParaRPr lang="en-US" dirty="0"/>
          </a:p>
        </p:txBody>
      </p:sp>
      <p:sp>
        <p:nvSpPr>
          <p:cNvPr id="7" name="Text Placeholder 6"/>
          <p:cNvSpPr>
            <a:spLocks noGrp="1"/>
          </p:cNvSpPr>
          <p:nvPr>
            <p:ph type="body" sz="quarter" idx="12"/>
          </p:nvPr>
        </p:nvSpPr>
        <p:spPr>
          <a:xfrm>
            <a:off x="240030" y="1788160"/>
            <a:ext cx="9121140" cy="5039360"/>
          </a:xfrm>
        </p:spPr>
        <p:txBody>
          <a:bodyPr>
            <a:normAutofit/>
          </a:bodyPr>
          <a:lstStyle>
            <a:lvl1pPr>
              <a:defRPr sz="1800"/>
            </a:lvl1pPr>
            <a:lvl2pPr>
              <a:defRPr sz="1800"/>
            </a:lvl2pPr>
            <a:lvl3pPr>
              <a:defRPr sz="1800"/>
            </a:lvl3pPr>
            <a:lvl4pPr>
              <a:defRPr sz="1800" i="1"/>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5680710" y="1869440"/>
            <a:ext cx="3600450" cy="2844800"/>
          </a:xfrm>
        </p:spPr>
        <p:txBody>
          <a:bodyPr/>
          <a:lstStyle/>
          <a:p>
            <a:endParaRPr lang="en-US"/>
          </a:p>
        </p:txBody>
      </p:sp>
      <p:sp>
        <p:nvSpPr>
          <p:cNvPr id="15" name="Text Placeholder 14"/>
          <p:cNvSpPr>
            <a:spLocks noGrp="1"/>
          </p:cNvSpPr>
          <p:nvPr>
            <p:ph type="body" sz="quarter" idx="14"/>
          </p:nvPr>
        </p:nvSpPr>
        <p:spPr>
          <a:xfrm>
            <a:off x="240030" y="6827520"/>
            <a:ext cx="3440430" cy="406400"/>
          </a:xfrm>
        </p:spPr>
        <p:txBody>
          <a:bodyPr>
            <a:normAutofit/>
          </a:bodyPr>
          <a:lstStyle>
            <a:lvl1pPr marL="0" indent="0">
              <a:buNone/>
              <a:defRPr sz="13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198650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30" y="731520"/>
            <a:ext cx="9121140" cy="568960"/>
          </a:xfrm>
          <a:prstGeom prst="rect">
            <a:avLst/>
          </a:prstGeom>
        </p:spPr>
        <p:txBody>
          <a:bodyPr vert="horz" lIns="96643" tIns="48322" rIns="96643" bIns="48322"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40030" y="2113280"/>
            <a:ext cx="9121140" cy="4714240"/>
          </a:xfrm>
          <a:prstGeom prst="rect">
            <a:avLst/>
          </a:prstGeom>
        </p:spPr>
        <p:txBody>
          <a:bodyPr vert="horz" lIns="96643" tIns="48322" rIns="96643" bIns="483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410200" y="6827522"/>
            <a:ext cx="3950970" cy="389466"/>
          </a:xfrm>
          <a:prstGeom prst="rect">
            <a:avLst/>
          </a:prstGeom>
        </p:spPr>
        <p:txBody>
          <a:bodyPr vert="horz" lIns="96643" tIns="48322" rIns="96643" bIns="48322" rtlCol="0" anchor="ctr"/>
          <a:lstStyle>
            <a:lvl1pPr algn="r">
              <a:defRPr sz="1300">
                <a:solidFill>
                  <a:schemeClr val="tx1">
                    <a:tint val="75000"/>
                  </a:schemeClr>
                </a:solidFill>
              </a:defRPr>
            </a:lvl1pPr>
          </a:lstStyle>
          <a:p>
            <a:r>
              <a:rPr lang="en-US" dirty="0" smtClean="0"/>
              <a:t>Center for Emergent Materials—an NSF MRSEC</a:t>
            </a:r>
          </a:p>
          <a:p>
            <a:r>
              <a:rPr lang="en-US" dirty="0" smtClean="0"/>
              <a:t>Award Number DMR-0820414</a:t>
            </a:r>
          </a:p>
        </p:txBody>
      </p:sp>
      <p:sp>
        <p:nvSpPr>
          <p:cNvPr id="7" name="Rectangle 6"/>
          <p:cNvSpPr/>
          <p:nvPr userDrawn="1"/>
        </p:nvSpPr>
        <p:spPr>
          <a:xfrm>
            <a:off x="0" y="0"/>
            <a:ext cx="9601200" cy="48768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96643" tIns="48322" rIns="96643" bIns="48322"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9217" y="-8576"/>
            <a:ext cx="481614" cy="492087"/>
          </a:xfrm>
          <a:prstGeom prst="rect">
            <a:avLst/>
          </a:prstGeom>
        </p:spPr>
      </p:pic>
      <p:sp>
        <p:nvSpPr>
          <p:cNvPr id="9" name="Rectangle 8"/>
          <p:cNvSpPr/>
          <p:nvPr userDrawn="1"/>
        </p:nvSpPr>
        <p:spPr>
          <a:xfrm rot="10800000" flipV="1">
            <a:off x="0" y="487683"/>
            <a:ext cx="9601200" cy="135285"/>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lIns="96643" tIns="48322" rIns="96643" bIns="48322" rtlCol="0" anchor="ctr"/>
          <a:lstStyle/>
          <a:p>
            <a:pPr algn="ctr"/>
            <a:r>
              <a:rPr lang="en-US" sz="1200" b="1" dirty="0" smtClean="0">
                <a:solidFill>
                  <a:schemeClr val="bg1"/>
                </a:solidFill>
                <a:ea typeface="Gulim" pitchFamily="34" charset="-127"/>
                <a:cs typeface="Meiryo" pitchFamily="34" charset="-128"/>
              </a:rPr>
              <a:t>The Ohio State University							http://cem.osu.edu</a:t>
            </a:r>
            <a:endParaRPr lang="en-US" sz="1200" b="1" dirty="0">
              <a:solidFill>
                <a:schemeClr val="bg1"/>
              </a:solidFill>
              <a:ea typeface="Gulim" pitchFamily="34" charset="-127"/>
              <a:cs typeface="Meiryo" pitchFamily="34" charset="-128"/>
            </a:endParaRPr>
          </a:p>
        </p:txBody>
      </p:sp>
      <p:sp>
        <p:nvSpPr>
          <p:cNvPr id="11" name="TextBox 10"/>
          <p:cNvSpPr txBox="1"/>
          <p:nvPr userDrawn="1"/>
        </p:nvSpPr>
        <p:spPr>
          <a:xfrm>
            <a:off x="2000249" y="-135977"/>
            <a:ext cx="1840231" cy="755079"/>
          </a:xfrm>
          <a:prstGeom prst="rect">
            <a:avLst/>
          </a:prstGeom>
          <a:noFill/>
          <a:effectLst/>
        </p:spPr>
        <p:txBody>
          <a:bodyPr vert="horz" wrap="square" lIns="96643" tIns="48322" rIns="96643" bIns="48322" rtlCol="0">
            <a:spAutoFit/>
            <a:scene3d>
              <a:camera prst="orthographicFront"/>
              <a:lightRig rig="contrasting" dir="t"/>
            </a:scene3d>
            <a:sp3d prstMaterial="translucentPowder"/>
          </a:bodyPr>
          <a:lstStyle/>
          <a:p>
            <a:pPr algn="ctr"/>
            <a:r>
              <a:rPr lang="en-US" sz="4300" dirty="0" smtClean="0">
                <a:solidFill>
                  <a:srgbClr val="B00000"/>
                </a:solidFill>
                <a:ea typeface="Gulim" pitchFamily="34" charset="-127"/>
                <a:cs typeface="Meiryo" pitchFamily="34" charset="-128"/>
              </a:rPr>
              <a:t>CEM</a:t>
            </a:r>
          </a:p>
        </p:txBody>
      </p:sp>
      <p:sp>
        <p:nvSpPr>
          <p:cNvPr id="12" name="TextBox 11"/>
          <p:cNvSpPr txBox="1"/>
          <p:nvPr userDrawn="1"/>
        </p:nvSpPr>
        <p:spPr>
          <a:xfrm>
            <a:off x="2686562" y="188658"/>
            <a:ext cx="4228077" cy="374587"/>
          </a:xfrm>
          <a:prstGeom prst="rect">
            <a:avLst/>
          </a:prstGeom>
          <a:noFill/>
        </p:spPr>
        <p:txBody>
          <a:bodyPr wrap="square" lIns="96643" tIns="48322" rIns="96643" bIns="48322" rtlCol="0" anchor="ctr">
            <a:spAutoFit/>
          </a:bodyPr>
          <a:lstStyle/>
          <a:p>
            <a:pPr algn="ctr"/>
            <a:r>
              <a:rPr lang="en-US" b="1" cap="small" dirty="0" smtClean="0">
                <a:solidFill>
                  <a:schemeClr val="bg1"/>
                </a:solidFill>
                <a:effectLst>
                  <a:outerShdw blurRad="50800" dist="38100" algn="l" rotWithShape="0">
                    <a:prstClr val="black">
                      <a:alpha val="40000"/>
                    </a:prstClr>
                  </a:outerShdw>
                </a:effectLst>
                <a:ea typeface="Gulim" pitchFamily="34" charset="-127"/>
                <a:cs typeface="Meiryo" pitchFamily="34" charset="-128"/>
              </a:rPr>
              <a:t>Center for Emergent Materials</a:t>
            </a:r>
            <a:endParaRPr lang="en-US" b="1" cap="small" dirty="0">
              <a:solidFill>
                <a:schemeClr val="bg1"/>
              </a:solidFill>
              <a:effectLst>
                <a:outerShdw blurRad="50800" dist="38100" algn="l" rotWithShape="0">
                  <a:prstClr val="black">
                    <a:alpha val="40000"/>
                  </a:prstClr>
                </a:outerShdw>
              </a:effectLst>
              <a:ea typeface="Gulim" pitchFamily="34" charset="-127"/>
              <a:cs typeface="Meiryo" pitchFamily="34" charset="-128"/>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45728"/>
            <a:ext cx="848341" cy="383477"/>
          </a:xfrm>
          <a:prstGeom prst="rect">
            <a:avLst/>
          </a:prstGeom>
        </p:spPr>
      </p:pic>
    </p:spTree>
    <p:extLst>
      <p:ext uri="{BB962C8B-B14F-4D97-AF65-F5344CB8AC3E}">
        <p14:creationId xmlns:p14="http://schemas.microsoft.com/office/powerpoint/2010/main" val="1214968675"/>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p:txStyles>
    <p:titleStyle>
      <a:lvl1pPr algn="ctr" defTabSz="966434" rtl="0" eaLnBrk="1" latinLnBrk="0" hangingPunct="1">
        <a:spcBef>
          <a:spcPct val="0"/>
        </a:spcBef>
        <a:buNone/>
        <a:defRPr sz="2900" b="1" kern="1200">
          <a:solidFill>
            <a:srgbClr val="990000"/>
          </a:solidFill>
          <a:latin typeface="+mj-lt"/>
          <a:ea typeface="+mj-ea"/>
          <a:cs typeface="+mj-cs"/>
        </a:defRPr>
      </a:lvl1pPr>
    </p:titleStyle>
    <p:bodyStyle>
      <a:lvl1pPr marL="362413" indent="-362413" algn="l" defTabSz="96643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85229" indent="-302012" algn="l" defTabSz="966434"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208044" indent="-241609" algn="l" defTabSz="96643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91261" indent="-241609" algn="l" defTabSz="966434"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174478" indent="-241609" algn="l" defTabSz="96643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657696" indent="-241609" algn="l" defTabSz="9664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140914" indent="-241609" algn="l" defTabSz="9664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624132" indent="-241609" algn="l" defTabSz="9664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107349" indent="-241609" algn="l" defTabSz="9664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66434" rtl="0" eaLnBrk="1" latinLnBrk="0" hangingPunct="1">
        <a:defRPr sz="1800" kern="1200">
          <a:solidFill>
            <a:schemeClr val="tx1"/>
          </a:solidFill>
          <a:latin typeface="+mn-lt"/>
          <a:ea typeface="+mn-ea"/>
          <a:cs typeface="+mn-cs"/>
        </a:defRPr>
      </a:lvl1pPr>
      <a:lvl2pPr marL="483217" algn="l" defTabSz="966434" rtl="0" eaLnBrk="1" latinLnBrk="0" hangingPunct="1">
        <a:defRPr sz="1800" kern="1200">
          <a:solidFill>
            <a:schemeClr val="tx1"/>
          </a:solidFill>
          <a:latin typeface="+mn-lt"/>
          <a:ea typeface="+mn-ea"/>
          <a:cs typeface="+mn-cs"/>
        </a:defRPr>
      </a:lvl2pPr>
      <a:lvl3pPr marL="966434" algn="l" defTabSz="966434" rtl="0" eaLnBrk="1" latinLnBrk="0" hangingPunct="1">
        <a:defRPr sz="1800" kern="1200">
          <a:solidFill>
            <a:schemeClr val="tx1"/>
          </a:solidFill>
          <a:latin typeface="+mn-lt"/>
          <a:ea typeface="+mn-ea"/>
          <a:cs typeface="+mn-cs"/>
        </a:defRPr>
      </a:lvl3pPr>
      <a:lvl4pPr marL="1449652" algn="l" defTabSz="966434" rtl="0" eaLnBrk="1" latinLnBrk="0" hangingPunct="1">
        <a:defRPr sz="1800" kern="1200">
          <a:solidFill>
            <a:schemeClr val="tx1"/>
          </a:solidFill>
          <a:latin typeface="+mn-lt"/>
          <a:ea typeface="+mn-ea"/>
          <a:cs typeface="+mn-cs"/>
        </a:defRPr>
      </a:lvl4pPr>
      <a:lvl5pPr marL="1932870" algn="l" defTabSz="966434" rtl="0" eaLnBrk="1" latinLnBrk="0" hangingPunct="1">
        <a:defRPr sz="1800" kern="1200">
          <a:solidFill>
            <a:schemeClr val="tx1"/>
          </a:solidFill>
          <a:latin typeface="+mn-lt"/>
          <a:ea typeface="+mn-ea"/>
          <a:cs typeface="+mn-cs"/>
        </a:defRPr>
      </a:lvl5pPr>
      <a:lvl6pPr marL="2416088" algn="l" defTabSz="966434" rtl="0" eaLnBrk="1" latinLnBrk="0" hangingPunct="1">
        <a:defRPr sz="1800" kern="1200">
          <a:solidFill>
            <a:schemeClr val="tx1"/>
          </a:solidFill>
          <a:latin typeface="+mn-lt"/>
          <a:ea typeface="+mn-ea"/>
          <a:cs typeface="+mn-cs"/>
        </a:defRPr>
      </a:lvl6pPr>
      <a:lvl7pPr marL="2899305" algn="l" defTabSz="966434" rtl="0" eaLnBrk="1" latinLnBrk="0" hangingPunct="1">
        <a:defRPr sz="1800" kern="1200">
          <a:solidFill>
            <a:schemeClr val="tx1"/>
          </a:solidFill>
          <a:latin typeface="+mn-lt"/>
          <a:ea typeface="+mn-ea"/>
          <a:cs typeface="+mn-cs"/>
        </a:defRPr>
      </a:lvl7pPr>
      <a:lvl8pPr marL="3382523" algn="l" defTabSz="966434" rtl="0" eaLnBrk="1" latinLnBrk="0" hangingPunct="1">
        <a:defRPr sz="1800" kern="1200">
          <a:solidFill>
            <a:schemeClr val="tx1"/>
          </a:solidFill>
          <a:latin typeface="+mn-lt"/>
          <a:ea typeface="+mn-ea"/>
          <a:cs typeface="+mn-cs"/>
        </a:defRPr>
      </a:lvl8pPr>
      <a:lvl9pPr marL="3865740" algn="l" defTabSz="9664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 y="731520"/>
            <a:ext cx="9208770" cy="568960"/>
          </a:xfrm>
        </p:spPr>
        <p:txBody>
          <a:bodyPr/>
          <a:lstStyle/>
          <a:p>
            <a:r>
              <a:rPr lang="en-US" dirty="0" smtClean="0"/>
              <a:t>Translating Spin </a:t>
            </a:r>
            <a:r>
              <a:rPr lang="en-US" dirty="0" err="1" smtClean="0"/>
              <a:t>Seebeck</a:t>
            </a:r>
            <a:r>
              <a:rPr lang="en-US" dirty="0" smtClean="0"/>
              <a:t> Effect Physics </a:t>
            </a:r>
            <a:r>
              <a:rPr lang="en-US" smtClean="0"/>
              <a:t>into Practice</a:t>
            </a:r>
            <a:endParaRPr lang="en-US" dirty="0"/>
          </a:p>
        </p:txBody>
      </p:sp>
      <p:sp>
        <p:nvSpPr>
          <p:cNvPr id="3" name="Footer Placeholder 2"/>
          <p:cNvSpPr>
            <a:spLocks noGrp="1"/>
          </p:cNvSpPr>
          <p:nvPr>
            <p:ph type="ftr" sz="quarter" idx="10"/>
          </p:nvPr>
        </p:nvSpPr>
        <p:spPr/>
        <p:txBody>
          <a:bodyPr/>
          <a:lstStyle/>
          <a:p>
            <a:r>
              <a:rPr lang="en-US" dirty="0" smtClean="0"/>
              <a:t>Center for Emergent Materials—an NSF MRSEC</a:t>
            </a:r>
          </a:p>
          <a:p>
            <a:r>
              <a:rPr lang="en-US" dirty="0" smtClean="0"/>
              <a:t>Award Number DMR-1420451</a:t>
            </a:r>
          </a:p>
        </p:txBody>
      </p:sp>
      <p:sp>
        <p:nvSpPr>
          <p:cNvPr id="4" name="Text Placeholder 3"/>
          <p:cNvSpPr>
            <a:spLocks noGrp="1"/>
          </p:cNvSpPr>
          <p:nvPr>
            <p:ph type="body" sz="quarter" idx="11"/>
          </p:nvPr>
        </p:nvSpPr>
        <p:spPr/>
        <p:txBody>
          <a:bodyPr/>
          <a:lstStyle/>
          <a:p>
            <a:r>
              <a:rPr lang="en-US" dirty="0" smtClean="0"/>
              <a:t>Study reveals thin film physics also manifests in random nanocomposite geometry</a:t>
            </a:r>
            <a:endParaRPr lang="en-US" dirty="0"/>
          </a:p>
        </p:txBody>
      </p:sp>
      <p:sp>
        <p:nvSpPr>
          <p:cNvPr id="5" name="Text Placeholder 4"/>
          <p:cNvSpPr>
            <a:spLocks noGrp="1"/>
          </p:cNvSpPr>
          <p:nvPr>
            <p:ph type="body" sz="quarter" idx="12"/>
          </p:nvPr>
        </p:nvSpPr>
        <p:spPr>
          <a:xfrm>
            <a:off x="163830" y="1770060"/>
            <a:ext cx="5779770" cy="4130641"/>
          </a:xfrm>
        </p:spPr>
        <p:txBody>
          <a:bodyPr>
            <a:noAutofit/>
          </a:bodyPr>
          <a:lstStyle/>
          <a:p>
            <a:pPr marL="225425" indent="-225425">
              <a:spcBef>
                <a:spcPts val="600"/>
              </a:spcBef>
            </a:pPr>
            <a:r>
              <a:rPr lang="en-US" sz="1600" dirty="0" smtClean="0"/>
              <a:t>The spin Seebeck effect (SSE) holds enormous potential for use in converting thermal energy (such as waste heat) into electricity</a:t>
            </a:r>
          </a:p>
          <a:p>
            <a:pPr marL="225425" indent="-225425">
              <a:spcBef>
                <a:spcPts val="600"/>
              </a:spcBef>
            </a:pPr>
            <a:r>
              <a:rPr lang="en-US" sz="1600" dirty="0" smtClean="0"/>
              <a:t>Conventional SSE experiments are performed on delicate thin film heterostructures, which are impractical for energy conversion applications</a:t>
            </a:r>
          </a:p>
          <a:p>
            <a:pPr marL="225425" indent="-225425">
              <a:spcBef>
                <a:spcPts val="600"/>
              </a:spcBef>
            </a:pPr>
            <a:r>
              <a:rPr lang="en-US" sz="1600" dirty="0" smtClean="0"/>
              <a:t>We have now shown that SSE can be observed in bulk materials by embedding ‘normal metal’ nanoparticles (Pt or Au) within conducting ferromagnets (Ni or </a:t>
            </a:r>
            <a:r>
              <a:rPr lang="en-US" sz="1600" dirty="0" err="1" smtClean="0"/>
              <a:t>MnBi</a:t>
            </a:r>
            <a:r>
              <a:rPr lang="en-US" sz="1600" dirty="0" smtClean="0"/>
              <a:t>)</a:t>
            </a:r>
          </a:p>
          <a:p>
            <a:pPr marL="225425" indent="-225425">
              <a:spcBef>
                <a:spcPts val="600"/>
              </a:spcBef>
            </a:pPr>
            <a:r>
              <a:rPr lang="en-US" sz="1600" dirty="0" smtClean="0"/>
              <a:t>This proof-of-principle study establishes a viable approach for translating SSE physics into more practical bulk materials that can be produced using low-cost synthesis methods like powder processing and wet chemistry</a:t>
            </a:r>
          </a:p>
          <a:p>
            <a:pPr marL="225425" indent="-225425">
              <a:spcBef>
                <a:spcPts val="600"/>
              </a:spcBef>
            </a:pPr>
            <a:r>
              <a:rPr lang="en-US" sz="1600" dirty="0" smtClean="0"/>
              <a:t>With further study, the energy conversion efficiency may be significantly enhanced and even become competitive with conventional thermoelectric materials</a:t>
            </a:r>
          </a:p>
        </p:txBody>
      </p:sp>
      <p:sp>
        <p:nvSpPr>
          <p:cNvPr id="7" name="Text Placeholder 6"/>
          <p:cNvSpPr>
            <a:spLocks noGrp="1"/>
          </p:cNvSpPr>
          <p:nvPr>
            <p:ph type="body" sz="quarter" idx="14"/>
          </p:nvPr>
        </p:nvSpPr>
        <p:spPr>
          <a:xfrm>
            <a:off x="468630" y="6119178"/>
            <a:ext cx="8827770" cy="815022"/>
          </a:xfrm>
        </p:spPr>
        <p:txBody>
          <a:bodyPr>
            <a:normAutofit/>
          </a:bodyPr>
          <a:lstStyle/>
          <a:p>
            <a:r>
              <a:rPr lang="en-US" sz="1400" dirty="0"/>
              <a:t>S. R. </a:t>
            </a:r>
            <a:r>
              <a:rPr lang="en-US" sz="1400" dirty="0" err="1"/>
              <a:t>Boona</a:t>
            </a:r>
            <a:r>
              <a:rPr lang="en-US" sz="1400" dirty="0"/>
              <a:t>, K. </a:t>
            </a:r>
            <a:r>
              <a:rPr lang="en-US" sz="1400" dirty="0" err="1"/>
              <a:t>Vandaele</a:t>
            </a:r>
            <a:r>
              <a:rPr lang="en-US" sz="1400" dirty="0"/>
              <a:t>, I. N. </a:t>
            </a:r>
            <a:r>
              <a:rPr lang="en-US" sz="1400" dirty="0" err="1"/>
              <a:t>Boona</a:t>
            </a:r>
            <a:r>
              <a:rPr lang="en-US" sz="1400" dirty="0"/>
              <a:t>, </a:t>
            </a:r>
            <a:r>
              <a:rPr lang="en-US" sz="1400" b="1" dirty="0"/>
              <a:t>D. W. </a:t>
            </a:r>
            <a:r>
              <a:rPr lang="en-US" sz="1400" b="1" dirty="0" err="1"/>
              <a:t>McComb</a:t>
            </a:r>
            <a:r>
              <a:rPr lang="en-US" sz="1400" dirty="0"/>
              <a:t>, and </a:t>
            </a:r>
            <a:r>
              <a:rPr lang="en-US" sz="1400" b="1" dirty="0"/>
              <a:t>J. P. </a:t>
            </a:r>
            <a:r>
              <a:rPr lang="en-US" sz="1400" b="1" dirty="0" err="1"/>
              <a:t>Heremans</a:t>
            </a:r>
            <a:r>
              <a:rPr lang="en-US" sz="1400" dirty="0"/>
              <a:t>, "Observation of spin </a:t>
            </a:r>
            <a:r>
              <a:rPr lang="en-US" sz="1400" dirty="0" err="1"/>
              <a:t>Seebeck</a:t>
            </a:r>
            <a:r>
              <a:rPr lang="en-US" sz="1400" dirty="0"/>
              <a:t> contribution to the transverse </a:t>
            </a:r>
            <a:r>
              <a:rPr lang="en-US" sz="1400" dirty="0" err="1"/>
              <a:t>thermopower</a:t>
            </a:r>
            <a:r>
              <a:rPr lang="en-US" sz="1400" dirty="0"/>
              <a:t> in Ni-Pt and </a:t>
            </a:r>
            <a:r>
              <a:rPr lang="en-US" sz="1400" dirty="0" err="1"/>
              <a:t>MnBi</a:t>
            </a:r>
            <a:r>
              <a:rPr lang="en-US" sz="1400" dirty="0"/>
              <a:t>-Au bulk nanocomposites</a:t>
            </a:r>
            <a:r>
              <a:rPr lang="en-US" sz="1400" i="1" dirty="0"/>
              <a:t>,"</a:t>
            </a:r>
            <a:r>
              <a:rPr lang="en-US" sz="1400" dirty="0"/>
              <a:t> </a:t>
            </a:r>
            <a:r>
              <a:rPr lang="en-US" sz="1400" i="1" dirty="0"/>
              <a:t>Nature </a:t>
            </a:r>
            <a:r>
              <a:rPr lang="en-US" sz="1400" i="1" dirty="0" smtClean="0"/>
              <a:t>Communications</a:t>
            </a:r>
            <a:r>
              <a:rPr lang="en-US" sz="1400" dirty="0" smtClean="0"/>
              <a:t>  </a:t>
            </a:r>
            <a:r>
              <a:rPr lang="en-US" sz="1400" b="1" dirty="0"/>
              <a:t>7</a:t>
            </a:r>
            <a:r>
              <a:rPr lang="en-US" sz="1400" dirty="0"/>
              <a:t>, 13714 (2016). </a:t>
            </a:r>
            <a:r>
              <a:rPr lang="en-US" sz="1400" dirty="0" smtClean="0"/>
              <a:t>*supported </a:t>
            </a:r>
            <a:r>
              <a:rPr lang="en-US" sz="1400" dirty="0"/>
              <a:t>by the </a:t>
            </a:r>
            <a:r>
              <a:rPr lang="en-US" sz="1400" dirty="0" smtClean="0"/>
              <a:t>Center for Emergent Materials, an NSF MRSEC (DMR1420451) </a:t>
            </a:r>
            <a:r>
              <a:rPr lang="en-US" sz="1400" dirty="0"/>
              <a:t>and by </a:t>
            </a:r>
            <a:r>
              <a:rPr lang="en-US" sz="1400" dirty="0" smtClean="0"/>
              <a:t>MURI (W911NF-14-1-0016)</a:t>
            </a:r>
            <a:endParaRPr lang="en-US" sz="1400" dirty="0"/>
          </a:p>
        </p:txBody>
      </p:sp>
      <p:pic>
        <p:nvPicPr>
          <p:cNvPr id="8" name="Picture 2" descr="Elemental mapping image of Ni-Pt nanoparticles obtained by a scanning transmission electron microscope&#10;"/>
          <p:cNvPicPr>
            <a:picLocks noChangeAspect="1" noChangeArrowheads="1"/>
          </p:cNvPicPr>
          <p:nvPr/>
        </p:nvPicPr>
        <p:blipFill>
          <a:blip r:embed="rId3" cstate="print"/>
          <a:srcRect/>
          <a:stretch>
            <a:fillRect/>
          </a:stretch>
        </p:blipFill>
        <p:spPr bwMode="auto">
          <a:xfrm>
            <a:off x="6019800" y="1676400"/>
            <a:ext cx="3352800" cy="33528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6" name="Rectangle 5"/>
          <p:cNvSpPr/>
          <p:nvPr/>
        </p:nvSpPr>
        <p:spPr>
          <a:xfrm>
            <a:off x="5943600" y="5069704"/>
            <a:ext cx="3352800" cy="830997"/>
          </a:xfrm>
          <a:prstGeom prst="rect">
            <a:avLst/>
          </a:prstGeom>
        </p:spPr>
        <p:txBody>
          <a:bodyPr wrap="square">
            <a:spAutoFit/>
          </a:bodyPr>
          <a:lstStyle/>
          <a:p>
            <a:pPr algn="ctr"/>
            <a:r>
              <a:rPr lang="en-US" sz="1600" i="1" dirty="0" smtClean="0"/>
              <a:t>Elemental mapping image </a:t>
            </a:r>
            <a:r>
              <a:rPr lang="en-US" sz="1600" i="1" dirty="0"/>
              <a:t>of </a:t>
            </a:r>
            <a:r>
              <a:rPr lang="en-US" sz="1600" i="1" dirty="0" smtClean="0"/>
              <a:t>Ni-Pt nanoparticles obtained by a </a:t>
            </a:r>
            <a:r>
              <a:rPr lang="en-US" sz="1600" i="1" dirty="0"/>
              <a:t>scanning transmission electron </a:t>
            </a:r>
            <a:r>
              <a:rPr lang="en-US" sz="1600" i="1" dirty="0" smtClean="0"/>
              <a:t>microscope</a:t>
            </a:r>
            <a:endParaRPr lang="en-US" sz="1600" i="1" dirty="0"/>
          </a:p>
        </p:txBody>
      </p:sp>
    </p:spTree>
    <p:extLst>
      <p:ext uri="{BB962C8B-B14F-4D97-AF65-F5344CB8AC3E}">
        <p14:creationId xmlns:p14="http://schemas.microsoft.com/office/powerpoint/2010/main" val="90281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EM Site Vis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TotalTime>
  <Words>430</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Gulim</vt:lpstr>
      <vt:lpstr>Meiryo</vt:lpstr>
      <vt:lpstr>CEM Site Visit</vt:lpstr>
      <vt:lpstr>Translating Spin Seebeck Effect Physics into Practice</vt:lpstr>
    </vt:vector>
  </TitlesOfParts>
  <Company>Ohio State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Arend</dc:creator>
  <cp:lastModifiedBy>Chris Hammel</cp:lastModifiedBy>
  <cp:revision>67</cp:revision>
  <cp:lastPrinted>2014-03-19T19:31:12Z</cp:lastPrinted>
  <dcterms:created xsi:type="dcterms:W3CDTF">2012-06-12T18:05:24Z</dcterms:created>
  <dcterms:modified xsi:type="dcterms:W3CDTF">2017-05-09T20:54:34Z</dcterms:modified>
</cp:coreProperties>
</file>