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7" d="100"/>
          <a:sy n="147" d="100"/>
        </p:scale>
        <p:origin x="-7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CF4B4-5282-2E45-A2B3-CA090FF7742E}" type="datetimeFigureOut">
              <a:rPr lang="en-US" smtClean="0"/>
              <a:t>5/19/11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34815-0FFF-7548-A59C-784592F85C98}" type="slidenum">
              <a:rPr lang="en-US" smtClean="0"/>
              <a:t>‹#›</a:t>
            </a:fld>
            <a:endParaRPr lang="en-US"/>
          </a:p>
        </p:txBody>
      </p:sp>
    </p:spTree>
    <p:extLst>
      <p:ext uri="{BB962C8B-B14F-4D97-AF65-F5344CB8AC3E}">
        <p14:creationId xmlns:p14="http://schemas.microsoft.com/office/powerpoint/2010/main" val="2154529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charset="0"/>
              <a:buNone/>
            </a:pPr>
            <a:r>
              <a:rPr lang="en-US" sz="1200" dirty="0" smtClean="0">
                <a:latin typeface="Arial" charset="0"/>
                <a:ea typeface="ＭＳ Ｐゴシック" charset="0"/>
                <a:cs typeface="Arial" charset="0"/>
              </a:rPr>
              <a:t>The </a:t>
            </a:r>
            <a:r>
              <a:rPr lang="en-US" sz="1200" b="1" dirty="0" smtClean="0">
                <a:latin typeface="Arial" charset="0"/>
                <a:ea typeface="ＭＳ Ｐゴシック" charset="0"/>
                <a:cs typeface="Arial" charset="0"/>
              </a:rPr>
              <a:t>Scientific Thinkers Program</a:t>
            </a:r>
            <a:r>
              <a:rPr lang="en-US" sz="1200" dirty="0" smtClean="0">
                <a:latin typeface="Arial" charset="0"/>
                <a:ea typeface="ＭＳ Ｐゴシック" charset="0"/>
                <a:cs typeface="Arial" charset="0"/>
              </a:rPr>
              <a:t> is a year-long effort to regularly expose 4th and 5th graders at Arlington Park Elementary School to scientists and scientific inquiry. This program strives to help the students in this economically disadvantaged Columbus City School enjoy science and gain confidence in their abilities as students and scientific thinkers through the collaborative efforts of teachers and graduate and undergraduate student volunteers teaching inquiry-based lessons.</a:t>
            </a:r>
          </a:p>
          <a:p>
            <a:pPr marL="0" indent="0" algn="just">
              <a:lnSpc>
                <a:spcPct val="150000"/>
              </a:lnSpc>
              <a:buFont typeface="Arial" charset="0"/>
              <a:buNone/>
            </a:pPr>
            <a:r>
              <a:rPr lang="en-US" sz="1200" dirty="0" smtClean="0">
                <a:latin typeface="Arial" charset="0"/>
                <a:ea typeface="ＭＳ Ｐゴシック" charset="0"/>
                <a:cs typeface="Arial" charset="0"/>
              </a:rPr>
              <a:t>There are three main aspects to the in-class methods:</a:t>
            </a:r>
          </a:p>
          <a:p>
            <a:pPr marL="0" indent="0" algn="just"/>
            <a:r>
              <a:rPr lang="en-US" sz="1200" b="1" dirty="0" smtClean="0">
                <a:solidFill>
                  <a:srgbClr val="CC0000"/>
                </a:solidFill>
                <a:latin typeface="Arial" charset="0"/>
                <a:ea typeface="ＭＳ Ｐゴシック" charset="0"/>
                <a:cs typeface="Arial" charset="0"/>
              </a:rPr>
              <a:t> Meet a Scientist</a:t>
            </a:r>
            <a:r>
              <a:rPr lang="en-US" sz="1200" dirty="0" smtClean="0">
                <a:latin typeface="Arial" charset="0"/>
                <a:ea typeface="ＭＳ Ｐゴシック" charset="0"/>
                <a:cs typeface="Arial" charset="0"/>
              </a:rPr>
              <a:t> – The volunteer introduces the students to one interesting topic in his or her field of research explained at a basic level.  This is presented in a discussion-based format, allowing the students to relate to the volunteer as a scientist.</a:t>
            </a:r>
          </a:p>
          <a:p>
            <a:pPr marL="0" indent="0" algn="just"/>
            <a:r>
              <a:rPr lang="en-US" sz="1200" b="1" dirty="0" smtClean="0">
                <a:solidFill>
                  <a:srgbClr val="CC0000"/>
                </a:solidFill>
                <a:latin typeface="Arial" charset="0"/>
                <a:ea typeface="ＭＳ Ｐゴシック" charset="0"/>
                <a:cs typeface="Arial" charset="0"/>
              </a:rPr>
              <a:t> Be a Scientist</a:t>
            </a:r>
            <a:r>
              <a:rPr lang="en-US" sz="1200" dirty="0" smtClean="0">
                <a:latin typeface="Arial" charset="0"/>
                <a:ea typeface="ＭＳ Ｐゴシック" charset="0"/>
                <a:cs typeface="Arial" charset="0"/>
              </a:rPr>
              <a:t> –The volunteer designs and delivers an inquiry-based lesson aligned with the state science standards that engages the students in hands-on experiments and scientific thinking.</a:t>
            </a:r>
          </a:p>
          <a:p>
            <a:pPr marL="0" indent="0" algn="just"/>
            <a:r>
              <a:rPr lang="en-US" sz="1200" b="1" dirty="0" smtClean="0">
                <a:solidFill>
                  <a:srgbClr val="CC0000"/>
                </a:solidFill>
                <a:latin typeface="Arial" charset="0"/>
                <a:ea typeface="ＭＳ Ｐゴシック" charset="0"/>
                <a:cs typeface="Arial" charset="0"/>
              </a:rPr>
              <a:t> Learn about other Scientists</a:t>
            </a:r>
            <a:r>
              <a:rPr lang="en-US" sz="1200" dirty="0" smtClean="0">
                <a:latin typeface="Arial" charset="0"/>
                <a:ea typeface="ＭＳ Ｐゴシック" charset="0"/>
                <a:cs typeface="Arial" charset="0"/>
              </a:rPr>
              <a:t> – At least 3 projects per year expand beyond the curriculum to more complex science topics. </a:t>
            </a:r>
            <a:r>
              <a:rPr lang="en-US" sz="1200" smtClean="0">
                <a:latin typeface="Arial" charset="0"/>
                <a:ea typeface="ＭＳ Ｐゴシック" charset="0"/>
                <a:cs typeface="Arial" charset="0"/>
              </a:rPr>
              <a:t>For example, the students might learn about graphene, starting with a closer look at pencil lead and leading to a discussion of the Nobel Prize. </a:t>
            </a:r>
          </a:p>
          <a:p>
            <a:endParaRPr lang="en-US"/>
          </a:p>
        </p:txBody>
      </p:sp>
      <p:sp>
        <p:nvSpPr>
          <p:cNvPr id="4" name="Slide Number Placeholder 3"/>
          <p:cNvSpPr>
            <a:spLocks noGrp="1"/>
          </p:cNvSpPr>
          <p:nvPr>
            <p:ph type="sldNum" sz="quarter" idx="10"/>
          </p:nvPr>
        </p:nvSpPr>
        <p:spPr/>
        <p:txBody>
          <a:bodyPr/>
          <a:lstStyle/>
          <a:p>
            <a:fld id="{EDB34815-0FFF-7548-A59C-784592F85C98}" type="slidenum">
              <a:rPr lang="en-US" smtClean="0"/>
              <a:t>1</a:t>
            </a:fld>
            <a:endParaRPr lang="en-US"/>
          </a:p>
        </p:txBody>
      </p:sp>
    </p:spTree>
    <p:extLst>
      <p:ext uri="{BB962C8B-B14F-4D97-AF65-F5344CB8AC3E}">
        <p14:creationId xmlns:p14="http://schemas.microsoft.com/office/powerpoint/2010/main" val="268249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B6607-21BF-5149-B1B1-640518C6B51D}" type="datetimeFigureOut">
              <a:rPr lang="en-US" smtClean="0"/>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23577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B6607-21BF-5149-B1B1-640518C6B51D}" type="datetimeFigureOut">
              <a:rPr lang="en-US" smtClean="0"/>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409197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B6607-21BF-5149-B1B1-640518C6B51D}" type="datetimeFigureOut">
              <a:rPr lang="en-US" smtClean="0"/>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366821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B6607-21BF-5149-B1B1-640518C6B51D}" type="datetimeFigureOut">
              <a:rPr lang="en-US" smtClean="0"/>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372716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B6607-21BF-5149-B1B1-640518C6B51D}" type="datetimeFigureOut">
              <a:rPr lang="en-US" smtClean="0"/>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347996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B6607-21BF-5149-B1B1-640518C6B51D}" type="datetimeFigureOut">
              <a:rPr lang="en-US" smtClean="0"/>
              <a:t>5/19/11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27540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B6607-21BF-5149-B1B1-640518C6B51D}" type="datetimeFigureOut">
              <a:rPr lang="en-US" smtClean="0"/>
              <a:t>5/19/11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8596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B6607-21BF-5149-B1B1-640518C6B51D}" type="datetimeFigureOut">
              <a:rPr lang="en-US" smtClean="0"/>
              <a:t>5/19/11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401169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B6607-21BF-5149-B1B1-640518C6B51D}" type="datetimeFigureOut">
              <a:rPr lang="en-US" smtClean="0"/>
              <a:t>5/19/11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126135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B6607-21BF-5149-B1B1-640518C6B51D}" type="datetimeFigureOut">
              <a:rPr lang="en-US" smtClean="0"/>
              <a:t>5/19/11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204179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B6607-21BF-5149-B1B1-640518C6B51D}" type="datetimeFigureOut">
              <a:rPr lang="en-US" smtClean="0"/>
              <a:t>5/19/11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718B3-B4D4-884C-A434-F3D1FC34E5E1}" type="slidenum">
              <a:rPr lang="en-US" smtClean="0"/>
              <a:t>‹#›</a:t>
            </a:fld>
            <a:endParaRPr lang="en-US"/>
          </a:p>
        </p:txBody>
      </p:sp>
    </p:spTree>
    <p:extLst>
      <p:ext uri="{BB962C8B-B14F-4D97-AF65-F5344CB8AC3E}">
        <p14:creationId xmlns:p14="http://schemas.microsoft.com/office/powerpoint/2010/main" val="13467919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B6607-21BF-5149-B1B1-640518C6B51D}" type="datetimeFigureOut">
              <a:rPr lang="en-US" smtClean="0"/>
              <a:t>5/19/11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718B3-B4D4-884C-A434-F3D1FC34E5E1}" type="slidenum">
              <a:rPr lang="en-US" smtClean="0"/>
              <a:t>‹#›</a:t>
            </a:fld>
            <a:endParaRPr lang="en-US"/>
          </a:p>
        </p:txBody>
      </p:sp>
    </p:spTree>
    <p:extLst>
      <p:ext uri="{BB962C8B-B14F-4D97-AF65-F5344CB8AC3E}">
        <p14:creationId xmlns:p14="http://schemas.microsoft.com/office/powerpoint/2010/main" val="229748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2" descr="OSU CEM FIN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72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38" name="Straight Connector 14"/>
          <p:cNvCxnSpPr>
            <a:cxnSpLocks noChangeShapeType="1"/>
          </p:cNvCxnSpPr>
          <p:nvPr/>
        </p:nvCxnSpPr>
        <p:spPr bwMode="auto">
          <a:xfrm flipV="1">
            <a:off x="3344863" y="6242050"/>
            <a:ext cx="5799137" cy="38100"/>
          </a:xfrm>
          <a:prstGeom prst="line">
            <a:avLst/>
          </a:prstGeom>
          <a:noFill/>
          <a:ln w="12700">
            <a:solidFill>
              <a:srgbClr val="953735"/>
            </a:solidFill>
            <a:round/>
            <a:headEnd/>
            <a:tailEnd/>
          </a:ln>
          <a:effectLst>
            <a:outerShdw dist="20000" dir="5400000" rotWithShape="0">
              <a:srgbClr val="31859C">
                <a:alpha val="37999"/>
              </a:srgbClr>
            </a:outerShdw>
          </a:effectLst>
          <a:extLst>
            <a:ext uri="{909E8E84-426E-40dd-AFC4-6F175D3DCCD1}">
              <a14:hiddenFill xmlns:a14="http://schemas.microsoft.com/office/drawing/2010/main">
                <a:noFill/>
              </a14:hiddenFill>
            </a:ext>
          </a:extLst>
        </p:spPr>
      </p:cxnSp>
      <p:sp>
        <p:nvSpPr>
          <p:cNvPr id="17" name="TextBox 16"/>
          <p:cNvSpPr txBox="1"/>
          <p:nvPr/>
        </p:nvSpPr>
        <p:spPr>
          <a:xfrm>
            <a:off x="2895600" y="6280150"/>
            <a:ext cx="6172200" cy="52228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400" dirty="0" smtClean="0">
                <a:solidFill>
                  <a:srgbClr val="953735"/>
                </a:solidFill>
                <a:effectLst>
                  <a:outerShdw blurRad="38100" dist="38100" dir="2700000" algn="tl">
                    <a:srgbClr val="DDDDDD"/>
                  </a:outerShdw>
                </a:effectLst>
                <a:cs typeface="Arial" charset="0"/>
              </a:rPr>
              <a:t>An NSF Materials Research Science and Engineering Center (MRSEC)</a:t>
            </a:r>
          </a:p>
          <a:p>
            <a:pPr algn="r" eaLnBrk="1" hangingPunct="1">
              <a:defRPr/>
            </a:pPr>
            <a:r>
              <a:rPr lang="en-US" sz="1400" dirty="0" smtClean="0">
                <a:solidFill>
                  <a:srgbClr val="953735"/>
                </a:solidFill>
                <a:effectLst>
                  <a:outerShdw blurRad="38100" dist="38100" dir="2700000" algn="tl">
                    <a:srgbClr val="DDDDDD"/>
                  </a:outerShdw>
                </a:effectLst>
                <a:cs typeface="Arial" charset="0"/>
              </a:rPr>
              <a:t>Supported under Award Number DMR-0820414</a:t>
            </a:r>
          </a:p>
        </p:txBody>
      </p:sp>
      <p:sp>
        <p:nvSpPr>
          <p:cNvPr id="14340" name="TextBox 25"/>
          <p:cNvSpPr txBox="1">
            <a:spLocks noChangeArrowheads="1"/>
          </p:cNvSpPr>
          <p:nvPr/>
        </p:nvSpPr>
        <p:spPr bwMode="auto">
          <a:xfrm>
            <a:off x="0" y="5905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953735"/>
                </a:solidFill>
              </a:rPr>
              <a:t>Little Scientists in Action</a:t>
            </a:r>
            <a:endParaRPr lang="en-US" sz="2000">
              <a:solidFill>
                <a:srgbClr val="953735"/>
              </a:solidFill>
              <a:cs typeface="Arial" charset="0"/>
            </a:endParaRPr>
          </a:p>
        </p:txBody>
      </p:sp>
      <p:cxnSp>
        <p:nvCxnSpPr>
          <p:cNvPr id="14341" name="Straight Connector 26"/>
          <p:cNvCxnSpPr>
            <a:cxnSpLocks noChangeShapeType="1"/>
          </p:cNvCxnSpPr>
          <p:nvPr/>
        </p:nvCxnSpPr>
        <p:spPr bwMode="auto">
          <a:xfrm>
            <a:off x="0" y="1358900"/>
            <a:ext cx="9144000" cy="1588"/>
          </a:xfrm>
          <a:prstGeom prst="line">
            <a:avLst/>
          </a:prstGeom>
          <a:noFill/>
          <a:ln w="12700">
            <a:solidFill>
              <a:srgbClr val="953735"/>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 name="Rectangle 34"/>
          <p:cNvSpPr>
            <a:spLocks noChangeArrowheads="1"/>
          </p:cNvSpPr>
          <p:nvPr/>
        </p:nvSpPr>
        <p:spPr bwMode="auto">
          <a:xfrm>
            <a:off x="0" y="0"/>
            <a:ext cx="9144000" cy="590550"/>
          </a:xfrm>
          <a:prstGeom prst="rect">
            <a:avLst/>
          </a:prstGeom>
          <a:solidFill>
            <a:srgbClr val="953735"/>
          </a:solidFill>
          <a:ln w="9525">
            <a:solidFill>
              <a:srgbClr val="BE4B48"/>
            </a:solidFill>
            <a:miter lim="800000"/>
            <a:headEnd/>
            <a:tailEnd/>
          </a:ln>
          <a:effectLst>
            <a:outerShdw dist="23000" dir="5400000" rotWithShape="0">
              <a:srgbClr val="632523">
                <a:alpha val="34999"/>
              </a:srgbClr>
            </a:outerShdw>
          </a:effectLst>
        </p:spPr>
        <p:txBody>
          <a:bodyPr anchor="ctr"/>
          <a:lstStyle/>
          <a:p>
            <a:pPr algn="ctr">
              <a:defRPr/>
            </a:pPr>
            <a:r>
              <a:rPr lang="en-US" dirty="0">
                <a:solidFill>
                  <a:srgbClr val="FFFFFF"/>
                </a:solidFill>
                <a:latin typeface="+mn-lt"/>
                <a:ea typeface="ＭＳ Ｐゴシック" pitchFamily="-112" charset="-128"/>
                <a:cs typeface="ＭＳ Ｐゴシック" pitchFamily="-112" charset="-128"/>
              </a:rPr>
              <a:t>Center for Emergent Materials</a:t>
            </a:r>
          </a:p>
          <a:p>
            <a:pPr algn="ctr">
              <a:defRPr/>
            </a:pPr>
            <a:r>
              <a:rPr lang="en-US" dirty="0">
                <a:solidFill>
                  <a:srgbClr val="FFFFFF"/>
                </a:solidFill>
                <a:latin typeface="+mn-lt"/>
                <a:ea typeface="ＭＳ Ｐゴシック" pitchFamily="-112" charset="-128"/>
                <a:cs typeface="ＭＳ Ｐゴシック" pitchFamily="-112" charset="-128"/>
              </a:rPr>
              <a:t>The Ohio State University</a:t>
            </a:r>
            <a:r>
              <a:rPr lang="en-US" sz="1200" dirty="0">
                <a:solidFill>
                  <a:srgbClr val="FFFFFF"/>
                </a:solidFill>
                <a:latin typeface="+mn-lt"/>
                <a:ea typeface="ＭＳ Ｐゴシック" pitchFamily="-112" charset="-128"/>
                <a:cs typeface="ＭＳ Ｐゴシック" pitchFamily="-112" charset="-128"/>
              </a:rPr>
              <a:t>	</a:t>
            </a:r>
            <a:endParaRPr lang="en-US" sz="1200" dirty="0">
              <a:latin typeface="+mn-lt"/>
              <a:ea typeface="ＭＳ Ｐゴシック" pitchFamily="-112" charset="-128"/>
              <a:cs typeface="ＭＳ Ｐゴシック" pitchFamily="-112" charset="-128"/>
            </a:endParaRPr>
          </a:p>
        </p:txBody>
      </p:sp>
      <p:sp>
        <p:nvSpPr>
          <p:cNvPr id="14343" name="TextBox 17"/>
          <p:cNvSpPr txBox="1">
            <a:spLocks noChangeArrowheads="1"/>
          </p:cNvSpPr>
          <p:nvPr/>
        </p:nvSpPr>
        <p:spPr bwMode="auto">
          <a:xfrm>
            <a:off x="3813175" y="4325938"/>
            <a:ext cx="12938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a:solidFill>
                  <a:schemeClr val="bg1"/>
                </a:solidFill>
              </a:rPr>
              <a:t>Co           Au         Co</a:t>
            </a:r>
          </a:p>
        </p:txBody>
      </p:sp>
      <p:pic>
        <p:nvPicPr>
          <p:cNvPr id="1434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37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48688" y="0"/>
            <a:ext cx="5953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25"/>
          <p:cNvSpPr txBox="1">
            <a:spLocks noChangeArrowheads="1"/>
          </p:cNvSpPr>
          <p:nvPr/>
        </p:nvSpPr>
        <p:spPr bwMode="auto">
          <a:xfrm>
            <a:off x="0" y="995363"/>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t>Scientific Thinkers at Arlington Park Elementary</a:t>
            </a:r>
            <a:endParaRPr lang="en-US" sz="1600">
              <a:cs typeface="Arial" charset="0"/>
            </a:endParaRPr>
          </a:p>
        </p:txBody>
      </p:sp>
      <p:sp>
        <p:nvSpPr>
          <p:cNvPr id="14347" name="Content Placeholder 9"/>
          <p:cNvSpPr>
            <a:spLocks noGrp="1"/>
          </p:cNvSpPr>
          <p:nvPr>
            <p:ph sz="half" idx="1"/>
          </p:nvPr>
        </p:nvSpPr>
        <p:spPr>
          <a:xfrm>
            <a:off x="152400" y="1591833"/>
            <a:ext cx="5791200" cy="4832350"/>
          </a:xfrm>
        </p:spPr>
        <p:txBody>
          <a:bodyPr>
            <a:normAutofit lnSpcReduction="10000"/>
          </a:bodyPr>
          <a:lstStyle/>
          <a:p>
            <a:pPr marL="0" indent="0" algn="just">
              <a:buFont typeface="Arial" charset="0"/>
              <a:buNone/>
            </a:pPr>
            <a:r>
              <a:rPr lang="en-US" sz="1400" dirty="0">
                <a:latin typeface="Arial" charset="0"/>
                <a:ea typeface="ＭＳ Ｐゴシック" charset="0"/>
                <a:cs typeface="Arial" charset="0"/>
              </a:rPr>
              <a:t>The </a:t>
            </a:r>
            <a:r>
              <a:rPr lang="en-US" sz="1400" b="1" dirty="0">
                <a:latin typeface="Arial" charset="0"/>
                <a:ea typeface="ＭＳ Ｐゴシック" charset="0"/>
                <a:cs typeface="Arial" charset="0"/>
              </a:rPr>
              <a:t>Scientific Thinkers Program</a:t>
            </a:r>
            <a:r>
              <a:rPr lang="en-US" sz="1400" dirty="0">
                <a:latin typeface="Arial" charset="0"/>
                <a:ea typeface="ＭＳ Ｐゴシック" charset="0"/>
                <a:cs typeface="Arial" charset="0"/>
              </a:rPr>
              <a:t> is a year-long effort to regularly expose 4th and 5th graders at Arlington Park Elementary School to scientists and scientific inquiry. This program strives to help the students in this economically disadvantaged Columbus City School enjoy science and gain confidence in their abilities as students and scientific thinkers through the collaborative efforts of teachers and graduate and undergraduate student volunteers teaching inquiry-based lessons.</a:t>
            </a:r>
          </a:p>
          <a:p>
            <a:pPr marL="0" indent="0" algn="just">
              <a:lnSpc>
                <a:spcPct val="150000"/>
              </a:lnSpc>
              <a:buFont typeface="Arial" charset="0"/>
              <a:buNone/>
            </a:pPr>
            <a:r>
              <a:rPr lang="en-US" sz="1400" dirty="0">
                <a:latin typeface="Arial" charset="0"/>
                <a:ea typeface="ＭＳ Ｐゴシック" charset="0"/>
                <a:cs typeface="Arial" charset="0"/>
              </a:rPr>
              <a:t>There are three main aspects to the in-class methods:</a:t>
            </a:r>
          </a:p>
          <a:p>
            <a:pPr marL="0" indent="0" algn="just"/>
            <a:r>
              <a:rPr lang="en-US" sz="1400" b="1" dirty="0">
                <a:solidFill>
                  <a:srgbClr val="CC0000"/>
                </a:solidFill>
                <a:latin typeface="Arial" charset="0"/>
                <a:ea typeface="ＭＳ Ｐゴシック" charset="0"/>
                <a:cs typeface="Arial" charset="0"/>
              </a:rPr>
              <a:t> Meet a Scientist</a:t>
            </a:r>
            <a:r>
              <a:rPr lang="en-US" sz="1400" dirty="0">
                <a:latin typeface="Arial" charset="0"/>
                <a:ea typeface="ＭＳ Ｐゴシック" charset="0"/>
                <a:cs typeface="Arial" charset="0"/>
              </a:rPr>
              <a:t> – The volunteer introduces the students to one interesting topic in his or her field of research explained at a basic level.  This is presented in a discussion-based format, allowing the students to relate to the volunteer as a scientist.</a:t>
            </a:r>
          </a:p>
          <a:p>
            <a:pPr marL="0" indent="0" algn="just"/>
            <a:r>
              <a:rPr lang="en-US" sz="1400" b="1" dirty="0">
                <a:solidFill>
                  <a:srgbClr val="CC0000"/>
                </a:solidFill>
                <a:latin typeface="Arial" charset="0"/>
                <a:ea typeface="ＭＳ Ｐゴシック" charset="0"/>
                <a:cs typeface="Arial" charset="0"/>
              </a:rPr>
              <a:t> Be a Scientist</a:t>
            </a:r>
            <a:r>
              <a:rPr lang="en-US" sz="1400" dirty="0">
                <a:latin typeface="Arial" charset="0"/>
                <a:ea typeface="ＭＳ Ｐゴシック" charset="0"/>
                <a:cs typeface="Arial" charset="0"/>
              </a:rPr>
              <a:t> –The volunteer designs and delivers an inquiry-based lesson aligned with the state science standards that engages the students in hands-on experiments and scientific thinking.</a:t>
            </a:r>
          </a:p>
          <a:p>
            <a:pPr marL="0" indent="0" algn="just"/>
            <a:r>
              <a:rPr lang="en-US" sz="1400" b="1" dirty="0">
                <a:solidFill>
                  <a:srgbClr val="CC0000"/>
                </a:solidFill>
                <a:latin typeface="Arial" charset="0"/>
                <a:ea typeface="ＭＳ Ｐゴシック" charset="0"/>
                <a:cs typeface="Arial" charset="0"/>
              </a:rPr>
              <a:t> Learn about other Scientists</a:t>
            </a:r>
            <a:r>
              <a:rPr lang="en-US" sz="1400" dirty="0">
                <a:latin typeface="Arial" charset="0"/>
                <a:ea typeface="ＭＳ Ｐゴシック" charset="0"/>
                <a:cs typeface="Arial" charset="0"/>
              </a:rPr>
              <a:t> – At least 3 projects per year expand beyond the curriculum to more complex science topics. For example, the students might learn about graphene, starting with a closer look at pencil lead and leading to a discussion of the Nobel Prize. </a:t>
            </a:r>
          </a:p>
          <a:p>
            <a:pPr marL="0" indent="0">
              <a:lnSpc>
                <a:spcPct val="150000"/>
              </a:lnSpc>
              <a:buFont typeface="Arial" charset="0"/>
              <a:buNone/>
            </a:pPr>
            <a:r>
              <a:rPr lang="en-US" sz="1000" dirty="0">
                <a:solidFill>
                  <a:srgbClr val="800000"/>
                </a:solidFill>
                <a:latin typeface="Arial" charset="0"/>
                <a:ea typeface="ＭＳ Ｐゴシック" charset="0"/>
                <a:cs typeface="Arial" charset="0"/>
              </a:rPr>
              <a:t>Marci Howdyshell, Michelle McCombs, Nandini Trivedi &amp; Katharine Flores</a:t>
            </a:r>
          </a:p>
        </p:txBody>
      </p:sp>
      <p:sp>
        <p:nvSpPr>
          <p:cNvPr id="14348" name="TextBox 1"/>
          <p:cNvSpPr txBox="1">
            <a:spLocks noChangeArrowheads="1"/>
          </p:cNvSpPr>
          <p:nvPr/>
        </p:nvSpPr>
        <p:spPr bwMode="auto">
          <a:xfrm>
            <a:off x="7170738" y="333375"/>
            <a:ext cx="151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bg1"/>
                </a:solidFill>
              </a:rPr>
              <a:t>http://cem.osu.edu</a:t>
            </a:r>
          </a:p>
        </p:txBody>
      </p:sp>
      <p:pic>
        <p:nvPicPr>
          <p:cNvPr id="14349" name="Picture 1" descr="terrariums (excitemen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2675" y="14478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Box 2"/>
          <p:cNvSpPr txBox="1">
            <a:spLocks noChangeArrowheads="1"/>
          </p:cNvSpPr>
          <p:nvPr/>
        </p:nvSpPr>
        <p:spPr bwMode="auto">
          <a:xfrm>
            <a:off x="6019800" y="3429000"/>
            <a:ext cx="302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200"/>
              <a:t>Students excited while learning about terrariums (above) and how a computer works (below).</a:t>
            </a:r>
          </a:p>
        </p:txBody>
      </p:sp>
      <p:pic>
        <p:nvPicPr>
          <p:cNvPr id="14351" name="Picture 1" descr="DSC0117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40386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7269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510</Words>
  <Application>Microsoft Macintosh PowerPoint</Application>
  <PresentationFormat>On-screen Show (4:3)</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McCombs</dc:creator>
  <cp:lastModifiedBy>Michelle McCombs</cp:lastModifiedBy>
  <cp:revision>2</cp:revision>
  <dcterms:created xsi:type="dcterms:W3CDTF">2011-05-19T20:35:10Z</dcterms:created>
  <dcterms:modified xsi:type="dcterms:W3CDTF">2011-05-19T20:42:17Z</dcterms:modified>
</cp:coreProperties>
</file>