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A20000"/>
    <a:srgbClr val="250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79" d="100"/>
          <a:sy n="79" d="100"/>
        </p:scale>
        <p:origin x="-640" y="-104"/>
      </p:cViewPr>
      <p:guideLst>
        <p:guide orient="horz" pos="2160"/>
        <p:guide pos="2880"/>
      </p:guideLst>
    </p:cSldViewPr>
  </p:slideViewPr>
  <p:notesTextViewPr>
    <p:cViewPr>
      <p:scale>
        <a:sx n="100" d="100"/>
        <a:sy n="100" d="100"/>
      </p:scale>
      <p:origin x="0" y="272"/>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A7520E-62AC-3448-BCFF-D9E6FA5E5871}" type="datetimeFigureOut">
              <a:rPr lang="en-US" smtClean="0"/>
              <a:t>5/19/11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81B743-58BC-8D41-9611-29EBD7AA7FFD}" type="slidenum">
              <a:rPr lang="en-US" smtClean="0"/>
              <a:t>‹#›</a:t>
            </a:fld>
            <a:endParaRPr lang="en-US"/>
          </a:p>
        </p:txBody>
      </p:sp>
    </p:spTree>
    <p:extLst>
      <p:ext uri="{BB962C8B-B14F-4D97-AF65-F5344CB8AC3E}">
        <p14:creationId xmlns:p14="http://schemas.microsoft.com/office/powerpoint/2010/main" val="174296804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spcBef>
                <a:spcPts val="0"/>
              </a:spcBef>
              <a:spcAft>
                <a:spcPts val="600"/>
              </a:spcAft>
              <a:buNone/>
            </a:pPr>
            <a:r>
              <a:rPr lang="en-US" sz="1200" dirty="0" smtClean="0">
                <a:latin typeface="Arial"/>
                <a:ea typeface="ＭＳ Ｐゴシック" pitchFamily="34" charset="-128"/>
                <a:cs typeface="Arial"/>
              </a:rPr>
              <a:t>The human genome is a highly complex multi-scale material that is composed of nucleic acids and proteins.  The mechanical properties of  our genomes play essential roles in its function.  Unfortunately, the structure and dynamics of the human genome is not well-understood and is a major limitation it determining how it functions.</a:t>
            </a:r>
          </a:p>
          <a:p>
            <a:pPr marL="0" indent="0" algn="just">
              <a:spcBef>
                <a:spcPts val="0"/>
              </a:spcBef>
              <a:buNone/>
            </a:pPr>
            <a:r>
              <a:rPr lang="en-US" sz="1200" dirty="0" smtClean="0">
                <a:latin typeface="Arial"/>
                <a:ea typeface="ＭＳ Ｐゴシック" pitchFamily="34" charset="-128"/>
                <a:cs typeface="Arial"/>
              </a:rPr>
              <a:t>Ohio State researchers are developing three complimentary magnetic resonance based methods to probe the structure and dynamics of short sections of the genome called chromatin. Solid State Nuclear Magnetic Resonance is being developed to probe chromatin structure, Electron Paramagnetic Resonance is being developed to probe chromatin dynamics.  And Optically Detected Magnetic Resonance is being developed for single molecule magnetic resonance studies of chromatin dynamics.</a:t>
            </a:r>
          </a:p>
          <a:p>
            <a:r>
              <a:rPr lang="en-US" smtClean="0"/>
              <a:t>**----</a:t>
            </a:r>
            <a:endParaRPr lang="en-US"/>
          </a:p>
        </p:txBody>
      </p:sp>
      <p:sp>
        <p:nvSpPr>
          <p:cNvPr id="4" name="Slide Number Placeholder 3"/>
          <p:cNvSpPr>
            <a:spLocks noGrp="1"/>
          </p:cNvSpPr>
          <p:nvPr>
            <p:ph type="sldNum" sz="quarter" idx="10"/>
          </p:nvPr>
        </p:nvSpPr>
        <p:spPr/>
        <p:txBody>
          <a:bodyPr/>
          <a:lstStyle/>
          <a:p>
            <a:fld id="{3481B743-58BC-8D41-9611-29EBD7AA7FFD}" type="slidenum">
              <a:rPr lang="en-US" smtClean="0"/>
              <a:t>1</a:t>
            </a:fld>
            <a:endParaRPr lang="en-US"/>
          </a:p>
        </p:txBody>
      </p:sp>
    </p:spTree>
    <p:extLst>
      <p:ext uri="{BB962C8B-B14F-4D97-AF65-F5344CB8AC3E}">
        <p14:creationId xmlns:p14="http://schemas.microsoft.com/office/powerpoint/2010/main" val="3447994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B6F36EA6-E3AA-4AB4-8076-362EBDF4F712}" type="datetime1">
              <a:rPr lang="en-US"/>
              <a:pPr/>
              <a:t>5/19/11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B482A8A1-6E3D-4A73-B2F8-2E6F0F9B7CC3}"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914CA5D-C1A8-46A6-9117-F20ACAEC87CA}" type="datetime1">
              <a:rPr lang="en-US"/>
              <a:pPr/>
              <a:t>5/19/11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CA7F9A41-A9B9-49F4-B253-22C87617870D}"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89A4873-05A9-4A57-817C-CB4CA94507F3}" type="datetime1">
              <a:rPr lang="en-US"/>
              <a:pPr/>
              <a:t>5/19/11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B5619326-1373-4A50-A98E-0D890A468B7C}"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00E6A67-6E55-4E00-9F0A-D081214C3B88}" type="datetime1">
              <a:rPr lang="en-US"/>
              <a:pPr/>
              <a:t>5/19/11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F5720797-813C-46EE-B135-B00DEDB4175F}"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6A7E3E9-13C8-4648-8FB1-DD5A54962873}" type="datetime1">
              <a:rPr lang="en-US"/>
              <a:pPr/>
              <a:t>5/19/11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DDAF9806-9FE1-4964-87B8-2A7901EE8E5E}"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A205E23E-751B-4A24-B98A-6D2F4E7EBF0B}" type="datetime1">
              <a:rPr lang="en-US"/>
              <a:pPr/>
              <a:t>5/19/11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CCCFADCC-B6BD-4E02-B872-D923381DA009}"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8E0248E4-1CBB-42A3-9C6A-4D7CAC4998C8}" type="datetime1">
              <a:rPr lang="en-US"/>
              <a:pPr/>
              <a:t>5/19/11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fld id="{B9D515AC-2F55-45FB-AB79-DF88F92A6E44}"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F9839C39-EF71-451C-88F6-74F8BBE1B0F9}" type="datetime1">
              <a:rPr lang="en-US"/>
              <a:pPr/>
              <a:t>5/19/11</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fld id="{24D18820-7AFD-4C26-8301-595412103D34}"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89AA9AF5-0877-483E-BCEB-EA2692ED0702}" type="datetime1">
              <a:rPr lang="en-US"/>
              <a:pPr/>
              <a:t>5/19/11</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fld id="{ED35914C-2922-4953-B9F7-E6495265B379}"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A02540CD-F3C2-45CA-A5E6-A394C203111B}" type="datetime1">
              <a:rPr lang="en-US"/>
              <a:pPr/>
              <a:t>5/19/11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6465AC31-9147-46D0-A1D6-2D2C51D2AFB6}"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D9FB3980-B528-4373-8550-E598861578CA}" type="datetime1">
              <a:rPr lang="en-US"/>
              <a:pPr/>
              <a:t>5/19/11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9BD6477A-8655-4F0D-AFC9-B911992087D4}"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E40C2EDD-85AB-405E-B509-EAB1D28234E9}" type="datetime1">
              <a:rPr lang="en-US"/>
              <a:pPr/>
              <a:t>5/19/11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12" charset="0"/>
                <a:ea typeface="ＭＳ Ｐゴシック" pitchFamily="-112" charset="-128"/>
                <a:cs typeface="ＭＳ Ｐゴシック" pitchFamily="-112" charset="-128"/>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C3D132B0-20F4-4D3D-8FD2-CB407B83B16D}"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2" charset="-128"/>
          <a:cs typeface="ＭＳ Ｐゴシック" pitchFamily="-112" charset="-128"/>
        </a:defRPr>
      </a:lvl1pPr>
      <a:lvl2pPr algn="ctr" defTabSz="457200" rtl="0" eaLnBrk="0" fontAlgn="base" hangingPunct="0">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2pPr>
      <a:lvl3pPr algn="ctr" defTabSz="457200" rtl="0" eaLnBrk="0" fontAlgn="base" hangingPunct="0">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3pPr>
      <a:lvl4pPr algn="ctr" defTabSz="457200" rtl="0" eaLnBrk="0" fontAlgn="base" hangingPunct="0">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4pPr>
      <a:lvl5pPr algn="ctr" defTabSz="457200" rtl="0" eaLnBrk="0" fontAlgn="base" hangingPunct="0">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5pPr>
      <a:lvl6pPr marL="4572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6pPr>
      <a:lvl7pPr marL="9144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7pPr>
      <a:lvl8pPr marL="13716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8pPr>
      <a:lvl9pPr marL="18288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112" charset="-128"/>
          <a:cs typeface="ＭＳ Ｐゴシック" pitchFamily="-112"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112"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112"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12"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jpeg"/><Relationship Id="rId8" Type="http://schemas.microsoft.com/office/2007/relationships/hdphoto" Target="../media/hdphoto1.wdp"/><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2" descr="OSU CEM FINAL.eps"/>
          <p:cNvPicPr>
            <a:picLocks noChangeAspect="1"/>
          </p:cNvPicPr>
          <p:nvPr/>
        </p:nvPicPr>
        <p:blipFill>
          <a:blip r:embed="rId3"/>
          <a:srcRect/>
          <a:stretch>
            <a:fillRect/>
          </a:stretch>
        </p:blipFill>
        <p:spPr bwMode="auto">
          <a:xfrm>
            <a:off x="76200" y="6172200"/>
            <a:ext cx="2438400" cy="646113"/>
          </a:xfrm>
          <a:prstGeom prst="rect">
            <a:avLst/>
          </a:prstGeom>
          <a:noFill/>
          <a:ln w="9525">
            <a:noFill/>
            <a:miter lim="800000"/>
            <a:headEnd/>
            <a:tailEnd/>
          </a:ln>
        </p:spPr>
      </p:pic>
      <p:cxnSp>
        <p:nvCxnSpPr>
          <p:cNvPr id="13314" name="Straight Connector 14"/>
          <p:cNvCxnSpPr>
            <a:cxnSpLocks noChangeShapeType="1"/>
          </p:cNvCxnSpPr>
          <p:nvPr/>
        </p:nvCxnSpPr>
        <p:spPr bwMode="auto">
          <a:xfrm flipV="1">
            <a:off x="3344863" y="6242050"/>
            <a:ext cx="5799137" cy="38100"/>
          </a:xfrm>
          <a:prstGeom prst="line">
            <a:avLst/>
          </a:prstGeom>
          <a:noFill/>
          <a:ln w="12700">
            <a:solidFill>
              <a:srgbClr val="953735"/>
            </a:solidFill>
            <a:round/>
            <a:headEnd/>
            <a:tailEnd/>
          </a:ln>
          <a:effectLst>
            <a:outerShdw dist="20000" dir="5400000" rotWithShape="0">
              <a:srgbClr val="31859C">
                <a:alpha val="37999"/>
              </a:srgbClr>
            </a:outerShdw>
          </a:effectLst>
        </p:spPr>
      </p:cxnSp>
      <p:sp>
        <p:nvSpPr>
          <p:cNvPr id="17" name="TextBox 16"/>
          <p:cNvSpPr txBox="1"/>
          <p:nvPr/>
        </p:nvSpPr>
        <p:spPr>
          <a:xfrm>
            <a:off x="2895600" y="6280150"/>
            <a:ext cx="6172200" cy="522288"/>
          </a:xfrm>
          <a:prstGeom prst="rect">
            <a:avLst/>
          </a:prstGeom>
          <a:noFill/>
        </p:spPr>
        <p:txBody>
          <a:bodyPr>
            <a:spAutoFit/>
          </a:bodyPr>
          <a:lstStyle/>
          <a:p>
            <a:pPr algn="r"/>
            <a:r>
              <a:rPr lang="en-US" sz="1400" dirty="0">
                <a:solidFill>
                  <a:srgbClr val="953735"/>
                </a:solidFill>
                <a:effectLst>
                  <a:outerShdw blurRad="38100" dist="38100" dir="2700000" algn="tl">
                    <a:srgbClr val="C0C0C0"/>
                  </a:outerShdw>
                </a:effectLst>
                <a:cs typeface="Arial" pitchFamily="34" charset="0"/>
              </a:rPr>
              <a:t>An NSF Materials Research Science and Engineering Center (MRSEC)</a:t>
            </a:r>
          </a:p>
          <a:p>
            <a:pPr algn="r"/>
            <a:r>
              <a:rPr lang="en-US" sz="1400" dirty="0">
                <a:solidFill>
                  <a:srgbClr val="953735"/>
                </a:solidFill>
                <a:effectLst>
                  <a:outerShdw blurRad="38100" dist="38100" dir="2700000" algn="tl">
                    <a:srgbClr val="C0C0C0"/>
                  </a:outerShdw>
                </a:effectLst>
                <a:cs typeface="Arial" pitchFamily="34" charset="0"/>
              </a:rPr>
              <a:t>Supported under Award Number DMR-0820414</a:t>
            </a:r>
          </a:p>
        </p:txBody>
      </p:sp>
      <p:sp>
        <p:nvSpPr>
          <p:cNvPr id="13316" name="TextBox 25"/>
          <p:cNvSpPr txBox="1">
            <a:spLocks noChangeArrowheads="1"/>
          </p:cNvSpPr>
          <p:nvPr/>
        </p:nvSpPr>
        <p:spPr bwMode="auto">
          <a:xfrm>
            <a:off x="0" y="590550"/>
            <a:ext cx="9144000" cy="400110"/>
          </a:xfrm>
          <a:prstGeom prst="rect">
            <a:avLst/>
          </a:prstGeom>
          <a:noFill/>
          <a:ln w="9525">
            <a:noFill/>
            <a:miter lim="800000"/>
            <a:headEnd/>
            <a:tailEnd/>
          </a:ln>
        </p:spPr>
        <p:txBody>
          <a:bodyPr>
            <a:spAutoFit/>
          </a:bodyPr>
          <a:lstStyle/>
          <a:p>
            <a:pPr algn="ctr"/>
            <a:r>
              <a:rPr lang="en-US" sz="2000" b="1" dirty="0" smtClean="0">
                <a:solidFill>
                  <a:srgbClr val="A20000"/>
                </a:solidFill>
              </a:rPr>
              <a:t>Mechanical  Functions of the Genome</a:t>
            </a:r>
            <a:endParaRPr lang="en-US" sz="2000" dirty="0">
              <a:solidFill>
                <a:srgbClr val="A20000"/>
              </a:solidFill>
              <a:cs typeface="Arial" pitchFamily="34" charset="0"/>
            </a:endParaRPr>
          </a:p>
        </p:txBody>
      </p:sp>
      <p:cxnSp>
        <p:nvCxnSpPr>
          <p:cNvPr id="13317" name="Straight Connector 26"/>
          <p:cNvCxnSpPr>
            <a:cxnSpLocks noChangeShapeType="1"/>
          </p:cNvCxnSpPr>
          <p:nvPr/>
        </p:nvCxnSpPr>
        <p:spPr bwMode="auto">
          <a:xfrm>
            <a:off x="0" y="1358900"/>
            <a:ext cx="9144000" cy="1588"/>
          </a:xfrm>
          <a:prstGeom prst="line">
            <a:avLst/>
          </a:prstGeom>
          <a:noFill/>
          <a:ln w="12700">
            <a:solidFill>
              <a:srgbClr val="953735"/>
            </a:solidFill>
            <a:round/>
            <a:headEnd/>
            <a:tailEnd/>
          </a:ln>
          <a:effectLst>
            <a:outerShdw dist="20000" dir="5400000" rotWithShape="0">
              <a:srgbClr val="808080">
                <a:alpha val="37999"/>
              </a:srgbClr>
            </a:outerShdw>
          </a:effectLst>
        </p:spPr>
      </p:cxnSp>
      <p:sp>
        <p:nvSpPr>
          <p:cNvPr id="35" name="Rectangle 34"/>
          <p:cNvSpPr>
            <a:spLocks noChangeArrowheads="1"/>
          </p:cNvSpPr>
          <p:nvPr/>
        </p:nvSpPr>
        <p:spPr bwMode="auto">
          <a:xfrm>
            <a:off x="0" y="0"/>
            <a:ext cx="9144000" cy="590550"/>
          </a:xfrm>
          <a:prstGeom prst="rect">
            <a:avLst/>
          </a:prstGeom>
          <a:solidFill>
            <a:srgbClr val="953735"/>
          </a:solidFill>
          <a:ln w="9525">
            <a:solidFill>
              <a:srgbClr val="BE4B48"/>
            </a:solidFill>
            <a:miter lim="800000"/>
            <a:headEnd/>
            <a:tailEnd/>
          </a:ln>
          <a:effectLst>
            <a:outerShdw dist="23000" dir="5400000" rotWithShape="0">
              <a:srgbClr val="632523">
                <a:alpha val="34998"/>
              </a:srgbClr>
            </a:outerShdw>
          </a:effectLst>
        </p:spPr>
        <p:txBody>
          <a:bodyPr anchor="ctr"/>
          <a:lstStyle/>
          <a:p>
            <a:pPr algn="ctr">
              <a:defRPr/>
            </a:pPr>
            <a:r>
              <a:rPr lang="en-US" dirty="0">
                <a:solidFill>
                  <a:srgbClr val="FFFFFF"/>
                </a:solidFill>
                <a:latin typeface="+mn-lt"/>
                <a:ea typeface="ＭＳ Ｐゴシック" pitchFamily="-112" charset="-128"/>
                <a:cs typeface="ＭＳ Ｐゴシック" pitchFamily="-112" charset="-128"/>
              </a:rPr>
              <a:t>Center for Emergent Materials</a:t>
            </a:r>
          </a:p>
          <a:p>
            <a:pPr algn="ctr">
              <a:defRPr/>
            </a:pPr>
            <a:r>
              <a:rPr lang="en-US" dirty="0">
                <a:solidFill>
                  <a:srgbClr val="FFFFFF"/>
                </a:solidFill>
                <a:latin typeface="+mn-lt"/>
                <a:ea typeface="ＭＳ Ｐゴシック" pitchFamily="-112" charset="-128"/>
                <a:cs typeface="ＭＳ Ｐゴシック" pitchFamily="-112" charset="-128"/>
              </a:rPr>
              <a:t>The Ohio State University</a:t>
            </a:r>
            <a:r>
              <a:rPr lang="en-US" sz="1200" dirty="0">
                <a:solidFill>
                  <a:srgbClr val="FFFFFF"/>
                </a:solidFill>
                <a:latin typeface="+mn-lt"/>
                <a:ea typeface="ＭＳ Ｐゴシック" pitchFamily="-112" charset="-128"/>
                <a:cs typeface="ＭＳ Ｐゴシック" pitchFamily="-112" charset="-128"/>
              </a:rPr>
              <a:t>	</a:t>
            </a:r>
            <a:endParaRPr lang="en-US" sz="1200" dirty="0">
              <a:latin typeface="+mn-lt"/>
              <a:ea typeface="ＭＳ Ｐゴシック" pitchFamily="-112" charset="-128"/>
              <a:cs typeface="ＭＳ Ｐゴシック" pitchFamily="-112" charset="-128"/>
            </a:endParaRPr>
          </a:p>
        </p:txBody>
      </p:sp>
      <p:sp>
        <p:nvSpPr>
          <p:cNvPr id="13319" name="TextBox 17"/>
          <p:cNvSpPr txBox="1">
            <a:spLocks noChangeArrowheads="1"/>
          </p:cNvSpPr>
          <p:nvPr/>
        </p:nvSpPr>
        <p:spPr bwMode="auto">
          <a:xfrm>
            <a:off x="3813175" y="4325938"/>
            <a:ext cx="1293813" cy="230187"/>
          </a:xfrm>
          <a:prstGeom prst="rect">
            <a:avLst/>
          </a:prstGeom>
          <a:noFill/>
          <a:ln w="9525">
            <a:noFill/>
            <a:miter lim="800000"/>
            <a:headEnd/>
            <a:tailEnd/>
          </a:ln>
        </p:spPr>
        <p:txBody>
          <a:bodyPr>
            <a:spAutoFit/>
          </a:bodyPr>
          <a:lstStyle/>
          <a:p>
            <a:r>
              <a:rPr lang="en-US" sz="900" b="1" dirty="0">
                <a:solidFill>
                  <a:schemeClr val="bg1"/>
                </a:solidFill>
              </a:rPr>
              <a:t>Co           Au         Co</a:t>
            </a:r>
          </a:p>
        </p:txBody>
      </p:sp>
      <p:pic>
        <p:nvPicPr>
          <p:cNvPr id="13320" name="Picture 1"/>
          <p:cNvPicPr>
            <a:picLocks noChangeAspect="1"/>
          </p:cNvPicPr>
          <p:nvPr/>
        </p:nvPicPr>
        <p:blipFill>
          <a:blip r:embed="rId4"/>
          <a:srcRect/>
          <a:stretch>
            <a:fillRect/>
          </a:stretch>
        </p:blipFill>
        <p:spPr bwMode="auto">
          <a:xfrm>
            <a:off x="0" y="0"/>
            <a:ext cx="993775" cy="600075"/>
          </a:xfrm>
          <a:prstGeom prst="rect">
            <a:avLst/>
          </a:prstGeom>
          <a:noFill/>
          <a:ln w="9525">
            <a:noFill/>
            <a:miter lim="800000"/>
            <a:headEnd/>
            <a:tailEnd/>
          </a:ln>
        </p:spPr>
      </p:pic>
      <p:pic>
        <p:nvPicPr>
          <p:cNvPr id="13321" name="Picture 4"/>
          <p:cNvPicPr>
            <a:picLocks noChangeAspect="1"/>
          </p:cNvPicPr>
          <p:nvPr/>
        </p:nvPicPr>
        <p:blipFill>
          <a:blip r:embed="rId5"/>
          <a:srcRect/>
          <a:stretch>
            <a:fillRect/>
          </a:stretch>
        </p:blipFill>
        <p:spPr bwMode="auto">
          <a:xfrm>
            <a:off x="8548688" y="0"/>
            <a:ext cx="595312" cy="598488"/>
          </a:xfrm>
          <a:prstGeom prst="rect">
            <a:avLst/>
          </a:prstGeom>
          <a:noFill/>
          <a:ln w="9525">
            <a:noFill/>
            <a:miter lim="800000"/>
            <a:headEnd/>
            <a:tailEnd/>
          </a:ln>
        </p:spPr>
      </p:pic>
      <p:sp>
        <p:nvSpPr>
          <p:cNvPr id="13322" name="TextBox 25"/>
          <p:cNvSpPr txBox="1">
            <a:spLocks noChangeArrowheads="1"/>
          </p:cNvSpPr>
          <p:nvPr/>
        </p:nvSpPr>
        <p:spPr bwMode="auto">
          <a:xfrm>
            <a:off x="0" y="995363"/>
            <a:ext cx="9144000" cy="338554"/>
          </a:xfrm>
          <a:prstGeom prst="rect">
            <a:avLst/>
          </a:prstGeom>
          <a:noFill/>
          <a:ln w="9525">
            <a:noFill/>
            <a:miter lim="800000"/>
            <a:headEnd/>
            <a:tailEnd/>
          </a:ln>
        </p:spPr>
        <p:txBody>
          <a:bodyPr>
            <a:spAutoFit/>
          </a:bodyPr>
          <a:lstStyle/>
          <a:p>
            <a:pPr algn="ctr"/>
            <a:r>
              <a:rPr lang="en-US" sz="1600" b="1" dirty="0" smtClean="0"/>
              <a:t>Probing Genomic Materials with Magnetic Resonance</a:t>
            </a:r>
            <a:endParaRPr lang="en-US" sz="1600" dirty="0">
              <a:cs typeface="Arial" pitchFamily="34" charset="0"/>
            </a:endParaRPr>
          </a:p>
        </p:txBody>
      </p:sp>
      <p:sp>
        <p:nvSpPr>
          <p:cNvPr id="13323" name="Content Placeholder 9"/>
          <p:cNvSpPr>
            <a:spLocks noGrp="1"/>
          </p:cNvSpPr>
          <p:nvPr>
            <p:ph sz="half" idx="1"/>
          </p:nvPr>
        </p:nvSpPr>
        <p:spPr>
          <a:xfrm>
            <a:off x="152400" y="1646237"/>
            <a:ext cx="4953000" cy="4525963"/>
          </a:xfrm>
        </p:spPr>
        <p:txBody>
          <a:bodyPr/>
          <a:lstStyle/>
          <a:p>
            <a:pPr marL="0" indent="0" algn="just">
              <a:spcBef>
                <a:spcPts val="0"/>
              </a:spcBef>
              <a:spcAft>
                <a:spcPts val="600"/>
              </a:spcAft>
              <a:buNone/>
            </a:pPr>
            <a:r>
              <a:rPr lang="en-US" sz="1400" dirty="0" smtClean="0">
                <a:latin typeface="Arial"/>
                <a:ea typeface="ＭＳ Ｐゴシック" pitchFamily="34" charset="-128"/>
                <a:cs typeface="Arial"/>
              </a:rPr>
              <a:t>The human genome is a highly complex multi-scale material that is composed of nucleic acids and proteins.  The mechanical properties of  our genomes play essential roles in its function.  Unfortunately, the structure and dynamics of the human genome is not well-understood and is a major limitation it determining how it functions.</a:t>
            </a:r>
          </a:p>
          <a:p>
            <a:pPr marL="0" indent="0" algn="just">
              <a:spcBef>
                <a:spcPts val="0"/>
              </a:spcBef>
              <a:buNone/>
            </a:pPr>
            <a:r>
              <a:rPr lang="en-US" sz="1400" dirty="0" smtClean="0">
                <a:latin typeface="Arial"/>
                <a:ea typeface="ＭＳ Ｐゴシック" pitchFamily="34" charset="-128"/>
                <a:cs typeface="Arial"/>
              </a:rPr>
              <a:t>Ohio State researchers are developing three complimentary magnetic resonance based methods to probe the structure and dynamics of short sections of the genome called chromatin. Solid State Nuclear Magnetic Resonance is being developed to probe chromatin structure, Electron Paramagnetic Resonance is being developed to probe chromatin dynamics.  And Optically Detected Magnetic Resonance is being developed for single molecule magnetic resonance studies of chromatin dynamics.</a:t>
            </a:r>
          </a:p>
          <a:p>
            <a:pPr marL="0" indent="0" algn="just">
              <a:spcBef>
                <a:spcPts val="0"/>
              </a:spcBef>
              <a:buNone/>
            </a:pPr>
            <a:endParaRPr lang="en-US" sz="1400" dirty="0">
              <a:latin typeface="Arial"/>
              <a:ea typeface="ＭＳ Ｐゴシック" pitchFamily="34" charset="-128"/>
              <a:cs typeface="Arial"/>
            </a:endParaRPr>
          </a:p>
          <a:p>
            <a:pPr marL="0" indent="0" algn="just">
              <a:spcBef>
                <a:spcPts val="0"/>
              </a:spcBef>
              <a:buNone/>
            </a:pPr>
            <a:endParaRPr lang="en-US" sz="1400" dirty="0" smtClean="0">
              <a:latin typeface="Arial"/>
              <a:ea typeface="ＭＳ Ｐゴシック" pitchFamily="34" charset="-128"/>
              <a:cs typeface="Arial"/>
            </a:endParaRPr>
          </a:p>
          <a:p>
            <a:pPr marL="0" indent="0" algn="just">
              <a:spcBef>
                <a:spcPts val="0"/>
              </a:spcBef>
              <a:buNone/>
            </a:pPr>
            <a:endParaRPr lang="en-US" sz="1100" dirty="0" smtClean="0">
              <a:solidFill>
                <a:srgbClr val="800000"/>
              </a:solidFill>
              <a:latin typeface="Arial"/>
              <a:ea typeface="ＭＳ Ｐゴシック" pitchFamily="34" charset="-128"/>
              <a:cs typeface="Arial"/>
            </a:endParaRPr>
          </a:p>
          <a:p>
            <a:pPr marL="0" indent="0" algn="just">
              <a:spcBef>
                <a:spcPts val="0"/>
              </a:spcBef>
              <a:buNone/>
            </a:pPr>
            <a:endParaRPr lang="en-US" sz="1100" dirty="0">
              <a:solidFill>
                <a:srgbClr val="800000"/>
              </a:solidFill>
              <a:latin typeface="Arial"/>
              <a:ea typeface="ＭＳ Ｐゴシック" pitchFamily="34" charset="-128"/>
              <a:cs typeface="Arial"/>
            </a:endParaRPr>
          </a:p>
          <a:p>
            <a:pPr marL="0" indent="0" algn="just">
              <a:spcBef>
                <a:spcPts val="0"/>
              </a:spcBef>
              <a:buNone/>
            </a:pPr>
            <a:r>
              <a:rPr lang="en-US" sz="1100" dirty="0" smtClean="0">
                <a:solidFill>
                  <a:srgbClr val="800000"/>
                </a:solidFill>
                <a:latin typeface="Arial"/>
                <a:ea typeface="ＭＳ Ｐゴシック" pitchFamily="34" charset="-128"/>
                <a:cs typeface="Arial"/>
              </a:rPr>
              <a:t>Min Gao, Richelle Teeling, Morgan Welsh, Philippe Nadaud, Chris Hammel, Chris Jaroniec, Michael Poirier</a:t>
            </a:r>
          </a:p>
        </p:txBody>
      </p:sp>
      <p:sp>
        <p:nvSpPr>
          <p:cNvPr id="13324" name="Content Placeholder 10"/>
          <p:cNvSpPr>
            <a:spLocks noGrp="1"/>
          </p:cNvSpPr>
          <p:nvPr>
            <p:ph sz="half" idx="2"/>
          </p:nvPr>
        </p:nvSpPr>
        <p:spPr>
          <a:xfrm>
            <a:off x="5106987" y="5105400"/>
            <a:ext cx="3936409" cy="1219200"/>
          </a:xfrm>
        </p:spPr>
        <p:txBody>
          <a:bodyPr/>
          <a:lstStyle/>
          <a:p>
            <a:pPr marL="0" indent="0" algn="just">
              <a:spcBef>
                <a:spcPts val="0"/>
              </a:spcBef>
              <a:buNone/>
            </a:pPr>
            <a:endParaRPr lang="en-US" sz="600" dirty="0" smtClean="0">
              <a:latin typeface="Arial"/>
              <a:ea typeface="ＭＳ Ｐゴシック" pitchFamily="34" charset="-128"/>
              <a:cs typeface="Arial"/>
            </a:endParaRPr>
          </a:p>
          <a:p>
            <a:pPr marL="0" indent="0" algn="just">
              <a:spcBef>
                <a:spcPts val="0"/>
              </a:spcBef>
              <a:buNone/>
            </a:pPr>
            <a:r>
              <a:rPr lang="en-US" sz="1200" dirty="0" smtClean="0">
                <a:latin typeface="Arial"/>
                <a:ea typeface="ＭＳ Ｐゴシック" pitchFamily="34" charset="-128"/>
                <a:cs typeface="Arial"/>
              </a:rPr>
              <a:t>An example of a nano-diamond crystal used to optically detect magnetic resonance within a single chromatin molecule. The top and bottom images are a fluorescence and an electron micrograph image of the same particle, respectively. </a:t>
            </a:r>
          </a:p>
        </p:txBody>
      </p:sp>
      <p:sp>
        <p:nvSpPr>
          <p:cNvPr id="13325" name="TextBox 1"/>
          <p:cNvSpPr txBox="1">
            <a:spLocks noChangeArrowheads="1"/>
          </p:cNvSpPr>
          <p:nvPr/>
        </p:nvSpPr>
        <p:spPr bwMode="auto">
          <a:xfrm>
            <a:off x="7170738" y="333375"/>
            <a:ext cx="1516062" cy="276225"/>
          </a:xfrm>
          <a:prstGeom prst="rect">
            <a:avLst/>
          </a:prstGeom>
          <a:noFill/>
          <a:ln w="9525">
            <a:noFill/>
            <a:miter lim="800000"/>
            <a:headEnd/>
            <a:tailEnd/>
          </a:ln>
        </p:spPr>
        <p:txBody>
          <a:bodyPr>
            <a:spAutoFit/>
          </a:bodyPr>
          <a:lstStyle/>
          <a:p>
            <a:r>
              <a:rPr lang="en-US" sz="1200" dirty="0">
                <a:solidFill>
                  <a:schemeClr val="bg1"/>
                </a:solidFill>
              </a:rPr>
              <a:t>http://cem.osu.edu</a:t>
            </a:r>
          </a:p>
        </p:txBody>
      </p:sp>
      <p:grpSp>
        <p:nvGrpSpPr>
          <p:cNvPr id="44" name="Group 43"/>
          <p:cNvGrpSpPr>
            <a:grpSpLocks noChangeAspect="1"/>
          </p:cNvGrpSpPr>
          <p:nvPr/>
        </p:nvGrpSpPr>
        <p:grpSpPr>
          <a:xfrm>
            <a:off x="5374808" y="1496889"/>
            <a:ext cx="3845392" cy="3608512"/>
            <a:chOff x="4854587" y="1828800"/>
            <a:chExt cx="3654097" cy="3429001"/>
          </a:xfrm>
        </p:grpSpPr>
        <p:pic>
          <p:nvPicPr>
            <p:cNvPr id="26"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6329" t="50960" r="42414" b="38868"/>
            <a:stretch/>
          </p:blipFill>
          <p:spPr bwMode="auto">
            <a:xfrm>
              <a:off x="4854587" y="1828800"/>
              <a:ext cx="2316151" cy="2316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9" name="Straight Connector 38"/>
            <p:cNvCxnSpPr/>
            <p:nvPr/>
          </p:nvCxnSpPr>
          <p:spPr>
            <a:xfrm rot="16200000" flipH="1">
              <a:off x="6244781" y="3300153"/>
              <a:ext cx="2046412" cy="1868884"/>
            </a:xfrm>
            <a:prstGeom prst="line">
              <a:avLst/>
            </a:prstGeom>
            <a:ln>
              <a:solidFill>
                <a:srgbClr val="2507FF"/>
              </a:solidFill>
            </a:ln>
          </p:spPr>
          <p:style>
            <a:lnRef idx="2">
              <a:schemeClr val="accent1"/>
            </a:lnRef>
            <a:fillRef idx="0">
              <a:schemeClr val="accent1"/>
            </a:fillRef>
            <a:effectRef idx="1">
              <a:schemeClr val="accent1"/>
            </a:effectRef>
            <a:fontRef idx="minor">
              <a:schemeClr val="tx1"/>
            </a:fontRef>
          </p:style>
        </p:cxnSp>
        <p:grpSp>
          <p:nvGrpSpPr>
            <p:cNvPr id="41" name="Group 40"/>
            <p:cNvGrpSpPr/>
            <p:nvPr/>
          </p:nvGrpSpPr>
          <p:grpSpPr>
            <a:xfrm>
              <a:off x="5921387" y="3447835"/>
              <a:ext cx="2587297" cy="1809966"/>
              <a:chOff x="5921387" y="3447835"/>
              <a:chExt cx="2587297" cy="1809966"/>
            </a:xfrm>
          </p:grpSpPr>
          <p:pic>
            <p:nvPicPr>
              <p:cNvPr id="28" name="Picture 3"/>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rightnessContrast bright="10000" contrast="70000"/>
                        </a14:imgEffect>
                      </a14:imgLayer>
                    </a14:imgProps>
                  </a:ext>
                  <a:ext uri="{28A0092B-C50C-407E-A947-70E740481C1C}">
                    <a14:useLocalDpi xmlns:a14="http://schemas.microsoft.com/office/drawing/2010/main" val="0"/>
                  </a:ext>
                </a:extLst>
              </a:blip>
              <a:srcRect l="19228" t="3405" r="13103" b="17259"/>
              <a:stretch/>
            </p:blipFill>
            <p:spPr bwMode="auto">
              <a:xfrm rot="16200000">
                <a:off x="6168577" y="3200645"/>
                <a:ext cx="1809966" cy="2304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9" name="Straight Connector 28"/>
              <p:cNvCxnSpPr/>
              <p:nvPr/>
            </p:nvCxnSpPr>
            <p:spPr>
              <a:xfrm>
                <a:off x="7126718" y="5124342"/>
                <a:ext cx="903168" cy="0"/>
              </a:xfrm>
              <a:prstGeom prst="line">
                <a:avLst/>
              </a:prstGeom>
              <a:ln w="57150"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6991735" y="4648637"/>
                <a:ext cx="1516949" cy="496075"/>
              </a:xfrm>
              <a:prstGeom prst="rect">
                <a:avLst/>
              </a:prstGeom>
              <a:noFill/>
            </p:spPr>
            <p:txBody>
              <a:bodyPr wrap="square" rtlCol="0">
                <a:spAutoFit/>
              </a:bodyPr>
              <a:lstStyle/>
              <a:p>
                <a:r>
                  <a:rPr lang="en-US" sz="1300" dirty="0" smtClean="0">
                    <a:solidFill>
                      <a:srgbClr val="FFFFFF"/>
                    </a:solidFill>
                  </a:rPr>
                  <a:t>200nm</a:t>
                </a:r>
                <a:endParaRPr lang="en-US" sz="1300" dirty="0">
                  <a:solidFill>
                    <a:srgbClr val="FFFFFF"/>
                  </a:solidFill>
                </a:endParaRPr>
              </a:p>
            </p:txBody>
          </p:sp>
        </p:grpSp>
        <p:sp>
          <p:nvSpPr>
            <p:cNvPr id="31" name="Rectangle 30"/>
            <p:cNvSpPr>
              <a:spLocks noChangeAspect="1"/>
            </p:cNvSpPr>
            <p:nvPr/>
          </p:nvSpPr>
          <p:spPr>
            <a:xfrm>
              <a:off x="5701732" y="2715126"/>
              <a:ext cx="631813" cy="496263"/>
            </a:xfrm>
            <a:prstGeom prst="rect">
              <a:avLst/>
            </a:prstGeom>
            <a:noFill/>
            <a:ln w="38100">
              <a:solidFill>
                <a:srgbClr val="2507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Rectangle 31"/>
            <p:cNvSpPr>
              <a:spLocks noChangeAspect="1"/>
            </p:cNvSpPr>
            <p:nvPr/>
          </p:nvSpPr>
          <p:spPr>
            <a:xfrm>
              <a:off x="5921387" y="3466137"/>
              <a:ext cx="2281042" cy="1791664"/>
            </a:xfrm>
            <a:prstGeom prst="rect">
              <a:avLst/>
            </a:prstGeom>
            <a:noFill/>
            <a:ln w="38100">
              <a:solidFill>
                <a:srgbClr val="2507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4" name="Straight Connector 33"/>
            <p:cNvCxnSpPr/>
            <p:nvPr/>
          </p:nvCxnSpPr>
          <p:spPr>
            <a:xfrm>
              <a:off x="6333545" y="2715126"/>
              <a:ext cx="1868884" cy="732708"/>
            </a:xfrm>
            <a:prstGeom prst="line">
              <a:avLst/>
            </a:prstGeom>
            <a:ln>
              <a:solidFill>
                <a:srgbClr val="2507FF"/>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rot="16200000" flipH="1">
              <a:off x="4788353" y="4124767"/>
              <a:ext cx="2046412" cy="219655"/>
            </a:xfrm>
            <a:prstGeom prst="line">
              <a:avLst/>
            </a:prstGeom>
            <a:ln>
              <a:solidFill>
                <a:srgbClr val="2507FF"/>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rot="16200000" flipH="1">
              <a:off x="5436054" y="2980803"/>
              <a:ext cx="751011" cy="219656"/>
            </a:xfrm>
            <a:prstGeom prst="line">
              <a:avLst/>
            </a:prstGeom>
            <a:ln>
              <a:solidFill>
                <a:srgbClr val="2507FF"/>
              </a:solidFill>
            </a:ln>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844</TotalTime>
  <Words>367</Words>
  <Application>Microsoft Macintosh PowerPoint</Application>
  <PresentationFormat>On-screen Show (4:3)</PresentationFormat>
  <Paragraphs>22</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The Ohio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Lisa Jones</dc:creator>
  <cp:lastModifiedBy>Michelle McCombs</cp:lastModifiedBy>
  <cp:revision>56</cp:revision>
  <cp:lastPrinted>2010-05-14T15:21:05Z</cp:lastPrinted>
  <dcterms:created xsi:type="dcterms:W3CDTF">2010-05-14T15:18:38Z</dcterms:created>
  <dcterms:modified xsi:type="dcterms:W3CDTF">2011-05-20T01:55:32Z</dcterms:modified>
</cp:coreProperties>
</file>