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7" autoAdjust="0"/>
    <p:restoredTop sz="84062"/>
  </p:normalViewPr>
  <p:slideViewPr>
    <p:cSldViewPr snapToGrid="0" snapToObjects="1">
      <p:cViewPr varScale="1">
        <p:scale>
          <a:sx n="87" d="100"/>
          <a:sy n="87" d="100"/>
        </p:scale>
        <p:origin x="18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E04931B-6348-4A49-88D2-9A120572F08F}" type="datetimeFigureOut">
              <a:rPr lang="en-US" smtClean="0"/>
              <a:t>6/28/2018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0E72967-364E-0E43-89A4-E5155BB067F6}" type="slidenum">
              <a:rPr lang="en-US" smtClean="0"/>
              <a:t>‹#›</a:t>
            </a:fld>
            <a:endParaRPr lang="en-US"/>
          </a:p>
        </p:txBody>
      </p:sp>
    </p:spTree>
    <p:extLst>
      <p:ext uri="{BB962C8B-B14F-4D97-AF65-F5344CB8AC3E}">
        <p14:creationId xmlns:p14="http://schemas.microsoft.com/office/powerpoint/2010/main" val="79369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Collaborators:</a:t>
            </a:r>
            <a:r>
              <a:rPr lang="en-US" sz="1200" b="1" baseline="0" dirty="0" smtClean="0"/>
              <a:t> </a:t>
            </a:r>
            <a:r>
              <a:rPr lang="en-US" sz="1200" b="1" dirty="0" err="1" smtClean="0"/>
              <a:t>Arraita</a:t>
            </a:r>
            <a:r>
              <a:rPr lang="en-US" sz="1200" b="1" dirty="0" smtClean="0"/>
              <a:t>, </a:t>
            </a:r>
            <a:r>
              <a:rPr lang="en-US" sz="1200" b="1" dirty="0" err="1" smtClean="0"/>
              <a:t>Carpick</a:t>
            </a:r>
            <a:r>
              <a:rPr lang="en-US" sz="1200" b="1" dirty="0" smtClean="0"/>
              <a:t>, Turner from MEAM; Durian, Liu,</a:t>
            </a:r>
            <a:r>
              <a:rPr lang="en-US" sz="1200" b="1" baseline="0" dirty="0" smtClean="0"/>
              <a:t> Yodh from Department of Physics &amp; Astronomy; </a:t>
            </a:r>
            <a:r>
              <a:rPr lang="en-US" sz="1200" b="1" dirty="0" err="1" smtClean="0"/>
              <a:t>Fakhraai</a:t>
            </a:r>
            <a:r>
              <a:rPr lang="en-US" sz="1200" b="1" dirty="0" smtClean="0"/>
              <a:t> (Chemistry); Lee, </a:t>
            </a:r>
            <a:r>
              <a:rPr lang="en-US" sz="1200" b="1" dirty="0" err="1" smtClean="0"/>
              <a:t>Riggleman</a:t>
            </a:r>
            <a:r>
              <a:rPr lang="en-US" sz="1200" b="1" dirty="0" smtClean="0"/>
              <a:t> from CBE. All members of the University of </a:t>
            </a:r>
            <a:r>
              <a:rPr lang="en-US" sz="1200" b="1" dirty="0" err="1" smtClean="0"/>
              <a:t>Pennylvania</a:t>
            </a:r>
            <a:r>
              <a:rPr lang="en-US" sz="1200" b="1" dirty="0" smtClean="0"/>
              <a:t> MRSEC IRG 1. </a:t>
            </a:r>
          </a:p>
          <a:p>
            <a:r>
              <a:rPr lang="en-US" sz="1200" kern="1200" dirty="0" smtClean="0">
                <a:solidFill>
                  <a:schemeClr val="tx1"/>
                </a:solidFill>
                <a:effectLst/>
                <a:latin typeface="+mn-lt"/>
                <a:ea typeface="+mn-ea"/>
                <a:cs typeface="+mn-cs"/>
              </a:rPr>
              <a:t>E</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Cubuk</a:t>
            </a:r>
            <a:r>
              <a:rPr lang="en-US" sz="1200" kern="1200" dirty="0">
                <a:solidFill>
                  <a:schemeClr val="tx1"/>
                </a:solidFill>
                <a:effectLst/>
                <a:latin typeface="+mn-lt"/>
                <a:ea typeface="+mn-ea"/>
                <a:cs typeface="+mn-cs"/>
              </a:rPr>
              <a:t>, R. J. S. </a:t>
            </a:r>
            <a:r>
              <a:rPr lang="en-US" sz="1200" kern="1200" dirty="0" err="1">
                <a:solidFill>
                  <a:schemeClr val="tx1"/>
                </a:solidFill>
                <a:effectLst/>
                <a:latin typeface="+mn-lt"/>
                <a:ea typeface="+mn-ea"/>
                <a:cs typeface="+mn-cs"/>
              </a:rPr>
              <a:t>Ivancic</a:t>
            </a:r>
            <a:r>
              <a:rPr lang="en-US" sz="1200" kern="1200" dirty="0">
                <a:solidFill>
                  <a:schemeClr val="tx1"/>
                </a:solidFill>
                <a:effectLst/>
                <a:latin typeface="+mn-lt"/>
                <a:ea typeface="+mn-ea"/>
                <a:cs typeface="+mn-cs"/>
              </a:rPr>
              <a:t>, S. S. </a:t>
            </a:r>
            <a:r>
              <a:rPr lang="en-US" sz="1200" kern="1200" dirty="0" err="1">
                <a:solidFill>
                  <a:schemeClr val="tx1"/>
                </a:solidFill>
                <a:effectLst/>
                <a:latin typeface="+mn-lt"/>
                <a:ea typeface="+mn-ea"/>
                <a:cs typeface="+mn-cs"/>
              </a:rPr>
              <a:t>Schoenholz</a:t>
            </a:r>
            <a:r>
              <a:rPr lang="en-US" sz="1200" kern="1200" dirty="0">
                <a:solidFill>
                  <a:schemeClr val="tx1"/>
                </a:solidFill>
                <a:effectLst/>
                <a:latin typeface="+mn-lt"/>
                <a:ea typeface="+mn-ea"/>
                <a:cs typeface="+mn-cs"/>
              </a:rPr>
              <a:t>, D. J. Strickland, A. </a:t>
            </a:r>
            <a:r>
              <a:rPr lang="en-US" sz="1200" kern="1200" dirty="0" err="1">
                <a:solidFill>
                  <a:schemeClr val="tx1"/>
                </a:solidFill>
                <a:effectLst/>
                <a:latin typeface="+mn-lt"/>
                <a:ea typeface="+mn-ea"/>
                <a:cs typeface="+mn-cs"/>
              </a:rPr>
              <a:t>Basu</a:t>
            </a:r>
            <a:r>
              <a:rPr lang="en-US" sz="1200" kern="1200" dirty="0">
                <a:solidFill>
                  <a:schemeClr val="tx1"/>
                </a:solidFill>
                <a:effectLst/>
                <a:latin typeface="+mn-lt"/>
                <a:ea typeface="+mn-ea"/>
                <a:cs typeface="+mn-cs"/>
              </a:rPr>
              <a:t>, Z. S. Davidson, J. Fontaine, J. L. </a:t>
            </a:r>
            <a:r>
              <a:rPr lang="en-US" sz="1200" kern="1200" dirty="0" err="1">
                <a:solidFill>
                  <a:schemeClr val="tx1"/>
                </a:solidFill>
                <a:effectLst/>
                <a:latin typeface="+mn-lt"/>
                <a:ea typeface="+mn-ea"/>
                <a:cs typeface="+mn-cs"/>
              </a:rPr>
              <a:t>Hor</a:t>
            </a:r>
            <a:r>
              <a:rPr lang="en-US" sz="1200" kern="1200" dirty="0">
                <a:solidFill>
                  <a:schemeClr val="tx1"/>
                </a:solidFill>
                <a:effectLst/>
                <a:latin typeface="+mn-lt"/>
                <a:ea typeface="+mn-ea"/>
                <a:cs typeface="+mn-cs"/>
              </a:rPr>
              <a:t>, Y.-R. Huang, Y. Jiang, N. C. </a:t>
            </a:r>
            <a:r>
              <a:rPr lang="en-US" sz="1200" kern="1200" dirty="0" err="1">
                <a:solidFill>
                  <a:schemeClr val="tx1"/>
                </a:solidFill>
                <a:effectLst/>
                <a:latin typeface="+mn-lt"/>
                <a:ea typeface="+mn-ea"/>
                <a:cs typeface="+mn-cs"/>
              </a:rPr>
              <a:t>Keim</a:t>
            </a:r>
            <a:r>
              <a:rPr lang="en-US" sz="1200" kern="1200" dirty="0">
                <a:solidFill>
                  <a:schemeClr val="tx1"/>
                </a:solidFill>
                <a:effectLst/>
                <a:latin typeface="+mn-lt"/>
                <a:ea typeface="+mn-ea"/>
                <a:cs typeface="+mn-cs"/>
              </a:rPr>
              <a:t>, K. D. </a:t>
            </a:r>
            <a:r>
              <a:rPr lang="en-US" sz="1200" kern="1200" dirty="0" err="1">
                <a:solidFill>
                  <a:schemeClr val="tx1"/>
                </a:solidFill>
                <a:effectLst/>
                <a:latin typeface="+mn-lt"/>
                <a:ea typeface="+mn-ea"/>
                <a:cs typeface="+mn-cs"/>
              </a:rPr>
              <a:t>Koshigan</a:t>
            </a:r>
            <a:r>
              <a:rPr lang="en-US" sz="1200" kern="1200" dirty="0">
                <a:solidFill>
                  <a:schemeClr val="tx1"/>
                </a:solidFill>
                <a:effectLst/>
                <a:latin typeface="+mn-lt"/>
                <a:ea typeface="+mn-ea"/>
                <a:cs typeface="+mn-cs"/>
              </a:rPr>
              <a:t>, J. A. Lefever, T. Liu, X.-G. Ma, D. J. </a:t>
            </a:r>
            <a:r>
              <a:rPr lang="en-US" sz="1200" kern="1200" dirty="0" err="1">
                <a:solidFill>
                  <a:schemeClr val="tx1"/>
                </a:solidFill>
                <a:effectLst/>
                <a:latin typeface="+mn-lt"/>
                <a:ea typeface="+mn-ea"/>
                <a:cs typeface="+mn-cs"/>
              </a:rPr>
              <a:t>Magagnosc</a:t>
            </a:r>
            <a:r>
              <a:rPr lang="en-US" sz="1200" kern="1200" dirty="0">
                <a:solidFill>
                  <a:schemeClr val="tx1"/>
                </a:solidFill>
                <a:effectLst/>
                <a:latin typeface="+mn-lt"/>
                <a:ea typeface="+mn-ea"/>
                <a:cs typeface="+mn-cs"/>
              </a:rPr>
              <a:t>, E. Morrow, C. P. Ortiz, J. M. </a:t>
            </a:r>
            <a:r>
              <a:rPr lang="en-US" sz="1200" kern="1200" dirty="0" err="1">
                <a:solidFill>
                  <a:schemeClr val="tx1"/>
                </a:solidFill>
                <a:effectLst/>
                <a:latin typeface="+mn-lt"/>
                <a:ea typeface="+mn-ea"/>
                <a:cs typeface="+mn-cs"/>
              </a:rPr>
              <a:t>Rieser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Shavit</a:t>
            </a:r>
            <a:r>
              <a:rPr lang="en-US" sz="1200" kern="1200" dirty="0">
                <a:solidFill>
                  <a:schemeClr val="tx1"/>
                </a:solidFill>
                <a:effectLst/>
                <a:latin typeface="+mn-lt"/>
                <a:ea typeface="+mn-ea"/>
                <a:cs typeface="+mn-cs"/>
              </a:rPr>
              <a:t>, T. Still, Y. Xu, Y. Zhang, K. N. Nordstrom, P. E. Arratia, R. W. Carpick, D. J. Durian, Z. Fakhraai, D. J. </a:t>
            </a:r>
            <a:r>
              <a:rPr lang="en-US" sz="1200" kern="1200" dirty="0" err="1">
                <a:solidFill>
                  <a:schemeClr val="tx1"/>
                </a:solidFill>
                <a:effectLst/>
                <a:latin typeface="+mn-lt"/>
                <a:ea typeface="+mn-ea"/>
                <a:cs typeface="+mn-cs"/>
              </a:rPr>
              <a:t>Jerolmack</a:t>
            </a:r>
            <a:r>
              <a:rPr lang="en-US" sz="1200" kern="1200" dirty="0">
                <a:solidFill>
                  <a:schemeClr val="tx1"/>
                </a:solidFill>
                <a:effectLst/>
                <a:latin typeface="+mn-lt"/>
                <a:ea typeface="+mn-ea"/>
                <a:cs typeface="+mn-cs"/>
              </a:rPr>
              <a:t>, D. Lee, J. Li, R. </a:t>
            </a:r>
            <a:r>
              <a:rPr lang="en-US" sz="1200" kern="1200" dirty="0" err="1">
                <a:solidFill>
                  <a:schemeClr val="tx1"/>
                </a:solidFill>
                <a:effectLst/>
                <a:latin typeface="+mn-lt"/>
                <a:ea typeface="+mn-ea"/>
                <a:cs typeface="+mn-cs"/>
              </a:rPr>
              <a:t>Riggleman</a:t>
            </a:r>
            <a:r>
              <a:rPr lang="en-US" sz="1200" kern="1200" dirty="0">
                <a:solidFill>
                  <a:schemeClr val="tx1"/>
                </a:solidFill>
                <a:effectLst/>
                <a:latin typeface="+mn-lt"/>
                <a:ea typeface="+mn-ea"/>
                <a:cs typeface="+mn-cs"/>
              </a:rPr>
              <a:t>, K. T. Turner, A. G. Yodh, D. S. </a:t>
            </a:r>
            <a:r>
              <a:rPr lang="en-US" sz="1200" kern="1200" dirty="0" err="1">
                <a:solidFill>
                  <a:schemeClr val="tx1"/>
                </a:solidFill>
                <a:effectLst/>
                <a:latin typeface="+mn-lt"/>
                <a:ea typeface="+mn-ea"/>
                <a:cs typeface="+mn-cs"/>
              </a:rPr>
              <a:t>Gianola</a:t>
            </a:r>
            <a:r>
              <a:rPr lang="en-US" sz="1200" kern="1200" dirty="0">
                <a:solidFill>
                  <a:schemeClr val="tx1"/>
                </a:solidFill>
                <a:effectLst/>
                <a:latin typeface="+mn-lt"/>
                <a:ea typeface="+mn-ea"/>
                <a:cs typeface="+mn-cs"/>
              </a:rPr>
              <a:t> and A. J. Liu, </a:t>
            </a:r>
            <a:r>
              <a:rPr lang="en-US" sz="1200" i="1" kern="1200" dirty="0">
                <a:solidFill>
                  <a:schemeClr val="tx1"/>
                </a:solidFill>
                <a:effectLst/>
                <a:latin typeface="+mn-lt"/>
                <a:ea typeface="+mn-ea"/>
                <a:cs typeface="+mn-cs"/>
              </a:rPr>
              <a:t>Structure-Property Relationships from Universal Signatures of Plasticity in Disordered Solids</a:t>
            </a:r>
            <a:r>
              <a:rPr lang="en-US" sz="1200" kern="1200" dirty="0">
                <a:solidFill>
                  <a:schemeClr val="tx1"/>
                </a:solidFill>
                <a:effectLst/>
                <a:latin typeface="+mn-lt"/>
                <a:ea typeface="+mn-ea"/>
                <a:cs typeface="+mn-cs"/>
              </a:rPr>
              <a:t>, Science </a:t>
            </a:r>
            <a:r>
              <a:rPr lang="en-US" sz="1200" b="1" kern="1200" dirty="0">
                <a:solidFill>
                  <a:schemeClr val="tx1"/>
                </a:solidFill>
                <a:effectLst/>
                <a:latin typeface="+mn-lt"/>
                <a:ea typeface="+mn-ea"/>
                <a:cs typeface="+mn-cs"/>
              </a:rPr>
              <a:t>358</a:t>
            </a:r>
            <a:r>
              <a:rPr lang="en-US" sz="1200" kern="1200" dirty="0">
                <a:solidFill>
                  <a:schemeClr val="tx1"/>
                </a:solidFill>
                <a:effectLst/>
                <a:latin typeface="+mn-lt"/>
                <a:ea typeface="+mn-ea"/>
                <a:cs typeface="+mn-cs"/>
              </a:rPr>
              <a:t>, 1033 (2017). </a:t>
            </a:r>
          </a:p>
          <a:p>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/10.1126/science.aai8830  </a:t>
            </a:r>
          </a:p>
          <a:p>
            <a:r>
              <a:rPr lang="en-US" sz="1200" kern="1200" dirty="0">
                <a:solidFill>
                  <a:schemeClr val="tx1"/>
                </a:solidFill>
                <a:effectLst/>
                <a:latin typeface="+mn-lt"/>
                <a:ea typeface="+mn-ea"/>
                <a:cs typeface="+mn-cs"/>
              </a:rPr>
              <a:t>Glassy materials are characterized by a lack of long-range order, whether at the atomic level or at much larger length scales. But to what extent is their commonality in the behavior retained at these different scales? </a:t>
            </a:r>
            <a:r>
              <a:rPr lang="en-US" sz="1200" kern="1200" dirty="0" err="1">
                <a:solidFill>
                  <a:schemeClr val="tx1"/>
                </a:solidFill>
                <a:effectLst/>
                <a:latin typeface="+mn-lt"/>
                <a:ea typeface="+mn-ea"/>
                <a:cs typeface="+mn-cs"/>
              </a:rPr>
              <a:t>Cubuk</a:t>
            </a:r>
            <a:r>
              <a:rPr lang="en-US" sz="1200" kern="1200" dirty="0">
                <a:solidFill>
                  <a:schemeClr val="tx1"/>
                </a:solidFill>
                <a:effectLst/>
                <a:latin typeface="+mn-lt"/>
                <a:ea typeface="+mn-ea"/>
                <a:cs typeface="+mn-cs"/>
              </a:rPr>
              <a:t> et al. used experiments and simulations to show universality across seven orders of magnitude in length. Particle rearrangements in such systems are mediated by defects that are on the order of a few particle diameters. These rearrangements correlate with the material's softness and yielding </a:t>
            </a:r>
            <a:r>
              <a:rPr lang="en-US" sz="1200" kern="1200" dirty="0" err="1">
                <a:solidFill>
                  <a:schemeClr val="tx1"/>
                </a:solidFill>
                <a:effectLst/>
                <a:latin typeface="+mn-lt"/>
                <a:ea typeface="+mn-ea"/>
                <a:cs typeface="+mn-cs"/>
              </a:rPr>
              <a:t>behavior.Science</a:t>
            </a:r>
            <a:r>
              <a:rPr lang="en-US" sz="1200" kern="1200" dirty="0">
                <a:solidFill>
                  <a:schemeClr val="tx1"/>
                </a:solidFill>
                <a:effectLst/>
                <a:latin typeface="+mn-lt"/>
                <a:ea typeface="+mn-ea"/>
                <a:cs typeface="+mn-cs"/>
              </a:rPr>
              <a:t>, this issue p. 1033When deformed beyond their elastic limits, crystalline solids flow plastically via particle rearrangements localized around structural defects. Disordered solids also flow, but without obvious structural defects. We link structure to plasticity in disordered solids via a microscopic structural quantity, “softness,” designed by machine learning to be maximally predictive of rearrangements. Experimental results and computations enabled us to measure the spatial correlations and strain response of softness, as well as two measures of plasticity: the size of rearrangements and the yield strain. All four quantities maintained remarkable commonality in their values for disordered packings of objects ranging from atoms to grains, spanning seven orders of magnitude in diameter and 13 orders of magnitude in elastic modulus. These commonalities link the spatial correlations and strain response of softness to rearrangement size and yield strain, respectively.</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E72967-364E-0E43-89A4-E5155BB067F6}" type="slidenum">
              <a:rPr lang="en-US" smtClean="0"/>
              <a:t>1</a:t>
            </a:fld>
            <a:endParaRPr lang="en-US"/>
          </a:p>
        </p:txBody>
      </p:sp>
    </p:spTree>
    <p:extLst>
      <p:ext uri="{BB962C8B-B14F-4D97-AF65-F5344CB8AC3E}">
        <p14:creationId xmlns:p14="http://schemas.microsoft.com/office/powerpoint/2010/main" val="316544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6/28/2018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Universal Signatures of Plasticity in a Wide </a:t>
            </a:r>
            <a:r>
              <a:rPr lang="en-US" sz="1800" b="1">
                <a:solidFill>
                  <a:schemeClr val="tx1"/>
                </a:solidFill>
              </a:rPr>
              <a:t>Range of Disordered </a:t>
            </a:r>
            <a:r>
              <a:rPr lang="en-US" sz="1800" b="1" dirty="0">
                <a:solidFill>
                  <a:schemeClr val="tx1"/>
                </a:solidFill>
              </a:rPr>
              <a:t>Solids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University of Pennsylvania</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 1720530</a:t>
            </a:r>
          </a:p>
        </p:txBody>
      </p:sp>
      <p:sp>
        <p:nvSpPr>
          <p:cNvPr id="9" name="Text Box 28" descr="Fig. 1 (bottom) shows the size of rearrangements vs particle size for 6 systems (3 experimental, 3 computational) spanning nearly 7 orders of magnitude of particle size.  Inset shows that the size (exponential length scale) of rearrangements is universally about one particle diameter at low strains." title="Fig. 1 (bottom)"/>
          <p:cNvSpPr txBox="1">
            <a:spLocks noChangeArrowheads="1"/>
          </p:cNvSpPr>
          <p:nvPr/>
        </p:nvSpPr>
        <p:spPr bwMode="auto">
          <a:xfrm>
            <a:off x="152400" y="1450359"/>
            <a:ext cx="536775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150" dirty="0"/>
              <a:t>The groups of nine faculty in </a:t>
            </a:r>
            <a:r>
              <a:rPr lang="en-US" sz="1150" b="1" dirty="0"/>
              <a:t>IRG 1</a:t>
            </a:r>
            <a:r>
              <a:rPr lang="en-US" sz="1150" dirty="0"/>
              <a:t> (</a:t>
            </a:r>
            <a:r>
              <a:rPr lang="en-US" sz="1150" b="1" dirty="0"/>
              <a:t>Arratia, </a:t>
            </a:r>
            <a:r>
              <a:rPr lang="en-US" sz="1150" b="1" dirty="0" err="1"/>
              <a:t>Carpick</a:t>
            </a:r>
            <a:r>
              <a:rPr lang="en-US" sz="1150" b="1" dirty="0"/>
              <a:t>, Durian, </a:t>
            </a:r>
            <a:r>
              <a:rPr lang="en-US" sz="1150" b="1" dirty="0" err="1"/>
              <a:t>Fakhraai</a:t>
            </a:r>
            <a:r>
              <a:rPr lang="en-US" sz="1150" b="1" dirty="0"/>
              <a:t>, Lee, </a:t>
            </a:r>
            <a:r>
              <a:rPr lang="en-US" sz="1150" b="1" dirty="0" err="1"/>
              <a:t>Riggleman</a:t>
            </a:r>
            <a:r>
              <a:rPr lang="en-US" sz="1150" b="1" dirty="0"/>
              <a:t>, Turner, </a:t>
            </a:r>
            <a:r>
              <a:rPr lang="en-US" sz="1150" b="1" dirty="0" err="1"/>
              <a:t>Yodh</a:t>
            </a:r>
            <a:r>
              <a:rPr lang="en-US" sz="1150" b="1" dirty="0"/>
              <a:t>, Liu</a:t>
            </a:r>
            <a:r>
              <a:rPr lang="en-US" sz="1150" dirty="0"/>
              <a:t>) are exploring approaches to increase the toughness of disordered materials that are otherwise prone to fail in a catastrophic, brittle fashion. Recent work shows two common indicators of toughness, related to yield-strain behavior and rearrangement size, cannot be easily changed or manipulated to increase material toughness. To further understand toughness of a variety of systems, they looked at two materials properties. First, </a:t>
            </a:r>
            <a:r>
              <a:rPr lang="en-US" sz="1150" i="1" dirty="0"/>
              <a:t>yield stress</a:t>
            </a:r>
            <a:r>
              <a:rPr lang="en-US" sz="1150" dirty="0"/>
              <a:t>, which is the amount of stress it takes for a material to start to deform permanently. Second, </a:t>
            </a:r>
            <a:r>
              <a:rPr lang="en-US" sz="1150" i="1" dirty="0"/>
              <a:t>modulus</a:t>
            </a:r>
            <a:r>
              <a:rPr lang="en-US" sz="1150" dirty="0"/>
              <a:t>, which can be thought of as a materials stiffness.  </a:t>
            </a:r>
            <a:r>
              <a:rPr lang="en-US" sz="1150" b="1" dirty="0"/>
              <a:t>Fig. 1 (top)</a:t>
            </a:r>
            <a:r>
              <a:rPr lang="en-US" sz="1150" dirty="0"/>
              <a:t> shows yield stress vs modulus for </a:t>
            </a:r>
            <a:r>
              <a:rPr lang="en-US" sz="1150" i="1" dirty="0"/>
              <a:t>disordered</a:t>
            </a:r>
            <a:r>
              <a:rPr lang="en-US" sz="1150" dirty="0"/>
              <a:t> solids (</a:t>
            </a:r>
            <a:r>
              <a:rPr lang="en-US" sz="1150" i="1" dirty="0"/>
              <a:t>IRG 1 data</a:t>
            </a:r>
            <a:r>
              <a:rPr lang="en-US" sz="1150" dirty="0"/>
              <a:t>) and </a:t>
            </a:r>
            <a:r>
              <a:rPr lang="en-US" sz="1150" i="1" dirty="0"/>
              <a:t>crystalline</a:t>
            </a:r>
            <a:r>
              <a:rPr lang="en-US" sz="1150" dirty="0"/>
              <a:t> solids. Remarkably, for these vastly different materials, the yield stress is tightly distributed around 3% over 13 decades in modulus. </a:t>
            </a:r>
            <a:r>
              <a:rPr lang="en-US" sz="1150" b="1" dirty="0"/>
              <a:t>Fig. 1 (bottom) </a:t>
            </a:r>
            <a:r>
              <a:rPr lang="en-US" sz="1150" dirty="0"/>
              <a:t>considers the relationship between </a:t>
            </a:r>
            <a:r>
              <a:rPr lang="en-US" sz="1150" i="1" dirty="0"/>
              <a:t>rearrangement size, </a:t>
            </a:r>
            <a:r>
              <a:rPr lang="en-US" sz="1150" dirty="0"/>
              <a:t>i.e. how atoms or particles in a system move when the system is strained, and particle size for 6 systems (</a:t>
            </a:r>
            <a:r>
              <a:rPr lang="en-US" sz="1150" i="1" dirty="0"/>
              <a:t>3 experimental, 3 computational</a:t>
            </a:r>
            <a:r>
              <a:rPr lang="en-US" sz="1150" dirty="0"/>
              <a:t>) spanning nearly 7 orders of magnitude of particle size.  </a:t>
            </a:r>
            <a:r>
              <a:rPr lang="en-US" sz="1150" b="1" i="1" dirty="0"/>
              <a:t>Inset</a:t>
            </a:r>
            <a:r>
              <a:rPr lang="en-US" sz="1150" dirty="0"/>
              <a:t> shows that the size (exponential length scale) of rearrangements is universally about one particle diameter at low </a:t>
            </a:r>
            <a:r>
              <a:rPr lang="en-US" sz="1150" dirty="0" smtClean="0"/>
              <a:t>strains.</a:t>
            </a:r>
          </a:p>
          <a:p>
            <a:pPr algn="just"/>
            <a:endParaRPr lang="en-US" sz="1150" dirty="0"/>
          </a:p>
          <a:p>
            <a:pPr algn="just"/>
            <a:r>
              <a:rPr lang="en-US" sz="1150" dirty="0" smtClean="0"/>
              <a:t>While </a:t>
            </a:r>
            <a:r>
              <a:rPr lang="en-US" sz="1150" dirty="0"/>
              <a:t>the microscopic structural features in disordered systems are largely random, these results indicate that surprisingly there may be a universality in the properties of these features. Our team will next learn about how to manipulate the interplay between successive rearrangements, for which machine learning with the concept of softness is our key.</a:t>
            </a:r>
            <a:r>
              <a:rPr lang="en-US" sz="1150" i="1" dirty="0"/>
              <a:t> </a:t>
            </a:r>
            <a:endParaRPr lang="en-US" sz="1150" dirty="0"/>
          </a:p>
          <a:p>
            <a:pPr algn="just"/>
            <a:r>
              <a:rPr lang="en-US" sz="1000" i="1" dirty="0"/>
              <a:t/>
            </a:r>
            <a:br>
              <a:rPr lang="en-US" sz="1000" i="1" dirty="0"/>
            </a:br>
            <a:r>
              <a:rPr lang="en-US" sz="1000" i="1" dirty="0"/>
              <a:t>Structure-Property Relationships from Universal Signatures of Plasticity in Disordered Solids</a:t>
            </a:r>
            <a:r>
              <a:rPr lang="en-US" sz="1000" dirty="0"/>
              <a:t>, Science </a:t>
            </a:r>
            <a:r>
              <a:rPr lang="en-US" sz="1000" b="1" dirty="0"/>
              <a:t>358</a:t>
            </a:r>
            <a:r>
              <a:rPr lang="en-US" sz="1000" dirty="0"/>
              <a:t>, 1033 (2017)</a:t>
            </a:r>
          </a:p>
        </p:txBody>
      </p:sp>
      <p:sp>
        <p:nvSpPr>
          <p:cNvPr id="11" name="Rectangle 37"/>
          <p:cNvSpPr>
            <a:spLocks noChangeArrowheads="1"/>
          </p:cNvSpPr>
          <p:nvPr/>
        </p:nvSpPr>
        <p:spPr bwMode="auto">
          <a:xfrm>
            <a:off x="5694744" y="1576586"/>
            <a:ext cx="3049206" cy="46381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69533" cy="276999"/>
          </a:xfrm>
          <a:prstGeom prst="rect">
            <a:avLst/>
          </a:prstGeom>
        </p:spPr>
        <p:txBody>
          <a:bodyPr wrap="square" anchor="ctr">
            <a:spAutoFit/>
          </a:bodyPr>
          <a:lstStyle/>
          <a:p>
            <a:r>
              <a:rPr lang="en-US" sz="1200" b="1" dirty="0">
                <a:solidFill>
                  <a:srgbClr val="002060"/>
                </a:solidFill>
              </a:rPr>
              <a:t>2018</a:t>
            </a:r>
          </a:p>
        </p:txBody>
      </p:sp>
      <p:pic>
        <p:nvPicPr>
          <p:cNvPr id="13" name="Picture 12" descr="Fig. 1 (top) shows yield stress vs modulus for disordered solids (IRG 1 data) and crystalline solids (balloons). Remarkably, the yield stress is tightly distributed around 3% for systems spanning over 13 decades in modulus." title="Figure 1 (top)">
            <a:extLst>
              <a:ext uri="{FF2B5EF4-FFF2-40B4-BE49-F238E27FC236}">
                <a16:creationId xmlns:a16="http://schemas.microsoft.com/office/drawing/2014/main" id="{44387576-2001-1C4D-BE2D-8CF7555C9A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9337" y="1671231"/>
            <a:ext cx="2700020" cy="2354580"/>
          </a:xfrm>
          <a:prstGeom prst="rect">
            <a:avLst/>
          </a:prstGeom>
          <a:noFill/>
          <a:ln>
            <a:noFill/>
          </a:ln>
        </p:spPr>
      </p:pic>
      <p:pic>
        <p:nvPicPr>
          <p:cNvPr id="14" name="Picture 13" descr="Fig. 1 (bottom) shows the size of rearrangements vs particle size for 6 systems (3 experimental, 3 computational) spanning nearly 7 orders of magnitude of particle size.  Inset shows that the size (exponential length scale) of rearrangements is universally about one particle diameter at low strains." title="Figure 1 (bottom)">
            <a:extLst>
              <a:ext uri="{FF2B5EF4-FFF2-40B4-BE49-F238E27FC236}">
                <a16:creationId xmlns:a16="http://schemas.microsoft.com/office/drawing/2014/main" id="{CBD315B8-6AC5-E746-918C-CCCCB590E1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69337" y="4119032"/>
            <a:ext cx="2700020" cy="2002523"/>
          </a:xfrm>
          <a:prstGeom prst="rect">
            <a:avLst/>
          </a:prstGeom>
          <a:noFill/>
          <a:ln>
            <a:noFill/>
          </a:ln>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11892</TotalTime>
  <Words>580</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Universal Signatures of Plasticity in a Wide Range of Disordered Solids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36</cp:revision>
  <cp:lastPrinted>2016-08-01T15:14:13Z</cp:lastPrinted>
  <dcterms:created xsi:type="dcterms:W3CDTF">2016-07-19T18:16:54Z</dcterms:created>
  <dcterms:modified xsi:type="dcterms:W3CDTF">2018-06-28T17:30:47Z</dcterms:modified>
  <cp:category/>
</cp:coreProperties>
</file>