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snapToObjects="1">
      <p:cViewPr varScale="1">
        <p:scale>
          <a:sx n="99" d="100"/>
          <a:sy n="99" d="100"/>
        </p:scale>
        <p:origin x="13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6/23/2018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2000" b="1" dirty="0" smtClean="0">
                <a:solidFill>
                  <a:schemeClr val="tx1"/>
                </a:solidFill>
              </a:rPr>
              <a:t>IRG2 </a:t>
            </a:r>
            <a:r>
              <a:rPr lang="en-US" sz="2000" b="1" dirty="0" smtClean="0">
                <a:solidFill>
                  <a:srgbClr val="000000"/>
                </a:solidFill>
              </a:rPr>
              <a:t>Structural Chemo-Mechanics of</a:t>
            </a:r>
            <a:br>
              <a:rPr lang="en-US" sz="2000" b="1" dirty="0" smtClean="0">
                <a:solidFill>
                  <a:srgbClr val="000000"/>
                </a:solidFill>
              </a:rPr>
            </a:br>
            <a:r>
              <a:rPr lang="en-US" sz="2000" b="1" dirty="0" smtClean="0">
                <a:solidFill>
                  <a:srgbClr val="000000"/>
                </a:solidFill>
              </a:rPr>
              <a:t>Fibrous Networks</a:t>
            </a:r>
            <a:r>
              <a:rPr lang="en-US" sz="2000" dirty="0" smtClean="0">
                <a:solidFill>
                  <a:srgbClr val="000000"/>
                </a:solidFill>
              </a:rPr>
              <a:t> /</a:t>
            </a:r>
            <a:r>
              <a:rPr lang="en-US" sz="2000" b="1" dirty="0" smtClean="0">
                <a:solidFill>
                  <a:srgbClr val="000000"/>
                </a:solidFill>
              </a:rPr>
              <a:t> Broader Impacts</a:t>
            </a:r>
            <a:endParaRPr lang="en-US" sz="2000" b="1" dirty="0">
              <a:solidFill>
                <a:srgbClr val="000000"/>
              </a:solidFill>
            </a:endParaRPr>
          </a:p>
        </p:txBody>
      </p:sp>
      <p:sp>
        <p:nvSpPr>
          <p:cNvPr id="7" name="Rectangle 6"/>
          <p:cNvSpPr/>
          <p:nvPr/>
        </p:nvSpPr>
        <p:spPr>
          <a:xfrm>
            <a:off x="4371035" y="1076216"/>
            <a:ext cx="4692577" cy="338554"/>
          </a:xfrm>
          <a:prstGeom prst="rect">
            <a:avLst/>
          </a:prstGeom>
        </p:spPr>
        <p:txBody>
          <a:bodyPr wrap="square" anchor="ctr">
            <a:spAutoFit/>
          </a:bodyPr>
          <a:lstStyle/>
          <a:p>
            <a:r>
              <a:rPr lang="en-US" sz="1600" b="1" dirty="0" smtClean="0">
                <a:solidFill>
                  <a:schemeClr val="bg1"/>
                </a:solidFill>
              </a:rPr>
              <a:t>University of Pennsylvania</a:t>
            </a:r>
            <a:endParaRPr lang="en-US" sz="1600" b="1" dirty="0">
              <a:solidFill>
                <a:schemeClr val="bg1"/>
              </a:solidFill>
            </a:endParaRPr>
          </a:p>
        </p:txBody>
      </p:sp>
      <p:sp>
        <p:nvSpPr>
          <p:cNvPr id="8" name="Rectangle 7"/>
          <p:cNvSpPr/>
          <p:nvPr/>
        </p:nvSpPr>
        <p:spPr>
          <a:xfrm>
            <a:off x="152400" y="300751"/>
            <a:ext cx="2759824" cy="369332"/>
          </a:xfrm>
          <a:prstGeom prst="rect">
            <a:avLst/>
          </a:prstGeom>
        </p:spPr>
        <p:txBody>
          <a:bodyPr wrap="square" anchor="ctr">
            <a:spAutoFit/>
          </a:bodyPr>
          <a:lstStyle/>
          <a:p>
            <a:pPr lvl="0"/>
            <a:r>
              <a:rPr lang="en-US" b="1" dirty="0">
                <a:solidFill>
                  <a:prstClr val="white"/>
                </a:solidFill>
              </a:rPr>
              <a:t>DMR: 1720530</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2018</a:t>
            </a:r>
            <a:endParaRPr lang="en-US" sz="1200" b="1" dirty="0">
              <a:solidFill>
                <a:srgbClr val="002060"/>
              </a:solidFill>
            </a:endParaRPr>
          </a:p>
        </p:txBody>
      </p:sp>
      <p:sp>
        <p:nvSpPr>
          <p:cNvPr id="13" name="Text Box 4"/>
          <p:cNvSpPr txBox="1">
            <a:spLocks noChangeArrowheads="1"/>
          </p:cNvSpPr>
          <p:nvPr/>
        </p:nvSpPr>
        <p:spPr bwMode="auto">
          <a:xfrm>
            <a:off x="583668" y="1637161"/>
            <a:ext cx="3529363"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As part of our commitment to outreach, two students working with David Chenoweth in this IRG  (Alexander </a:t>
            </a:r>
            <a:r>
              <a:rPr lang="en-US" sz="1400" dirty="0" err="1"/>
              <a:t>Kasznal</a:t>
            </a:r>
            <a:r>
              <a:rPr lang="en-US" sz="1400" dirty="0"/>
              <a:t> and Samuel Melton) are involved in Spark mentoring programs. Spark Students are paired with a mentor based on mutual interests. Students visit their mentor’s workplace once a week for 10-13 weeks. Students experience the value of planning, implementation and practice with the creation of a Spark Project. Mentorships culminate in Share Your Spark, an event where students and mentors present their projects–anything from working electrical circuits to marketing plans– to their colleagues, friends, families and the community. </a:t>
            </a:r>
          </a:p>
          <a:p>
            <a:r>
              <a:rPr lang="en-US" sz="1400" dirty="0"/>
              <a:t>http://</a:t>
            </a:r>
            <a:r>
              <a:rPr lang="en-US" sz="1400" dirty="0" err="1"/>
              <a:t>sparkprogram.org</a:t>
            </a:r>
            <a:r>
              <a:rPr lang="en-US" sz="1400" dirty="0"/>
              <a:t>/learn/our-program/</a:t>
            </a:r>
          </a:p>
          <a:p>
            <a:pPr eaLnBrk="1" hangingPunct="1"/>
            <a:endParaRPr lang="en-US" sz="1600" b="1" dirty="0"/>
          </a:p>
        </p:txBody>
      </p:sp>
      <p:sp>
        <p:nvSpPr>
          <p:cNvPr id="14" name="Text Box 14"/>
          <p:cNvSpPr txBox="1">
            <a:spLocks noChangeArrowheads="1"/>
          </p:cNvSpPr>
          <p:nvPr/>
        </p:nvSpPr>
        <p:spPr bwMode="auto">
          <a:xfrm>
            <a:off x="4717842" y="4253663"/>
            <a:ext cx="3954519"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A Philadelphia school district high school teacher supported by the RET program in 2017 (Alexis </a:t>
            </a:r>
            <a:r>
              <a:rPr lang="en-US" sz="1400" dirty="0" err="1"/>
              <a:t>Rylander</a:t>
            </a:r>
            <a:r>
              <a:rPr lang="en-US" sz="1400" dirty="0"/>
              <a:t> Bennett, of Boys' Latin of Philadelphia Charter School) is now a full time researcher working with the Janmey lab for the summer and will continue when the school year starts again in Philadelphia.</a:t>
            </a:r>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 name="Picture 2" descr="A Philadelphia school district high school teacher supported by the RET program in 2017 (Alexis Rylander Bennett, of Boys' Latin of Philadelphia Charter School) is now a full time researcher working with the Janmey lab for the summer and will continue when the school year starts again in Philadelphia." title="Alexis Rylander Benne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957" y="1793205"/>
            <a:ext cx="3686079" cy="2460458"/>
          </a:xfrm>
          <a:prstGeom prst="rect">
            <a:avLst/>
          </a:prstGeom>
        </p:spPr>
      </p:pic>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11695</TotalTime>
  <Words>177</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IRG2 Structural Chemo-Mechanics of Fibrous Networks / Broader Impacts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24</cp:revision>
  <cp:lastPrinted>2016-08-01T15:14:13Z</cp:lastPrinted>
  <dcterms:created xsi:type="dcterms:W3CDTF">2016-07-19T18:16:54Z</dcterms:created>
  <dcterms:modified xsi:type="dcterms:W3CDTF">2018-06-23T16:11:20Z</dcterms:modified>
  <cp:category/>
</cp:coreProperties>
</file>