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9"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0" autoAdjust="0"/>
    <p:restoredTop sz="90559" autoAdjust="0"/>
  </p:normalViewPr>
  <p:slideViewPr>
    <p:cSldViewPr snapToGrid="0" snapToObjects="1">
      <p:cViewPr varScale="1">
        <p:scale>
          <a:sx n="79" d="100"/>
          <a:sy n="79" d="100"/>
        </p:scale>
        <p:origin x="1776"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366AA04-0070-422C-8850-8BBE1E6EB5A9}" type="datetimeFigureOut">
              <a:rPr lang="en-US" smtClean="0"/>
              <a:t>6/25/2018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560A1D8-8FEA-4AB1-B34E-990E4CA91445}" type="slidenum">
              <a:rPr lang="en-US" smtClean="0"/>
              <a:t>‹#›</a:t>
            </a:fld>
            <a:endParaRPr lang="en-US"/>
          </a:p>
        </p:txBody>
      </p:sp>
    </p:spTree>
    <p:extLst>
      <p:ext uri="{BB962C8B-B14F-4D97-AF65-F5344CB8AC3E}">
        <p14:creationId xmlns:p14="http://schemas.microsoft.com/office/powerpoint/2010/main" val="1639418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Primary</a:t>
            </a:r>
            <a:r>
              <a:rPr lang="en-US" b="1" baseline="0" dirty="0" smtClean="0"/>
              <a:t> Collaborators: Rebecca Wells (Medicine) and </a:t>
            </a:r>
            <a:r>
              <a:rPr lang="en-US" b="1" baseline="0" dirty="0" err="1" smtClean="0"/>
              <a:t>Vivek</a:t>
            </a:r>
            <a:r>
              <a:rPr lang="en-US" b="1" baseline="0" dirty="0" smtClean="0"/>
              <a:t> </a:t>
            </a:r>
            <a:r>
              <a:rPr lang="en-US" b="1" baseline="0" dirty="0" err="1" smtClean="0"/>
              <a:t>Shenoy</a:t>
            </a:r>
            <a:r>
              <a:rPr lang="en-US" b="1" baseline="0" dirty="0" smtClean="0"/>
              <a:t> (MRE) both members of the University of Pennsylvania MRSEC, IRG 2.</a:t>
            </a:r>
          </a:p>
        </p:txBody>
      </p:sp>
      <p:sp>
        <p:nvSpPr>
          <p:cNvPr id="4" name="Slide Number Placeholder 3"/>
          <p:cNvSpPr>
            <a:spLocks noGrp="1"/>
          </p:cNvSpPr>
          <p:nvPr>
            <p:ph type="sldNum" sz="quarter" idx="10"/>
          </p:nvPr>
        </p:nvSpPr>
        <p:spPr/>
        <p:txBody>
          <a:bodyPr/>
          <a:lstStyle/>
          <a:p>
            <a:fld id="{8560A1D8-8FEA-4AB1-B34E-990E4CA91445}" type="slidenum">
              <a:rPr lang="en-US" smtClean="0"/>
              <a:t>1</a:t>
            </a:fld>
            <a:endParaRPr lang="en-US"/>
          </a:p>
        </p:txBody>
      </p:sp>
    </p:spTree>
    <p:extLst>
      <p:ext uri="{BB962C8B-B14F-4D97-AF65-F5344CB8AC3E}">
        <p14:creationId xmlns:p14="http://schemas.microsoft.com/office/powerpoint/2010/main" val="740003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6/25/2018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207812"/>
            <a:ext cx="5797964" cy="803867"/>
          </a:xfrm>
        </p:spPr>
        <p:txBody>
          <a:bodyPr anchor="ctr"/>
          <a:lstStyle/>
          <a:p>
            <a:r>
              <a:rPr lang="en-US" sz="2000" b="1" dirty="0" smtClean="0">
                <a:solidFill>
                  <a:schemeClr val="tx1"/>
                </a:solidFill>
              </a:rPr>
              <a:t>Mechanisms of Mechanical Plasticity in Collagen Networks from Contractile Forces</a:t>
            </a:r>
            <a:br>
              <a:rPr lang="en-US" sz="2000" b="1" dirty="0" smtClean="0">
                <a:solidFill>
                  <a:schemeClr val="tx1"/>
                </a:solidFill>
              </a:rPr>
            </a:br>
            <a:endParaRPr lang="en-US" sz="2000" b="1" dirty="0">
              <a:solidFill>
                <a:schemeClr val="tx1"/>
              </a:solidFill>
            </a:endParaRPr>
          </a:p>
        </p:txBody>
      </p:sp>
      <p:sp>
        <p:nvSpPr>
          <p:cNvPr id="7" name="Rectangle 6"/>
          <p:cNvSpPr/>
          <p:nvPr/>
        </p:nvSpPr>
        <p:spPr>
          <a:xfrm>
            <a:off x="4371035" y="1076216"/>
            <a:ext cx="4692577" cy="338554"/>
          </a:xfrm>
          <a:prstGeom prst="rect">
            <a:avLst/>
          </a:prstGeom>
        </p:spPr>
        <p:txBody>
          <a:bodyPr wrap="square" anchor="ctr">
            <a:spAutoFit/>
          </a:bodyPr>
          <a:lstStyle/>
          <a:p>
            <a:pPr lvl="0"/>
            <a:r>
              <a:rPr lang="en-US" sz="1600" b="1" dirty="0">
                <a:solidFill>
                  <a:prstClr val="white"/>
                </a:solidFill>
              </a:rPr>
              <a:t>University of Pennsylvania </a:t>
            </a:r>
          </a:p>
        </p:txBody>
      </p:sp>
      <p:sp>
        <p:nvSpPr>
          <p:cNvPr id="8" name="Rectangle 7"/>
          <p:cNvSpPr/>
          <p:nvPr/>
        </p:nvSpPr>
        <p:spPr>
          <a:xfrm>
            <a:off x="152400" y="300752"/>
            <a:ext cx="2759824" cy="369332"/>
          </a:xfrm>
          <a:prstGeom prst="rect">
            <a:avLst/>
          </a:prstGeom>
        </p:spPr>
        <p:txBody>
          <a:bodyPr wrap="square" anchor="ctr">
            <a:spAutoFit/>
          </a:bodyPr>
          <a:lstStyle/>
          <a:p>
            <a:r>
              <a:rPr lang="en-US" b="1" dirty="0" smtClean="0">
                <a:solidFill>
                  <a:schemeClr val="bg1"/>
                </a:solidFill>
              </a:rPr>
              <a:t>DMR: 1720530</a:t>
            </a:r>
            <a:endParaRPr lang="en-US" b="1" dirty="0">
              <a:solidFill>
                <a:schemeClr val="bg1"/>
              </a:solidFill>
            </a:endParaRPr>
          </a:p>
        </p:txBody>
      </p:sp>
      <p:sp>
        <p:nvSpPr>
          <p:cNvPr id="9" name="Text Box 28"/>
          <p:cNvSpPr txBox="1">
            <a:spLocks noChangeArrowheads="1"/>
          </p:cNvSpPr>
          <p:nvPr/>
        </p:nvSpPr>
        <p:spPr bwMode="auto">
          <a:xfrm>
            <a:off x="319363" y="1055067"/>
            <a:ext cx="389255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200" dirty="0"/>
              <a:t>A collaboration </a:t>
            </a:r>
            <a:r>
              <a:rPr lang="en-US" sz="1200" dirty="0" smtClean="0"/>
              <a:t>(</a:t>
            </a:r>
            <a:r>
              <a:rPr lang="en-US" sz="1200" b="1" dirty="0" smtClean="0"/>
              <a:t>Wells</a:t>
            </a:r>
            <a:r>
              <a:rPr lang="en-US" sz="1200" dirty="0" smtClean="0"/>
              <a:t>,</a:t>
            </a:r>
            <a:r>
              <a:rPr lang="en-US" sz="1200" b="1" dirty="0" smtClean="0"/>
              <a:t> </a:t>
            </a:r>
            <a:r>
              <a:rPr lang="en-US" sz="1200" b="1" dirty="0" err="1" smtClean="0"/>
              <a:t>Shenoy</a:t>
            </a:r>
            <a:r>
              <a:rPr lang="en-US" sz="1200" dirty="0" smtClean="0"/>
              <a:t>) in </a:t>
            </a:r>
            <a:r>
              <a:rPr lang="en-US" sz="1200" b="1" dirty="0" smtClean="0"/>
              <a:t>IRG 2</a:t>
            </a:r>
            <a:r>
              <a:rPr lang="en-US" sz="1200" dirty="0" smtClean="0"/>
              <a:t> </a:t>
            </a:r>
            <a:r>
              <a:rPr lang="en-US" sz="1200" dirty="0"/>
              <a:t>studied the mechanisms of mechanical plasticity in collagen networks resulting from contractile forces produced by cellular aggregates placed within them. The </a:t>
            </a:r>
            <a:r>
              <a:rPr lang="en-US" sz="1200" b="1" dirty="0"/>
              <a:t>Wells</a:t>
            </a:r>
            <a:r>
              <a:rPr lang="en-US" sz="1200" dirty="0"/>
              <a:t> group </a:t>
            </a:r>
            <a:r>
              <a:rPr lang="en-US" sz="1200" dirty="0" smtClean="0"/>
              <a:t>used </a:t>
            </a:r>
            <a:r>
              <a:rPr lang="en-US" sz="1200" dirty="0"/>
              <a:t>fibroblast spheroids seeded atop collagen </a:t>
            </a:r>
            <a:r>
              <a:rPr lang="en-US" sz="1200" dirty="0" smtClean="0"/>
              <a:t>gels </a:t>
            </a:r>
            <a:r>
              <a:rPr lang="en-US" sz="1200" dirty="0"/>
              <a:t>to study the plasticity of collagen fiber networks </a:t>
            </a:r>
            <a:r>
              <a:rPr lang="en-US" sz="1200" dirty="0" smtClean="0"/>
              <a:t>due to</a:t>
            </a:r>
            <a:r>
              <a:rPr lang="en-US" sz="1200" dirty="0" smtClean="0"/>
              <a:t> </a:t>
            </a:r>
            <a:r>
              <a:rPr lang="en-US" sz="1200" dirty="0"/>
              <a:t>cell-induced forces. </a:t>
            </a:r>
            <a:r>
              <a:rPr lang="en-US" sz="1200" dirty="0" smtClean="0"/>
              <a:t>Second </a:t>
            </a:r>
            <a:r>
              <a:rPr lang="en-US" sz="1200" dirty="0"/>
              <a:t>harmonic generation imaging and spectral analysis </a:t>
            </a:r>
            <a:r>
              <a:rPr lang="en-US" sz="1200" dirty="0" smtClean="0"/>
              <a:t>enabled quantification of </a:t>
            </a:r>
            <a:r>
              <a:rPr lang="en-US" sz="1200" dirty="0"/>
              <a:t>the alignment of fibers between a pair of contractile cell clusters. </a:t>
            </a:r>
            <a:r>
              <a:rPr lang="en-US" sz="1200" dirty="0" smtClean="0"/>
              <a:t>After </a:t>
            </a:r>
            <a:r>
              <a:rPr lang="en-US" sz="1200" dirty="0"/>
              <a:t>12 </a:t>
            </a:r>
            <a:r>
              <a:rPr lang="en-US" sz="1200" dirty="0" smtClean="0"/>
              <a:t>hours, </a:t>
            </a:r>
            <a:r>
              <a:rPr lang="en-US" sz="1200" dirty="0"/>
              <a:t>dense tracts of aligned fibers were observed between </a:t>
            </a:r>
            <a:r>
              <a:rPr lang="en-US" sz="1200" dirty="0" smtClean="0"/>
              <a:t>nearby </a:t>
            </a:r>
            <a:r>
              <a:rPr lang="en-US" sz="1200" dirty="0"/>
              <a:t>cell clusters. To investigate the persistence of cell-induced deformations in the collagen network, </a:t>
            </a:r>
            <a:r>
              <a:rPr lang="en-US" sz="1200" dirty="0" smtClean="0"/>
              <a:t>the </a:t>
            </a:r>
            <a:r>
              <a:rPr lang="en-US" sz="1200" b="1" dirty="0"/>
              <a:t>Wells </a:t>
            </a:r>
            <a:r>
              <a:rPr lang="en-US" sz="1200" dirty="0"/>
              <a:t>lab then abolished cellular contractility using blebbistatin and trypsin. Fiber alignment and densification persisted at the tracts, signifying plasticity of the collagen networks in the fibrous tracts. </a:t>
            </a:r>
            <a:r>
              <a:rPr lang="en-US" sz="1200" b="1" dirty="0" err="1" smtClean="0"/>
              <a:t>Shenoy’s</a:t>
            </a:r>
            <a:r>
              <a:rPr lang="en-US" sz="1200" dirty="0" smtClean="0"/>
              <a:t> group explained these using </a:t>
            </a:r>
            <a:r>
              <a:rPr lang="en-US" sz="1200" dirty="0"/>
              <a:t>a chemomechanical fiber network </a:t>
            </a:r>
            <a:r>
              <a:rPr lang="en-US" sz="1200" dirty="0" smtClean="0"/>
              <a:t>model</a:t>
            </a:r>
            <a:r>
              <a:rPr lang="en-US" sz="1200" dirty="0" smtClean="0"/>
              <a:t>. </a:t>
            </a:r>
            <a:r>
              <a:rPr lang="en-US" sz="1200" dirty="0"/>
              <a:t>This work verifies </a:t>
            </a:r>
            <a:r>
              <a:rPr lang="en-US" sz="1200" dirty="0" smtClean="0"/>
              <a:t>an IRG </a:t>
            </a:r>
            <a:r>
              <a:rPr lang="en-US" sz="1200" dirty="0"/>
              <a:t>hypotheses </a:t>
            </a:r>
            <a:r>
              <a:rPr lang="en-US" sz="1200" dirty="0" smtClean="0"/>
              <a:t>that </a:t>
            </a:r>
            <a:r>
              <a:rPr lang="en-US" sz="1200" dirty="0"/>
              <a:t>non-uniform displacements of fibers in networks under strain enables local chemical </a:t>
            </a:r>
            <a:r>
              <a:rPr lang="en-US" sz="1200" dirty="0" smtClean="0"/>
              <a:t>changes, </a:t>
            </a:r>
            <a:r>
              <a:rPr lang="en-US" sz="1200" i="1" dirty="0" smtClean="0"/>
              <a:t>e.g., </a:t>
            </a:r>
            <a:r>
              <a:rPr lang="en-US" sz="1200" dirty="0" smtClean="0"/>
              <a:t>new </a:t>
            </a:r>
            <a:r>
              <a:rPr lang="en-US" sz="1200" dirty="0"/>
              <a:t>crosslink </a:t>
            </a:r>
            <a:r>
              <a:rPr lang="en-US" sz="1200" dirty="0" smtClean="0"/>
              <a:t>formation, </a:t>
            </a:r>
            <a:r>
              <a:rPr lang="en-US" sz="1200" dirty="0"/>
              <a:t>that can be </a:t>
            </a:r>
            <a:r>
              <a:rPr lang="en-US" sz="1200" dirty="0" smtClean="0"/>
              <a:t>controlled </a:t>
            </a:r>
            <a:r>
              <a:rPr lang="en-US" sz="1200" dirty="0"/>
              <a:t>to make new force-sensitive and force-reporting soft materials. </a:t>
            </a:r>
            <a:endParaRPr lang="en-US" sz="1200" dirty="0" smtClean="0"/>
          </a:p>
          <a:p>
            <a:pPr algn="just"/>
            <a:endParaRPr lang="en-US" sz="1200" dirty="0"/>
          </a:p>
          <a:p>
            <a:pPr algn="just"/>
            <a:r>
              <a:rPr lang="en-US" sz="1200" dirty="0" smtClean="0"/>
              <a:t>Ban</a:t>
            </a:r>
            <a:r>
              <a:rPr lang="en-US" sz="1200" dirty="0"/>
              <a:t>, E., Franklin, J.M., Smith, L.R., Wang, H., </a:t>
            </a:r>
            <a:r>
              <a:rPr lang="en-US" sz="1200" b="1" dirty="0"/>
              <a:t>Wells, R.G</a:t>
            </a:r>
            <a:r>
              <a:rPr lang="en-US" sz="1200" dirty="0"/>
              <a:t>., Liphardt, J., </a:t>
            </a:r>
            <a:r>
              <a:rPr lang="en-US" sz="1200" b="1" dirty="0"/>
              <a:t>Shenoy, V.B. </a:t>
            </a:r>
            <a:r>
              <a:rPr lang="en-US" sz="1200" dirty="0"/>
              <a:t>(2018). Mechanisms of Plastic Deformation in Collagen Networks Induced by Cellular Forces. Biophys. J. 114, 450–461.</a:t>
            </a:r>
          </a:p>
          <a:p>
            <a:endParaRPr lang="en-US" sz="1200" dirty="0"/>
          </a:p>
        </p:txBody>
      </p:sp>
      <p:sp>
        <p:nvSpPr>
          <p:cNvPr id="11" name="Rectangle 37"/>
          <p:cNvSpPr>
            <a:spLocks noChangeArrowheads="1"/>
          </p:cNvSpPr>
          <p:nvPr/>
        </p:nvSpPr>
        <p:spPr bwMode="auto">
          <a:xfrm>
            <a:off x="4667250" y="1727886"/>
            <a:ext cx="4076700" cy="440621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561033" cy="276999"/>
          </a:xfrm>
          <a:prstGeom prst="rect">
            <a:avLst/>
          </a:prstGeom>
        </p:spPr>
        <p:txBody>
          <a:bodyPr wrap="square" anchor="ctr">
            <a:spAutoFit/>
          </a:bodyPr>
          <a:lstStyle/>
          <a:p>
            <a:r>
              <a:rPr lang="en-US" sz="1200" b="1" dirty="0" smtClean="0">
                <a:solidFill>
                  <a:srgbClr val="002060"/>
                </a:solidFill>
              </a:rPr>
              <a:t>2018</a:t>
            </a:r>
            <a:endParaRPr lang="en-US" sz="1200" b="1" dirty="0">
              <a:solidFill>
                <a:srgbClr val="002060"/>
              </a:solidFill>
            </a:endParaRPr>
          </a:p>
        </p:txBody>
      </p:sp>
      <p:sp>
        <p:nvSpPr>
          <p:cNvPr id="4" name="TextBox 3"/>
          <p:cNvSpPr txBox="1"/>
          <p:nvPr/>
        </p:nvSpPr>
        <p:spPr>
          <a:xfrm>
            <a:off x="4667250" y="5136557"/>
            <a:ext cx="4098367" cy="1292662"/>
          </a:xfrm>
          <a:prstGeom prst="rect">
            <a:avLst/>
          </a:prstGeom>
          <a:noFill/>
        </p:spPr>
        <p:txBody>
          <a:bodyPr wrap="square" rtlCol="0">
            <a:spAutoFit/>
          </a:bodyPr>
          <a:lstStyle/>
          <a:p>
            <a:r>
              <a:rPr lang="en-US" sz="1000" dirty="0"/>
              <a:t>The plastic deformation of collagen fiber networks was assessed using fibroblast cell spheroids on collagen fiber networks. Second harmonic generation (blue) was used to quantify the persistence of fiber alignment between a pair of cell clusters (green). Persistence of fiber alignment was observed after cellular contractility was abolished using treatment with blebbistatin or trypsin.</a:t>
            </a:r>
          </a:p>
          <a:p>
            <a:endParaRPr lang="en-US" dirty="0"/>
          </a:p>
        </p:txBody>
      </p:sp>
      <p:grpSp>
        <p:nvGrpSpPr>
          <p:cNvPr id="3" name="Group 2" descr="The plastic deformation of collagen fiber networks was assessed using fibroblast cell spheroids on collagen fiber networks. Second harmonic generation (blue) was used to quantify the persistence of fiber alignment between a pair of cell clusters (green). Persistence of fiber alignment was observed after cellular contractility was abolished using treatment with blebbistatin or trypsin.&#10;" title="Figure of the plastic deformation of collagen fiber networks"/>
          <p:cNvGrpSpPr/>
          <p:nvPr/>
        </p:nvGrpSpPr>
        <p:grpSpPr>
          <a:xfrm>
            <a:off x="4812328" y="1800349"/>
            <a:ext cx="3931622" cy="3333286"/>
            <a:chOff x="4812328" y="1800349"/>
            <a:chExt cx="3931622" cy="3333286"/>
          </a:xfrm>
        </p:grpSpPr>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328" y="1800349"/>
              <a:ext cx="1549541" cy="1555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5118" y="1800350"/>
              <a:ext cx="1585025" cy="1573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2328" y="3423055"/>
              <a:ext cx="1555455" cy="150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8777" y="3365905"/>
              <a:ext cx="2375173" cy="1767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9706499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11788</TotalTime>
  <Words>341</Words>
  <Application>Microsoft Office PowerPoint</Application>
  <PresentationFormat>On-screen Show (4:3)</PresentationFormat>
  <Paragraphs>10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Mechanisms of Mechanical Plasticity in Collagen Networks from Contractile Forces </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Arjun Yodh</cp:lastModifiedBy>
  <cp:revision>37</cp:revision>
  <cp:lastPrinted>2016-08-01T15:14:13Z</cp:lastPrinted>
  <dcterms:created xsi:type="dcterms:W3CDTF">2016-07-19T18:16:54Z</dcterms:created>
  <dcterms:modified xsi:type="dcterms:W3CDTF">2018-06-25T12:29:01Z</dcterms:modified>
</cp:coreProperties>
</file>