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87778" autoAdjust="0"/>
  </p:normalViewPr>
  <p:slideViewPr>
    <p:cSldViewPr snapToGrid="0" snapToObjects="1">
      <p:cViewPr varScale="1">
        <p:scale>
          <a:sx n="77" d="100"/>
          <a:sy n="77" d="100"/>
        </p:scale>
        <p:origin x="182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5F8A56E-7501-403C-99E3-B8A0C831F40D}" type="datetimeFigureOut">
              <a:rPr lang="en-US" smtClean="0"/>
              <a:t>6/25/2018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2E0CCA0-3260-4DCF-9446-197837A15D6F}" type="slidenum">
              <a:rPr lang="en-US" smtClean="0"/>
              <a:t>‹#›</a:t>
            </a:fld>
            <a:endParaRPr lang="en-US"/>
          </a:p>
        </p:txBody>
      </p:sp>
    </p:spTree>
    <p:extLst>
      <p:ext uri="{BB962C8B-B14F-4D97-AF65-F5344CB8AC3E}">
        <p14:creationId xmlns:p14="http://schemas.microsoft.com/office/powerpoint/2010/main" val="421200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Author</a:t>
            </a:r>
            <a:r>
              <a:rPr lang="en-US" b="1" baseline="0" dirty="0" smtClean="0"/>
              <a:t> and Affiliations: Cherie Kagan (ESE), Chris Murray (Chemistry and MSE), Nader </a:t>
            </a:r>
            <a:r>
              <a:rPr lang="en-US" b="1" baseline="0" dirty="0" err="1" smtClean="0"/>
              <a:t>Engheta</a:t>
            </a:r>
            <a:r>
              <a:rPr lang="en-US" b="1" baseline="0" dirty="0" smtClean="0"/>
              <a:t> (ESE) all from the University of Pennsylvania MRSEC (IRG 3).</a:t>
            </a:r>
            <a:endParaRPr lang="en-US" b="1" dirty="0" smtClean="0"/>
          </a:p>
          <a:p>
            <a:r>
              <a:rPr lang="en-US" dirty="0" smtClean="0"/>
              <a:t>Figure </a:t>
            </a:r>
            <a:r>
              <a:rPr lang="en-US" dirty="0" smtClean="0"/>
              <a:t>caption:</a:t>
            </a:r>
          </a:p>
          <a:p>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Schematic and SEM image of a colloidal Au </a:t>
            </a:r>
            <a:r>
              <a:rPr lang="en-US" sz="1200" kern="1200" dirty="0" err="1" smtClean="0">
                <a:solidFill>
                  <a:schemeClr val="tx1"/>
                </a:solidFill>
                <a:effectLst/>
                <a:latin typeface="+mn-lt"/>
                <a:ea typeface="+mn-ea"/>
                <a:cs typeface="+mn-cs"/>
              </a:rPr>
              <a:t>nanorod</a:t>
            </a:r>
            <a:r>
              <a:rPr lang="en-US" sz="1200" kern="1200" dirty="0" smtClean="0">
                <a:solidFill>
                  <a:schemeClr val="tx1"/>
                </a:solidFill>
                <a:effectLst/>
                <a:latin typeface="+mn-lt"/>
                <a:ea typeface="+mn-ea"/>
                <a:cs typeface="+mn-cs"/>
              </a:rPr>
              <a:t> (NR) trimer and (b) its s- (red) and p- (black) polarization dependent </a:t>
            </a:r>
            <a:r>
              <a:rPr lang="en-US" sz="1200" kern="1200" dirty="0" err="1" smtClean="0">
                <a:solidFill>
                  <a:schemeClr val="tx1"/>
                </a:solidFill>
                <a:effectLst/>
                <a:latin typeface="+mn-lt"/>
                <a:ea typeface="+mn-ea"/>
                <a:cs typeface="+mn-cs"/>
              </a:rPr>
              <a:t>darkfield</a:t>
            </a:r>
            <a:r>
              <a:rPr lang="en-US" sz="1200" kern="1200" dirty="0" smtClean="0">
                <a:solidFill>
                  <a:schemeClr val="tx1"/>
                </a:solidFill>
                <a:effectLst/>
                <a:latin typeface="+mn-lt"/>
                <a:ea typeface="+mn-ea"/>
                <a:cs typeface="+mn-cs"/>
              </a:rPr>
              <a:t> scattering spectra. The intensity is normalized by the peak intensity of the s-polarization spectrum. (c) Electromagnetic simulations show a circulating pattern of electric dipoles in the electric field map (top) indicative of the enhanced magnetic field within the center of the NR trimer (bottom). (d) Axial displacement of assembled Au NRs creates “left-handed” (not shown) and “right-handed” 2D enantiomers. The substrate and direction of illumination breaks symmetry in three dimensions, known as extrinsic chirality, creating a </a:t>
            </a:r>
            <a:r>
              <a:rPr lang="en-US" sz="1200" kern="1200" dirty="0" err="1" smtClean="0">
                <a:solidFill>
                  <a:schemeClr val="tx1"/>
                </a:solidFill>
                <a:effectLst/>
                <a:latin typeface="+mn-lt"/>
                <a:ea typeface="+mn-ea"/>
                <a:cs typeface="+mn-cs"/>
              </a:rPr>
              <a:t>chiroptical</a:t>
            </a:r>
            <a:r>
              <a:rPr lang="en-US" sz="1200" kern="1200" dirty="0" smtClean="0">
                <a:solidFill>
                  <a:schemeClr val="tx1"/>
                </a:solidFill>
                <a:effectLst/>
                <a:latin typeface="+mn-lt"/>
                <a:ea typeface="+mn-ea"/>
                <a:cs typeface="+mn-cs"/>
              </a:rPr>
              <a:t> response.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Alternate</a:t>
            </a:r>
            <a:r>
              <a:rPr lang="en-US" sz="1200" kern="1200" baseline="0" dirty="0" smtClean="0">
                <a:solidFill>
                  <a:schemeClr val="tx1"/>
                </a:solidFill>
                <a:effectLst/>
                <a:latin typeface="+mn-lt"/>
                <a:ea typeface="+mn-ea"/>
                <a:cs typeface="+mn-cs"/>
              </a:rPr>
              <a:t> text:</a:t>
            </a:r>
          </a:p>
          <a:p>
            <a:r>
              <a:rPr lang="en-US" sz="1200" kern="1200" baseline="0" dirty="0" smtClean="0">
                <a:solidFill>
                  <a:schemeClr val="tx1"/>
                </a:solidFill>
                <a:effectLst/>
                <a:latin typeface="+mn-lt"/>
                <a:ea typeface="+mn-ea"/>
                <a:cs typeface="+mn-cs"/>
              </a:rPr>
              <a:t>Figure (a) shows a schematic of three Au </a:t>
            </a:r>
            <a:r>
              <a:rPr lang="en-US" sz="1200" kern="1200" baseline="0" dirty="0" err="1" smtClean="0">
                <a:solidFill>
                  <a:schemeClr val="tx1"/>
                </a:solidFill>
                <a:effectLst/>
                <a:latin typeface="+mn-lt"/>
                <a:ea typeface="+mn-ea"/>
                <a:cs typeface="+mn-cs"/>
              </a:rPr>
              <a:t>nanorods</a:t>
            </a:r>
            <a:r>
              <a:rPr lang="en-US" sz="1200" kern="1200" baseline="0" dirty="0" smtClean="0">
                <a:solidFill>
                  <a:schemeClr val="tx1"/>
                </a:solidFill>
                <a:effectLst/>
                <a:latin typeface="+mn-lt"/>
                <a:ea typeface="+mn-ea"/>
                <a:cs typeface="+mn-cs"/>
              </a:rPr>
              <a:t> along the edges of an equilateral triangle. The rods are displaced axially to form clockwise or “right-handed structures,” as shown, or counter-clockwise or “left-handed” structures, not shown. These structures are realized through directed-assembly of colloidal dispersions of </a:t>
            </a:r>
            <a:r>
              <a:rPr lang="en-US" sz="1200" kern="1200" baseline="0" dirty="0" err="1" smtClean="0">
                <a:solidFill>
                  <a:schemeClr val="tx1"/>
                </a:solidFill>
                <a:effectLst/>
                <a:latin typeface="+mn-lt"/>
                <a:ea typeface="+mn-ea"/>
                <a:cs typeface="+mn-cs"/>
              </a:rPr>
              <a:t>nanorods</a:t>
            </a:r>
            <a:r>
              <a:rPr lang="en-US" sz="1200" kern="1200" baseline="0" dirty="0" smtClean="0">
                <a:solidFill>
                  <a:schemeClr val="tx1"/>
                </a:solidFill>
                <a:effectLst/>
                <a:latin typeface="+mn-lt"/>
                <a:ea typeface="+mn-ea"/>
                <a:cs typeface="+mn-cs"/>
              </a:rPr>
              <a:t> in templates that are defined lithography. A scanning electron micrograph shows an example fabricated Au </a:t>
            </a:r>
            <a:r>
              <a:rPr lang="en-US" sz="1200" kern="1200" baseline="0" dirty="0" err="1" smtClean="0">
                <a:solidFill>
                  <a:schemeClr val="tx1"/>
                </a:solidFill>
                <a:effectLst/>
                <a:latin typeface="+mn-lt"/>
                <a:ea typeface="+mn-ea"/>
                <a:cs typeface="+mn-cs"/>
              </a:rPr>
              <a:t>nanorod</a:t>
            </a:r>
            <a:r>
              <a:rPr lang="en-US" sz="1200" kern="1200" baseline="0" dirty="0" smtClean="0">
                <a:solidFill>
                  <a:schemeClr val="tx1"/>
                </a:solidFill>
                <a:effectLst/>
                <a:latin typeface="+mn-lt"/>
                <a:ea typeface="+mn-ea"/>
                <a:cs typeface="+mn-cs"/>
              </a:rPr>
              <a:t> trimer that is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“right-handed”. Figure (b) shows the dark-field scattering spectra of a right-handed Au </a:t>
            </a:r>
            <a:r>
              <a:rPr lang="en-US" sz="1200" kern="1200" baseline="0" dirty="0" err="1" smtClean="0">
                <a:solidFill>
                  <a:schemeClr val="tx1"/>
                </a:solidFill>
                <a:effectLst/>
                <a:latin typeface="+mn-lt"/>
                <a:ea typeface="+mn-ea"/>
                <a:cs typeface="+mn-cs"/>
              </a:rPr>
              <a:t>nanorod</a:t>
            </a:r>
            <a:r>
              <a:rPr lang="en-US" sz="1200" kern="1200" baseline="0" dirty="0" smtClean="0">
                <a:solidFill>
                  <a:schemeClr val="tx1"/>
                </a:solidFill>
                <a:effectLst/>
                <a:latin typeface="+mn-lt"/>
                <a:ea typeface="+mn-ea"/>
                <a:cs typeface="+mn-cs"/>
              </a:rPr>
              <a:t> trimer for s- and p-polarized light. The spectra show multiple resonances at different wavelengths that depend on the polarization of light. (c) Numerical simulations mapping the electric field intensity shows high fields between the rod tips and a circulating pattern of electric dipoles, which is consistent with the strong magnetic field in the center of the trimer, also seen in maps of the magnetic field. (d) A circular differential scattering spectra of the Au </a:t>
            </a:r>
            <a:r>
              <a:rPr lang="en-US" sz="1200" kern="1200" baseline="0" dirty="0" err="1" smtClean="0">
                <a:solidFill>
                  <a:schemeClr val="tx1"/>
                </a:solidFill>
                <a:effectLst/>
                <a:latin typeface="+mn-lt"/>
                <a:ea typeface="+mn-ea"/>
                <a:cs typeface="+mn-cs"/>
              </a:rPr>
              <a:t>nanorod</a:t>
            </a:r>
            <a:r>
              <a:rPr lang="en-US" sz="1200" kern="1200" baseline="0" dirty="0" smtClean="0">
                <a:solidFill>
                  <a:schemeClr val="tx1"/>
                </a:solidFill>
                <a:effectLst/>
                <a:latin typeface="+mn-lt"/>
                <a:ea typeface="+mn-ea"/>
                <a:cs typeface="+mn-cs"/>
              </a:rPr>
              <a:t> trimer plotting the difference between the scattering spectra for left- and right-hand circularly polarization light. Peaks are seen in the spectra consistent with a chiral response.</a:t>
            </a:r>
            <a:endParaRPr lang="en-US" dirty="0"/>
          </a:p>
        </p:txBody>
      </p:sp>
      <p:sp>
        <p:nvSpPr>
          <p:cNvPr id="4" name="Slide Number Placeholder 3"/>
          <p:cNvSpPr>
            <a:spLocks noGrp="1"/>
          </p:cNvSpPr>
          <p:nvPr>
            <p:ph type="sldNum" sz="quarter" idx="10"/>
          </p:nvPr>
        </p:nvSpPr>
        <p:spPr/>
        <p:txBody>
          <a:bodyPr/>
          <a:lstStyle/>
          <a:p>
            <a:fld id="{42E0CCA0-3260-4DCF-9446-197837A15D6F}" type="slidenum">
              <a:rPr lang="en-US" smtClean="0"/>
              <a:t>1</a:t>
            </a:fld>
            <a:endParaRPr lang="en-US"/>
          </a:p>
        </p:txBody>
      </p:sp>
    </p:spTree>
    <p:extLst>
      <p:ext uri="{BB962C8B-B14F-4D97-AF65-F5344CB8AC3E}">
        <p14:creationId xmlns:p14="http://schemas.microsoft.com/office/powerpoint/2010/main" val="74165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6/25/2018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err="1" smtClean="0">
                <a:solidFill>
                  <a:schemeClr val="tx1"/>
                </a:solidFill>
              </a:rPr>
              <a:t>Plasmonic</a:t>
            </a:r>
            <a:r>
              <a:rPr lang="en-US" sz="1800" b="1" dirty="0" smtClean="0">
                <a:solidFill>
                  <a:schemeClr val="tx1"/>
                </a:solidFill>
              </a:rPr>
              <a:t> Optical and Chiral </a:t>
            </a:r>
            <a:r>
              <a:rPr lang="en-US" sz="1800" b="1" dirty="0">
                <a:solidFill>
                  <a:schemeClr val="tx1"/>
                </a:solidFill>
              </a:rPr>
              <a:t>O</a:t>
            </a:r>
            <a:r>
              <a:rPr lang="en-US" sz="1800" b="1" dirty="0" smtClean="0">
                <a:solidFill>
                  <a:schemeClr val="tx1"/>
                </a:solidFill>
              </a:rPr>
              <a:t>ptical Responses of Self-Assembled Gold </a:t>
            </a:r>
            <a:r>
              <a:rPr lang="en-US" sz="1800" b="1" dirty="0" err="1" smtClean="0">
                <a:solidFill>
                  <a:schemeClr val="tx1"/>
                </a:solidFill>
              </a:rPr>
              <a:t>Nanorod</a:t>
            </a:r>
            <a:r>
              <a:rPr lang="en-US" sz="1800" b="1" dirty="0" smtClean="0">
                <a:solidFill>
                  <a:schemeClr val="tx1"/>
                </a:solidFill>
              </a:rPr>
              <a:t> Equilateral Trimers</a:t>
            </a:r>
            <a:endParaRPr lang="en-US" sz="1800" b="1" dirty="0">
              <a:solidFill>
                <a:schemeClr val="tx1"/>
              </a:solidFill>
            </a:endParaRPr>
          </a:p>
        </p:txBody>
      </p:sp>
      <p:sp>
        <p:nvSpPr>
          <p:cNvPr id="7" name="Rectangle 6"/>
          <p:cNvSpPr/>
          <p:nvPr/>
        </p:nvSpPr>
        <p:spPr>
          <a:xfrm>
            <a:off x="4371035" y="1076216"/>
            <a:ext cx="4692577" cy="338554"/>
          </a:xfrm>
          <a:prstGeom prst="rect">
            <a:avLst/>
          </a:prstGeom>
        </p:spPr>
        <p:txBody>
          <a:bodyPr wrap="square" anchor="ctr">
            <a:spAutoFit/>
          </a:bodyPr>
          <a:lstStyle/>
          <a:p>
            <a:r>
              <a:rPr lang="en-US" sz="1600" b="1" dirty="0" smtClean="0">
                <a:solidFill>
                  <a:schemeClr val="bg1"/>
                </a:solidFill>
              </a:rPr>
              <a:t>University of Pennsylvania</a:t>
            </a:r>
            <a:endParaRPr lang="en-US" sz="1600" b="1" dirty="0">
              <a:solidFill>
                <a:schemeClr val="bg1"/>
              </a:solidFill>
            </a:endParaRPr>
          </a:p>
        </p:txBody>
      </p:sp>
      <p:sp>
        <p:nvSpPr>
          <p:cNvPr id="8" name="Rectangle 7"/>
          <p:cNvSpPr/>
          <p:nvPr/>
        </p:nvSpPr>
        <p:spPr>
          <a:xfrm>
            <a:off x="152400" y="300752"/>
            <a:ext cx="2759824" cy="369332"/>
          </a:xfrm>
          <a:prstGeom prst="rect">
            <a:avLst/>
          </a:prstGeom>
        </p:spPr>
        <p:txBody>
          <a:bodyPr wrap="square" anchor="ctr">
            <a:spAutoFit/>
          </a:bodyPr>
          <a:lstStyle/>
          <a:p>
            <a:r>
              <a:rPr lang="en-US" b="1" dirty="0" smtClean="0">
                <a:solidFill>
                  <a:schemeClr val="bg1"/>
                </a:solidFill>
              </a:rPr>
              <a:t>DMR: 1720530</a:t>
            </a:r>
            <a:endParaRPr lang="en-US" b="1" dirty="0">
              <a:solidFill>
                <a:schemeClr val="bg1"/>
              </a:solidFill>
            </a:endParaRP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2018</a:t>
            </a:r>
            <a:endParaRPr lang="en-US" sz="1200" b="1" dirty="0">
              <a:solidFill>
                <a:srgbClr val="002060"/>
              </a:solidFill>
            </a:endParaRPr>
          </a:p>
        </p:txBody>
      </p:sp>
      <p:pic>
        <p:nvPicPr>
          <p:cNvPr id="17" name="Picture 16" descr="Electromagnetic simulations show a circulating pattern of electric dipoles in the electric field map (top) indicative of the enhanced magnetic field within the center of the NR trimer (bottom). " title="Figure 1c"/>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71" t="10927" r="54404" b="1235"/>
          <a:stretch/>
        </p:blipFill>
        <p:spPr bwMode="auto">
          <a:xfrm>
            <a:off x="4799334" y="4098924"/>
            <a:ext cx="1643857" cy="1645920"/>
          </a:xfrm>
          <a:prstGeom prst="rect">
            <a:avLst/>
          </a:prstGeom>
          <a:noFill/>
          <a:ln>
            <a:noFill/>
          </a:ln>
          <a:extLst/>
        </p:spPr>
      </p:pic>
      <p:grpSp>
        <p:nvGrpSpPr>
          <p:cNvPr id="5" name="Group 4" descr="its s- (red) and p- (black) polarization dependent darkfield scattering spectra. The intensity is normalized by the peak intensity of the s-polarization spectrum" title="Figure 1b"/>
          <p:cNvGrpSpPr/>
          <p:nvPr/>
        </p:nvGrpSpPr>
        <p:grpSpPr>
          <a:xfrm>
            <a:off x="5960496" y="1762740"/>
            <a:ext cx="2684451" cy="2286000"/>
            <a:chOff x="4700205" y="1797594"/>
            <a:chExt cx="2684451" cy="2286000"/>
          </a:xfrm>
        </p:grpSpPr>
        <p:pic>
          <p:nvPicPr>
            <p:cNvPr id="16"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9703" t="67952" r="9745"/>
            <a:stretch/>
          </p:blipFill>
          <p:spPr bwMode="auto">
            <a:xfrm>
              <a:off x="4700205" y="1797594"/>
              <a:ext cx="268445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8856" t="4833" r="64850" b="86101"/>
            <a:stretch/>
          </p:blipFill>
          <p:spPr bwMode="auto">
            <a:xfrm>
              <a:off x="5036713" y="1859719"/>
              <a:ext cx="442292" cy="52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flipH="1">
            <a:off x="4639775" y="3915277"/>
            <a:ext cx="492471" cy="369332"/>
          </a:xfrm>
          <a:prstGeom prst="rect">
            <a:avLst/>
          </a:prstGeom>
          <a:noFill/>
        </p:spPr>
        <p:txBody>
          <a:bodyPr wrap="square" rtlCol="0">
            <a:spAutoFit/>
          </a:bodyPr>
          <a:lstStyle/>
          <a:p>
            <a:r>
              <a:rPr lang="en-US" dirty="0" smtClean="0"/>
              <a:t>(c)</a:t>
            </a:r>
            <a:endParaRPr lang="en-US" dirty="0"/>
          </a:p>
        </p:txBody>
      </p:sp>
      <p:pic>
        <p:nvPicPr>
          <p:cNvPr id="21" name="Picture 20" descr="Axial displacement of assembled Au NRs creates “left-handed” (not shown) and “right-handed” 2D enantiomers. The substrate and direction of illumination breaks symmetry in three dimensions, known as extrinsic chirality, creating a chiroptical response. &#10;" title="Figure 1d"/>
          <p:cNvPicPr>
            <a:picLocks noChangeAspect="1"/>
          </p:cNvPicPr>
          <p:nvPr/>
        </p:nvPicPr>
        <p:blipFill rotWithShape="1">
          <a:blip r:embed="rId5" cstate="print">
            <a:extLst>
              <a:ext uri="{28A0092B-C50C-407E-A947-70E740481C1C}">
                <a14:useLocalDpi xmlns:a14="http://schemas.microsoft.com/office/drawing/2010/main" val="0"/>
              </a:ext>
            </a:extLst>
          </a:blip>
          <a:srcRect l="61911" t="14647"/>
          <a:stretch/>
        </p:blipFill>
        <p:spPr bwMode="auto">
          <a:xfrm>
            <a:off x="6461066" y="4083593"/>
            <a:ext cx="2431910" cy="1737360"/>
          </a:xfrm>
          <a:prstGeom prst="rect">
            <a:avLst/>
          </a:prstGeom>
          <a:noFill/>
        </p:spPr>
      </p:pic>
      <p:grpSp>
        <p:nvGrpSpPr>
          <p:cNvPr id="3" name="Group 2" descr="Schematic and SEM image of a colloidal Au nanorod (NR) trimer " title="Figure 1a"/>
          <p:cNvGrpSpPr/>
          <p:nvPr/>
        </p:nvGrpSpPr>
        <p:grpSpPr>
          <a:xfrm>
            <a:off x="4799333" y="1694851"/>
            <a:ext cx="1087893" cy="1938849"/>
            <a:chOff x="4799333" y="1694851"/>
            <a:chExt cx="1087893" cy="1938849"/>
          </a:xfrm>
        </p:grpSpPr>
        <p:grpSp>
          <p:nvGrpSpPr>
            <p:cNvPr id="23" name="Group 22"/>
            <p:cNvGrpSpPr>
              <a:grpSpLocks noChangeAspect="1"/>
            </p:cNvGrpSpPr>
            <p:nvPr/>
          </p:nvGrpSpPr>
          <p:grpSpPr>
            <a:xfrm>
              <a:off x="4799333" y="1694851"/>
              <a:ext cx="1087893" cy="914400"/>
              <a:chOff x="1562567" y="1755627"/>
              <a:chExt cx="657701" cy="552813"/>
            </a:xfrm>
          </p:grpSpPr>
          <p:pic>
            <p:nvPicPr>
              <p:cNvPr id="27" name="Picture 26"/>
              <p:cNvPicPr/>
              <p:nvPr/>
            </p:nvPicPr>
            <p:blipFill rotWithShape="1">
              <a:blip r:embed="rId5" cstate="print">
                <a:extLst>
                  <a:ext uri="{28A0092B-C50C-407E-A947-70E740481C1C}">
                    <a14:useLocalDpi xmlns:a14="http://schemas.microsoft.com/office/drawing/2010/main" val="0"/>
                  </a:ext>
                </a:extLst>
              </a:blip>
              <a:srcRect l="13553" t="70825" r="76145"/>
              <a:stretch/>
            </p:blipFill>
            <p:spPr bwMode="auto">
              <a:xfrm>
                <a:off x="1607945" y="1755627"/>
                <a:ext cx="612323" cy="552813"/>
              </a:xfrm>
              <a:prstGeom prst="rect">
                <a:avLst/>
              </a:prstGeom>
              <a:noFill/>
            </p:spPr>
          </p:pic>
          <p:sp>
            <p:nvSpPr>
              <p:cNvPr id="28" name="Rectangle 27"/>
              <p:cNvSpPr/>
              <p:nvPr/>
            </p:nvSpPr>
            <p:spPr>
              <a:xfrm>
                <a:off x="1562567" y="1874358"/>
                <a:ext cx="204108" cy="13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noChangeArrowheads="1"/>
            </p:cNvPicPr>
            <p:nvPr/>
          </p:nvPicPr>
          <p:blipFill rotWithShape="1">
            <a:blip r:embed="rId4">
              <a:extLst>
                <a:ext uri="{28A0092B-C50C-407E-A947-70E740481C1C}">
                  <a14:useLocalDpi xmlns:a14="http://schemas.microsoft.com/office/drawing/2010/main" val="0"/>
                </a:ext>
              </a:extLst>
            </a:blip>
            <a:srcRect l="63058" t="68331" r="13840" b="20877"/>
            <a:stretch/>
          </p:blipFill>
          <p:spPr bwMode="auto">
            <a:xfrm>
              <a:off x="4886011" y="2719300"/>
              <a:ext cx="9145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7708585" y="1796819"/>
            <a:ext cx="790575" cy="7794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flipH="1">
            <a:off x="4639775" y="1719536"/>
            <a:ext cx="492471" cy="369332"/>
          </a:xfrm>
          <a:prstGeom prst="rect">
            <a:avLst/>
          </a:prstGeom>
          <a:noFill/>
        </p:spPr>
        <p:txBody>
          <a:bodyPr wrap="square" rtlCol="0">
            <a:spAutoFit/>
          </a:bodyPr>
          <a:lstStyle/>
          <a:p>
            <a:r>
              <a:rPr lang="en-US" dirty="0" smtClean="0"/>
              <a:t>(a)</a:t>
            </a:r>
            <a:endParaRPr lang="en-US" dirty="0"/>
          </a:p>
        </p:txBody>
      </p:sp>
      <p:sp>
        <p:nvSpPr>
          <p:cNvPr id="30" name="TextBox 29"/>
          <p:cNvSpPr txBox="1"/>
          <p:nvPr/>
        </p:nvSpPr>
        <p:spPr>
          <a:xfrm flipH="1">
            <a:off x="6329039" y="3915277"/>
            <a:ext cx="492471" cy="369332"/>
          </a:xfrm>
          <a:prstGeom prst="rect">
            <a:avLst/>
          </a:prstGeom>
          <a:noFill/>
        </p:spPr>
        <p:txBody>
          <a:bodyPr wrap="square" rtlCol="0">
            <a:spAutoFit/>
          </a:bodyPr>
          <a:lstStyle/>
          <a:p>
            <a:r>
              <a:rPr lang="en-US" dirty="0" smtClean="0"/>
              <a:t>(d)</a:t>
            </a:r>
            <a:endParaRPr lang="en-US" dirty="0"/>
          </a:p>
        </p:txBody>
      </p:sp>
      <p:sp>
        <p:nvSpPr>
          <p:cNvPr id="31" name="TextBox 30"/>
          <p:cNvSpPr txBox="1"/>
          <p:nvPr/>
        </p:nvSpPr>
        <p:spPr>
          <a:xfrm>
            <a:off x="71989" y="1417605"/>
            <a:ext cx="4494516" cy="4785926"/>
          </a:xfrm>
          <a:prstGeom prst="rect">
            <a:avLst/>
          </a:prstGeom>
          <a:noFill/>
        </p:spPr>
        <p:txBody>
          <a:bodyPr wrap="square" rtlCol="0">
            <a:spAutoFit/>
          </a:bodyPr>
          <a:lstStyle/>
          <a:p>
            <a:pPr algn="just"/>
            <a:r>
              <a:rPr lang="en-US" sz="1450" dirty="0" smtClean="0">
                <a:latin typeface="Arial" panose="020B0604020202020204" pitchFamily="34" charset="0"/>
                <a:cs typeface="Arial" panose="020B0604020202020204" pitchFamily="34" charset="0"/>
              </a:rPr>
              <a:t>The groups of </a:t>
            </a:r>
            <a:r>
              <a:rPr lang="en-US" sz="1450" b="1" dirty="0" smtClean="0">
                <a:latin typeface="Arial" panose="020B0604020202020204" pitchFamily="34" charset="0"/>
                <a:cs typeface="Arial" panose="020B0604020202020204" pitchFamily="34" charset="0"/>
              </a:rPr>
              <a:t>Kagan</a:t>
            </a:r>
            <a:r>
              <a:rPr lang="en-US" sz="1450" dirty="0" smtClean="0">
                <a:latin typeface="Arial" panose="020B0604020202020204" pitchFamily="34" charset="0"/>
                <a:cs typeface="Arial" panose="020B0604020202020204" pitchFamily="34" charset="0"/>
              </a:rPr>
              <a:t>, </a:t>
            </a:r>
            <a:r>
              <a:rPr lang="en-US" sz="1450" b="1" dirty="0" smtClean="0">
                <a:latin typeface="Arial" panose="020B0604020202020204" pitchFamily="34" charset="0"/>
                <a:cs typeface="Arial" panose="020B0604020202020204" pitchFamily="34" charset="0"/>
              </a:rPr>
              <a:t>Murray</a:t>
            </a:r>
            <a:r>
              <a:rPr lang="en-US" sz="1450" dirty="0" smtClean="0">
                <a:latin typeface="Arial" panose="020B0604020202020204" pitchFamily="34" charset="0"/>
                <a:cs typeface="Arial" panose="020B0604020202020204" pitchFamily="34" charset="0"/>
              </a:rPr>
              <a:t>, and </a:t>
            </a:r>
            <a:r>
              <a:rPr lang="en-US" sz="1450" b="1" dirty="0" err="1" smtClean="0">
                <a:latin typeface="Arial" panose="020B0604020202020204" pitchFamily="34" charset="0"/>
                <a:cs typeface="Arial" panose="020B0604020202020204" pitchFamily="34" charset="0"/>
              </a:rPr>
              <a:t>Engheta</a:t>
            </a:r>
            <a:r>
              <a:rPr lang="en-US" sz="1450" dirty="0" smtClean="0">
                <a:latin typeface="Arial" panose="020B0604020202020204" pitchFamily="34" charset="0"/>
                <a:cs typeface="Arial" panose="020B0604020202020204" pitchFamily="34" charset="0"/>
              </a:rPr>
              <a:t> in </a:t>
            </a:r>
            <a:r>
              <a:rPr lang="en-US" sz="1450" b="1" dirty="0" smtClean="0">
                <a:latin typeface="Arial" panose="020B0604020202020204" pitchFamily="34" charset="0"/>
                <a:cs typeface="Arial" panose="020B0604020202020204" pitchFamily="34" charset="0"/>
              </a:rPr>
              <a:t>IRG3 </a:t>
            </a:r>
            <a:r>
              <a:rPr lang="en-US" sz="1450" dirty="0" smtClean="0">
                <a:latin typeface="Arial" panose="020B0604020202020204" pitchFamily="34" charset="0"/>
                <a:cs typeface="Arial" panose="020B0604020202020204" pitchFamily="34" charset="0"/>
              </a:rPr>
              <a:t>teamed up to (a) synthesize gold (Au) </a:t>
            </a:r>
            <a:r>
              <a:rPr lang="en-US" sz="1450" dirty="0" err="1" smtClean="0">
                <a:latin typeface="Arial" panose="020B0604020202020204" pitchFamily="34" charset="0"/>
                <a:cs typeface="Arial" panose="020B0604020202020204" pitchFamily="34" charset="0"/>
              </a:rPr>
              <a:t>nanorods</a:t>
            </a:r>
            <a:r>
              <a:rPr lang="en-US" sz="1450" dirty="0" smtClean="0">
                <a:latin typeface="Arial" panose="020B0604020202020204" pitchFamily="34" charset="0"/>
                <a:cs typeface="Arial" panose="020B0604020202020204" pitchFamily="34" charset="0"/>
              </a:rPr>
              <a:t> (length </a:t>
            </a:r>
            <a:r>
              <a:rPr lang="en-US" sz="1450" dirty="0">
                <a:latin typeface="Arial" panose="020B0604020202020204" pitchFamily="34" charset="0"/>
                <a:cs typeface="Arial" panose="020B0604020202020204" pitchFamily="34" charset="0"/>
              </a:rPr>
              <a:t>of </a:t>
            </a:r>
            <a:r>
              <a:rPr lang="en-US" sz="1450" dirty="0" smtClean="0">
                <a:latin typeface="Arial" panose="020B0604020202020204" pitchFamily="34" charset="0"/>
                <a:cs typeface="Arial" panose="020B0604020202020204" pitchFamily="34" charset="0"/>
              </a:rPr>
              <a:t>~110 nm, diameter </a:t>
            </a:r>
            <a:r>
              <a:rPr lang="en-US" sz="1450" dirty="0">
                <a:latin typeface="Arial" panose="020B0604020202020204" pitchFamily="34" charset="0"/>
                <a:cs typeface="Arial" panose="020B0604020202020204" pitchFamily="34" charset="0"/>
              </a:rPr>
              <a:t>of </a:t>
            </a:r>
            <a:r>
              <a:rPr lang="en-US" sz="1450" dirty="0" smtClean="0">
                <a:latin typeface="Arial" panose="020B0604020202020204" pitchFamily="34" charset="0"/>
                <a:cs typeface="Arial" panose="020B0604020202020204" pitchFamily="34" charset="0"/>
              </a:rPr>
              <a:t>~22 nm) and direct their assembly in lithographically-defined templates to form </a:t>
            </a:r>
            <a:r>
              <a:rPr lang="en-US" sz="1450" dirty="0" err="1" smtClean="0">
                <a:latin typeface="Arial" panose="020B0604020202020204" pitchFamily="34" charset="0"/>
                <a:cs typeface="Arial" panose="020B0604020202020204" pitchFamily="34" charset="0"/>
              </a:rPr>
              <a:t>nanorod</a:t>
            </a:r>
            <a:r>
              <a:rPr lang="en-US" sz="1450" dirty="0" smtClean="0">
                <a:latin typeface="Arial" panose="020B0604020202020204" pitchFamily="34" charset="0"/>
                <a:cs typeface="Arial" panose="020B0604020202020204" pitchFamily="34" charset="0"/>
              </a:rPr>
              <a:t> equilateral trimers. Axial displacement of the </a:t>
            </a:r>
            <a:r>
              <a:rPr lang="en-US" sz="1450" dirty="0" err="1" smtClean="0">
                <a:latin typeface="Arial" panose="020B0604020202020204" pitchFamily="34" charset="0"/>
                <a:cs typeface="Arial" panose="020B0604020202020204" pitchFamily="34" charset="0"/>
              </a:rPr>
              <a:t>nanorods</a:t>
            </a:r>
            <a:r>
              <a:rPr lang="en-US" sz="1450" dirty="0" smtClean="0">
                <a:latin typeface="Arial" panose="020B0604020202020204" pitchFamily="34" charset="0"/>
                <a:cs typeface="Arial" panose="020B0604020202020204" pitchFamily="34" charset="0"/>
              </a:rPr>
              <a:t> created “right-handed” (R) and </a:t>
            </a:r>
            <a:r>
              <a:rPr lang="en-US" sz="1450" dirty="0">
                <a:latin typeface="Arial" panose="020B0604020202020204" pitchFamily="34" charset="0"/>
                <a:cs typeface="Arial" panose="020B0604020202020204" pitchFamily="34" charset="0"/>
              </a:rPr>
              <a:t>left-handed (not shown) two-dimensional </a:t>
            </a:r>
            <a:r>
              <a:rPr lang="en-US" sz="1450" dirty="0" smtClean="0">
                <a:latin typeface="Arial" panose="020B0604020202020204" pitchFamily="34" charset="0"/>
                <a:cs typeface="Arial" panose="020B0604020202020204" pitchFamily="34" charset="0"/>
              </a:rPr>
              <a:t>chiral enantiomers. </a:t>
            </a:r>
            <a:r>
              <a:rPr lang="en-US" sz="1450" dirty="0">
                <a:latin typeface="Arial" panose="020B0604020202020204" pitchFamily="34" charset="0"/>
                <a:cs typeface="Arial" panose="020B0604020202020204" pitchFamily="34" charset="0"/>
              </a:rPr>
              <a:t>S</a:t>
            </a:r>
            <a:r>
              <a:rPr lang="en-US" sz="1450" dirty="0" smtClean="0">
                <a:latin typeface="Arial" panose="020B0604020202020204" pitchFamily="34" charset="0"/>
                <a:cs typeface="Arial" panose="020B0604020202020204" pitchFamily="34" charset="0"/>
              </a:rPr>
              <a:t>patially-resolved, </a:t>
            </a:r>
            <a:r>
              <a:rPr lang="en-US" sz="1450" dirty="0" err="1" smtClean="0">
                <a:latin typeface="Arial" panose="020B0604020202020204" pitchFamily="34" charset="0"/>
                <a:cs typeface="Arial" panose="020B0604020202020204" pitchFamily="34" charset="0"/>
              </a:rPr>
              <a:t>darkfield</a:t>
            </a:r>
            <a:r>
              <a:rPr lang="en-US" sz="1450" dirty="0" smtClean="0">
                <a:latin typeface="Arial" panose="020B0604020202020204" pitchFamily="34" charset="0"/>
                <a:cs typeface="Arial" panose="020B0604020202020204" pitchFamily="34" charset="0"/>
              </a:rPr>
              <a:t> scattering spectroscopy (b), in concert with numerical simulations (c), revealed underlying rotation- and polarization-dependent, hybridized </a:t>
            </a:r>
            <a:r>
              <a:rPr lang="en-US" sz="1450" dirty="0" err="1" smtClean="0">
                <a:latin typeface="Arial" panose="020B0604020202020204" pitchFamily="34" charset="0"/>
                <a:cs typeface="Arial" panose="020B0604020202020204" pitchFamily="34" charset="0"/>
              </a:rPr>
              <a:t>plasmon</a:t>
            </a:r>
            <a:r>
              <a:rPr lang="en-US" sz="1450" dirty="0" smtClean="0">
                <a:latin typeface="Arial" panose="020B0604020202020204" pitchFamily="34" charset="0"/>
                <a:cs typeface="Arial" panose="020B0604020202020204" pitchFamily="34" charset="0"/>
              </a:rPr>
              <a:t> modes of the structures. The trimers exhibit electric- and significant magnetic-dipole </a:t>
            </a:r>
            <a:r>
              <a:rPr lang="en-US" sz="1450" dirty="0" err="1" smtClean="0">
                <a:latin typeface="Arial" panose="020B0604020202020204" pitchFamily="34" charset="0"/>
                <a:cs typeface="Arial" panose="020B0604020202020204" pitchFamily="34" charset="0"/>
              </a:rPr>
              <a:t>plasmon</a:t>
            </a:r>
            <a:r>
              <a:rPr lang="en-US" sz="1450" dirty="0" smtClean="0">
                <a:latin typeface="Arial" panose="020B0604020202020204" pitchFamily="34" charset="0"/>
                <a:cs typeface="Arial" panose="020B0604020202020204" pitchFamily="34" charset="0"/>
              </a:rPr>
              <a:t> resonances that contribute to the overall scattering response. Measurements of circular differential scattering suggest that the structural chirality is accompanied by substantial chiral optical response, as the substrate and direction of illumination breaks symmetry in three dimensions. The research gives rise to a new class of </a:t>
            </a:r>
            <a:r>
              <a:rPr lang="en-US" sz="1450" i="1" dirty="0" smtClean="0">
                <a:latin typeface="Arial" panose="020B0604020202020204" pitchFamily="34" charset="0"/>
                <a:cs typeface="Arial" panose="020B0604020202020204" pitchFamily="34" charset="0"/>
              </a:rPr>
              <a:t>functional pluperfect nanoparticle structure</a:t>
            </a:r>
            <a:r>
              <a:rPr lang="en-US" sz="1450" dirty="0" smtClean="0">
                <a:latin typeface="Arial" panose="020B0604020202020204" pitchFamily="34" charset="0"/>
                <a:cs typeface="Arial" panose="020B0604020202020204" pitchFamily="34" charset="0"/>
              </a:rPr>
              <a:t>. </a:t>
            </a:r>
            <a:endParaRPr lang="en-US" sz="1450" dirty="0">
              <a:latin typeface="Arial" panose="020B0604020202020204" pitchFamily="34" charset="0"/>
              <a:cs typeface="Arial" panose="020B0604020202020204" pitchFamily="34" charset="0"/>
            </a:endParaRPr>
          </a:p>
        </p:txBody>
      </p:sp>
      <p:sp>
        <p:nvSpPr>
          <p:cNvPr id="32" name="TextBox 31"/>
          <p:cNvSpPr txBox="1"/>
          <p:nvPr/>
        </p:nvSpPr>
        <p:spPr>
          <a:xfrm flipH="1">
            <a:off x="5804533" y="1719536"/>
            <a:ext cx="492471" cy="369332"/>
          </a:xfrm>
          <a:prstGeom prst="rect">
            <a:avLst/>
          </a:prstGeom>
          <a:noFill/>
        </p:spPr>
        <p:txBody>
          <a:bodyPr wrap="square" rtlCol="0">
            <a:spAutoFit/>
          </a:bodyPr>
          <a:lstStyle/>
          <a:p>
            <a:r>
              <a:rPr lang="en-US" dirty="0" smtClean="0"/>
              <a:t>(b)</a:t>
            </a:r>
            <a:endParaRPr lang="en-US" dirty="0"/>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11942</TotalTime>
  <Words>441</Words>
  <Application>Microsoft Office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Plasmonic Optical and Chiral Optical Responses of Self-Assembled Gold Nanorod Equilateral Trimers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Arjun Yodh</cp:lastModifiedBy>
  <cp:revision>34</cp:revision>
  <cp:lastPrinted>2016-08-01T15:14:13Z</cp:lastPrinted>
  <dcterms:created xsi:type="dcterms:W3CDTF">2016-07-19T18:16:54Z</dcterms:created>
  <dcterms:modified xsi:type="dcterms:W3CDTF">2018-06-25T10:33:21Z</dcterms:modified>
  <cp:category/>
</cp:coreProperties>
</file>