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9" autoAdjust="0"/>
    <p:restoredTop sz="72400" autoAdjust="0"/>
  </p:normalViewPr>
  <p:slideViewPr>
    <p:cSldViewPr snapToGrid="0" snapToObjects="1">
      <p:cViewPr varScale="1">
        <p:scale>
          <a:sx n="90" d="100"/>
          <a:sy n="90" d="100"/>
        </p:scale>
        <p:origin x="210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C8713ED-3070-4268-A220-0C360986FE64}" type="datetimeFigureOut">
              <a:rPr lang="en-US" smtClean="0"/>
              <a:t>4/18/2019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F3E67C4-2B97-4479-AF56-E65DA1662424}" type="slidenum">
              <a:rPr lang="en-US" smtClean="0"/>
              <a:t>‹#›</a:t>
            </a:fld>
            <a:endParaRPr lang="en-US"/>
          </a:p>
        </p:txBody>
      </p:sp>
    </p:spTree>
    <p:extLst>
      <p:ext uri="{BB962C8B-B14F-4D97-AF65-F5344CB8AC3E}">
        <p14:creationId xmlns:p14="http://schemas.microsoft.com/office/powerpoint/2010/main" val="42809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1073/pnas.180717611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dx.doi.org/10.1103/PhysRevLett.122.02800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T. A. Sharp, S. L. Thomas, E. D. </a:t>
            </a:r>
            <a:r>
              <a:rPr lang="en-US" sz="1200" kern="1200" dirty="0" err="1">
                <a:solidFill>
                  <a:schemeClr val="tx1"/>
                </a:solidFill>
                <a:effectLst/>
                <a:latin typeface="+mn-lt"/>
                <a:ea typeface="+mn-ea"/>
                <a:cs typeface="+mn-cs"/>
              </a:rPr>
              <a:t>Cubuk</a:t>
            </a:r>
            <a:r>
              <a:rPr lang="en-US" sz="1200" kern="1200" dirty="0">
                <a:solidFill>
                  <a:schemeClr val="tx1"/>
                </a:solidFill>
                <a:effectLst/>
                <a:latin typeface="+mn-lt"/>
                <a:ea typeface="+mn-ea"/>
                <a:cs typeface="+mn-cs"/>
              </a:rPr>
              <a:t>, S. S. </a:t>
            </a:r>
            <a:r>
              <a:rPr lang="en-US" sz="1200" kern="1200" dirty="0" err="1">
                <a:solidFill>
                  <a:schemeClr val="tx1"/>
                </a:solidFill>
                <a:effectLst/>
                <a:latin typeface="+mn-lt"/>
                <a:ea typeface="+mn-ea"/>
                <a:cs typeface="+mn-cs"/>
              </a:rPr>
              <a:t>Schoenholz</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 J. </a:t>
            </a:r>
            <a:r>
              <a:rPr lang="en-US" sz="1200" b="1" kern="1200" dirty="0" err="1">
                <a:solidFill>
                  <a:schemeClr val="tx1"/>
                </a:solidFill>
                <a:effectLst/>
                <a:latin typeface="+mn-lt"/>
                <a:ea typeface="+mn-ea"/>
                <a:cs typeface="+mn-cs"/>
              </a:rPr>
              <a:t>Srolovitz</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 J. Liu</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Machine Learning Determination of Atomic Dynamics at Grain Boundaries</a:t>
            </a:r>
            <a:r>
              <a:rPr lang="en-US" sz="1200" kern="1200" dirty="0">
                <a:solidFill>
                  <a:schemeClr val="tx1"/>
                </a:solidFill>
                <a:effectLst/>
                <a:latin typeface="+mn-lt"/>
                <a:ea typeface="+mn-ea"/>
                <a:cs typeface="+mn-cs"/>
              </a:rPr>
              <a:t>, Proceedings of the National Academy of Sciences USA </a:t>
            </a:r>
            <a:r>
              <a:rPr lang="en-US" sz="1200" b="1" kern="1200" dirty="0">
                <a:solidFill>
                  <a:schemeClr val="tx1"/>
                </a:solidFill>
                <a:effectLst/>
                <a:latin typeface="+mn-lt"/>
                <a:ea typeface="+mn-ea"/>
                <a:cs typeface="+mn-cs"/>
              </a:rPr>
              <a:t>115</a:t>
            </a:r>
            <a:r>
              <a:rPr lang="en-US" sz="1200" kern="1200" dirty="0">
                <a:solidFill>
                  <a:schemeClr val="tx1"/>
                </a:solidFill>
                <a:effectLst/>
                <a:latin typeface="+mn-lt"/>
                <a:ea typeface="+mn-ea"/>
                <a:cs typeface="+mn-cs"/>
              </a:rPr>
              <a:t>, 10943 (2018).  </a:t>
            </a:r>
            <a:r>
              <a:rPr lang="en-US" sz="1200" u="sng" kern="1200" dirty="0">
                <a:solidFill>
                  <a:schemeClr val="tx1"/>
                </a:solidFill>
                <a:effectLst/>
                <a:latin typeface="+mn-lt"/>
                <a:ea typeface="+mn-ea"/>
                <a:cs typeface="+mn-cs"/>
                <a:hlinkClick r:id="rId3"/>
              </a:rPr>
              <a:t>http://dx.doi.org/10.1073/pnas.1807176115</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X. Ma, Z. S. Davidson, T. Still, R. J. S. </a:t>
            </a:r>
            <a:r>
              <a:rPr lang="en-US" sz="1200" kern="1200" dirty="0" err="1">
                <a:solidFill>
                  <a:schemeClr val="tx1"/>
                </a:solidFill>
                <a:effectLst/>
                <a:latin typeface="+mn-lt"/>
                <a:ea typeface="+mn-ea"/>
                <a:cs typeface="+mn-cs"/>
              </a:rPr>
              <a:t>Ivancic</a:t>
            </a:r>
            <a:r>
              <a:rPr lang="en-US" sz="1200" kern="1200" dirty="0">
                <a:solidFill>
                  <a:schemeClr val="tx1"/>
                </a:solidFill>
                <a:effectLst/>
                <a:latin typeface="+mn-lt"/>
                <a:ea typeface="+mn-ea"/>
                <a:cs typeface="+mn-cs"/>
              </a:rPr>
              <a:t>, S. S. </a:t>
            </a:r>
            <a:r>
              <a:rPr lang="en-US" sz="1200" kern="1200" dirty="0" err="1">
                <a:solidFill>
                  <a:schemeClr val="tx1"/>
                </a:solidFill>
                <a:effectLst/>
                <a:latin typeface="+mn-lt"/>
                <a:ea typeface="+mn-ea"/>
                <a:cs typeface="+mn-cs"/>
              </a:rPr>
              <a:t>Schoenholz</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 J. Liu</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 G. </a:t>
            </a:r>
            <a:r>
              <a:rPr lang="en-US" sz="1200" b="1" kern="1200" dirty="0" err="1">
                <a:solidFill>
                  <a:schemeClr val="tx1"/>
                </a:solidFill>
                <a:effectLst/>
                <a:latin typeface="+mn-lt"/>
                <a:ea typeface="+mn-ea"/>
                <a:cs typeface="+mn-cs"/>
              </a:rPr>
              <a:t>Yodh</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Heterogeneous Activation, Local Structure, and Softness in Supercooled Colloidal Liquids</a:t>
            </a:r>
            <a:r>
              <a:rPr lang="en-US" sz="1200" kern="1200" dirty="0">
                <a:solidFill>
                  <a:schemeClr val="tx1"/>
                </a:solidFill>
                <a:effectLst/>
                <a:latin typeface="+mn-lt"/>
                <a:ea typeface="+mn-ea"/>
                <a:cs typeface="+mn-cs"/>
              </a:rPr>
              <a:t>, Physical Review Letters </a:t>
            </a:r>
            <a:r>
              <a:rPr lang="en-US" sz="1200" b="1" kern="1200" dirty="0">
                <a:solidFill>
                  <a:schemeClr val="tx1"/>
                </a:solidFill>
                <a:effectLst/>
                <a:latin typeface="+mn-lt"/>
                <a:ea typeface="+mn-ea"/>
                <a:cs typeface="+mn-cs"/>
              </a:rPr>
              <a:t>122</a:t>
            </a:r>
            <a:r>
              <a:rPr lang="en-US" sz="1200" kern="1200" dirty="0">
                <a:solidFill>
                  <a:schemeClr val="tx1"/>
                </a:solidFill>
                <a:effectLst/>
                <a:latin typeface="+mn-lt"/>
                <a:ea typeface="+mn-ea"/>
                <a:cs typeface="+mn-cs"/>
              </a:rPr>
              <a:t>, 028001 (2019).  </a:t>
            </a:r>
            <a:r>
              <a:rPr lang="en-US" sz="1200" u="sng" kern="1200" dirty="0">
                <a:solidFill>
                  <a:schemeClr val="tx1"/>
                </a:solidFill>
                <a:effectLst/>
                <a:latin typeface="+mn-lt"/>
                <a:ea typeface="+mn-ea"/>
                <a:cs typeface="+mn-cs"/>
                <a:hlinkClick r:id="rId4"/>
              </a:rPr>
              <a:t>http://dx.doi.org/10.1103/PhysRevLett.122.028001</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3} M. Harrington, </a:t>
            </a:r>
            <a:r>
              <a:rPr lang="en-US" sz="1200" b="1" kern="1200" dirty="0">
                <a:solidFill>
                  <a:schemeClr val="tx1"/>
                </a:solidFill>
                <a:effectLst/>
                <a:latin typeface="+mn-lt"/>
                <a:ea typeface="+mn-ea"/>
                <a:cs typeface="+mn-cs"/>
              </a:rPr>
              <a:t>A. J. Liu</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 J. Durian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Machine Learning Characterization of Structural Defects in Amorphous Packings of Dimers and Ellipses</a:t>
            </a:r>
            <a:r>
              <a:rPr lang="en-US" sz="1200" kern="1200" dirty="0">
                <a:solidFill>
                  <a:schemeClr val="tx1"/>
                </a:solidFill>
                <a:effectLst/>
                <a:latin typeface="+mn-lt"/>
                <a:ea typeface="+mn-ea"/>
                <a:cs typeface="+mn-cs"/>
              </a:rPr>
              <a:t>, Physical Review E </a:t>
            </a:r>
            <a:r>
              <a:rPr lang="en-US" sz="1200" b="1" kern="1200" dirty="0">
                <a:solidFill>
                  <a:schemeClr val="tx1"/>
                </a:solidFill>
                <a:effectLst/>
                <a:latin typeface="+mn-lt"/>
                <a:ea typeface="+mn-ea"/>
                <a:cs typeface="+mn-cs"/>
              </a:rPr>
              <a:t>99</a:t>
            </a:r>
            <a:r>
              <a:rPr lang="en-US" sz="1200" kern="1200" dirty="0">
                <a:solidFill>
                  <a:schemeClr val="tx1"/>
                </a:solidFill>
                <a:effectLst/>
                <a:latin typeface="+mn-lt"/>
                <a:ea typeface="+mn-ea"/>
                <a:cs typeface="+mn-cs"/>
              </a:rPr>
              <a:t>, 022903 (2019).  </a:t>
            </a:r>
            <a:r>
              <a:rPr lang="en-US" sz="1200" u="sng" kern="1200" dirty="0">
                <a:solidFill>
                  <a:schemeClr val="tx1"/>
                </a:solidFill>
                <a:effectLst/>
                <a:latin typeface="+mn-lt"/>
                <a:ea typeface="+mn-ea"/>
                <a:cs typeface="+mn-cs"/>
              </a:rPr>
              <a:t>http://dx.doi.org/10.1103/PhysRevE.99.022903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3E67C4-2B97-4479-AF56-E65DA1662424}" type="slidenum">
              <a:rPr lang="en-US" smtClean="0"/>
              <a:t>1</a:t>
            </a:fld>
            <a:endParaRPr lang="en-US"/>
          </a:p>
        </p:txBody>
      </p:sp>
    </p:spTree>
    <p:extLst>
      <p:ext uri="{BB962C8B-B14F-4D97-AF65-F5344CB8AC3E}">
        <p14:creationId xmlns:p14="http://schemas.microsoft.com/office/powerpoint/2010/main" val="114441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4/18/2019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Machine Learning &amp; Softness: Characterizing local structure and rearrangements in disordered solids</a:t>
            </a:r>
          </a:p>
        </p:txBody>
      </p:sp>
      <p:sp>
        <p:nvSpPr>
          <p:cNvPr id="7" name="Rectangle 6"/>
          <p:cNvSpPr/>
          <p:nvPr/>
        </p:nvSpPr>
        <p:spPr>
          <a:xfrm>
            <a:off x="4791492" y="1014660"/>
            <a:ext cx="4272120" cy="461665"/>
          </a:xfrm>
          <a:prstGeom prst="rect">
            <a:avLst/>
          </a:prstGeom>
        </p:spPr>
        <p:txBody>
          <a:bodyPr wrap="square" anchor="ctr">
            <a:spAutoFit/>
          </a:bodyPr>
          <a:lstStyle/>
          <a:p>
            <a:r>
              <a:rPr lang="pt-BR" sz="1200" b="1" dirty="0">
                <a:solidFill>
                  <a:schemeClr val="bg1"/>
                </a:solidFill>
              </a:rPr>
              <a:t>Paulo E. Arratia &amp; Douglas J. Durian</a:t>
            </a:r>
            <a:br>
              <a:rPr lang="pt-BR" sz="1200" b="1" dirty="0">
                <a:solidFill>
                  <a:schemeClr val="bg1"/>
                </a:solidFill>
              </a:rPr>
            </a:br>
            <a:r>
              <a:rPr lang="en-US" sz="1200" b="1" dirty="0">
                <a:solidFill>
                  <a:schemeClr val="bg1"/>
                </a:solidFill>
              </a:rPr>
              <a:t>University of Pennsylvania</a:t>
            </a:r>
          </a:p>
        </p:txBody>
      </p:sp>
      <p:sp>
        <p:nvSpPr>
          <p:cNvPr id="8" name="Rectangle 7"/>
          <p:cNvSpPr/>
          <p:nvPr/>
        </p:nvSpPr>
        <p:spPr>
          <a:xfrm>
            <a:off x="152400" y="300752"/>
            <a:ext cx="2759824" cy="369332"/>
          </a:xfrm>
          <a:prstGeom prst="rect">
            <a:avLst/>
          </a:prstGeom>
        </p:spPr>
        <p:txBody>
          <a:bodyPr wrap="square" anchor="ctr">
            <a:spAutoFit/>
          </a:bodyPr>
          <a:lstStyle/>
          <a:p>
            <a:r>
              <a:rPr lang="en-US" b="1" dirty="0">
                <a:solidFill>
                  <a:schemeClr val="bg1"/>
                </a:solidFill>
              </a:rPr>
              <a:t>DMR: 1720530</a:t>
            </a:r>
          </a:p>
        </p:txBody>
      </p:sp>
      <p:sp>
        <p:nvSpPr>
          <p:cNvPr id="9" name="Text Box 28"/>
          <p:cNvSpPr txBox="1">
            <a:spLocks noChangeArrowheads="1"/>
          </p:cNvSpPr>
          <p:nvPr/>
        </p:nvSpPr>
        <p:spPr bwMode="auto">
          <a:xfrm>
            <a:off x="62190" y="1419856"/>
            <a:ext cx="42348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300" dirty="0">
                <a:latin typeface="Arial" panose="020B0604020202020204" pitchFamily="34" charset="0"/>
                <a:cs typeface="Arial" panose="020B0604020202020204" pitchFamily="34" charset="0"/>
              </a:rPr>
              <a:t>This IRG focuses on the mechanical behavior of disordered materials, particularly beyond the onset of yield. The figure shows recent advances in using Machine Learning (ML) methods to characterize the local structural environment of disordered materials with respect to susceptibility for particulate rearrangements using a quantity called </a:t>
            </a:r>
            <a:r>
              <a:rPr lang="en-US" sz="1300" i="1" dirty="0">
                <a:latin typeface="Arial" panose="020B0604020202020204" pitchFamily="34" charset="0"/>
                <a:cs typeface="Arial" panose="020B0604020202020204" pitchFamily="34" charset="0"/>
              </a:rPr>
              <a:t>softness</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(A-D) </a:t>
            </a:r>
            <a:r>
              <a:rPr lang="en-US" sz="1300" dirty="0">
                <a:latin typeface="Arial" panose="020B0604020202020204" pitchFamily="34" charset="0"/>
                <a:cs typeface="Arial" panose="020B0604020202020204" pitchFamily="34" charset="0"/>
              </a:rPr>
              <a:t>shows an analysis of</a:t>
            </a: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a polycrystalline material (created via Molecular Dynamic simulations) using ML and the concept of softness </a:t>
            </a:r>
            <a:r>
              <a:rPr lang="en-US" sz="1300" baseline="30000" dirty="0">
                <a:latin typeface="Arial" panose="020B0604020202020204" pitchFamily="34" charset="0"/>
                <a:cs typeface="Arial" panose="020B0604020202020204" pitchFamily="34" charset="0"/>
              </a:rPr>
              <a:t>[1]</a:t>
            </a:r>
            <a:r>
              <a:rPr lang="en-US" sz="1300" dirty="0">
                <a:latin typeface="Arial" panose="020B0604020202020204" pitchFamily="34" charset="0"/>
                <a:cs typeface="Arial" panose="020B0604020202020204" pitchFamily="34" charset="0"/>
              </a:rPr>
              <a:t>. The figure shows that softness (bright spots in </a:t>
            </a:r>
            <a:r>
              <a:rPr lang="en-US" sz="1300" b="1" dirty="0">
                <a:latin typeface="Arial" panose="020B0604020202020204" pitchFamily="34" charset="0"/>
                <a:cs typeface="Arial" panose="020B0604020202020204" pitchFamily="34" charset="0"/>
              </a:rPr>
              <a:t>D</a:t>
            </a:r>
            <a:r>
              <a:rPr lang="en-US" sz="1300" dirty="0">
                <a:latin typeface="Arial" panose="020B0604020202020204" pitchFamily="34" charset="0"/>
                <a:cs typeface="Arial" panose="020B0604020202020204" pitchFamily="34" charset="0"/>
              </a:rPr>
              <a:t>) is able to capture rearrangements measured as shown in (colored in </a:t>
            </a:r>
            <a:r>
              <a:rPr lang="en-US" sz="1300" b="1" dirty="0">
                <a:latin typeface="Arial" panose="020B0604020202020204" pitchFamily="34" charset="0"/>
                <a:cs typeface="Arial" panose="020B0604020202020204" pitchFamily="34" charset="0"/>
              </a:rPr>
              <a:t>C</a:t>
            </a:r>
            <a:r>
              <a:rPr lang="en-US" sz="1300" dirty="0">
                <a:latin typeface="Arial" panose="020B0604020202020204" pitchFamily="34" charset="0"/>
                <a:cs typeface="Arial" panose="020B0604020202020204" pitchFamily="34" charset="0"/>
              </a:rPr>
              <a:t>). </a:t>
            </a:r>
            <a:r>
              <a:rPr lang="en-US" sz="1300" dirty="0"/>
              <a:t>This approach correctly identifies crystalline and grain boundary regions as having low values and high variability of softness, respectively. We also extended the concept of softness to </a:t>
            </a:r>
            <a:r>
              <a:rPr lang="en-US" sz="1300" i="1" dirty="0"/>
              <a:t>anisotropic particles </a:t>
            </a:r>
            <a:r>
              <a:rPr lang="en-US" sz="1300" baseline="30000" dirty="0"/>
              <a:t>[2] </a:t>
            </a:r>
            <a:r>
              <a:rPr lang="en-US" sz="1300" b="1" dirty="0"/>
              <a:t>(E)</a:t>
            </a:r>
            <a:r>
              <a:rPr lang="en-US" sz="1300" dirty="0"/>
              <a:t>.</a:t>
            </a:r>
            <a:r>
              <a:rPr lang="en-US" sz="1300" b="1" dirty="0"/>
              <a:t> </a:t>
            </a:r>
            <a:r>
              <a:rPr lang="en-US" sz="1300" dirty="0"/>
              <a:t>Similar predictive performance to isotropic particles is observed and a recursive feature elimination (RFE) method is introduced to better understand how softness arises from particular structural aspects that can be systematically tuned </a:t>
            </a:r>
            <a:r>
              <a:rPr lang="en-US" sz="1300" i="1" dirty="0"/>
              <a:t>e.g.</a:t>
            </a:r>
            <a:r>
              <a:rPr lang="en-US" sz="1300" dirty="0"/>
              <a:t> by particle aspect ratio.  Indeed, longer particles lead to different global flow patterns for a pillar under compression (</a:t>
            </a:r>
            <a:r>
              <a:rPr lang="en-US" sz="1300" b="1" dirty="0"/>
              <a:t>F</a:t>
            </a:r>
            <a:r>
              <a:rPr lang="en-US" sz="1300" dirty="0"/>
              <a:t>).</a:t>
            </a:r>
          </a:p>
          <a:p>
            <a:pPr algn="just"/>
            <a:endParaRPr lang="en-US" sz="1300" b="1" dirty="0"/>
          </a:p>
        </p:txBody>
      </p:sp>
      <p:sp>
        <p:nvSpPr>
          <p:cNvPr id="11" name="Rectangle 37"/>
          <p:cNvSpPr>
            <a:spLocks noChangeArrowheads="1"/>
          </p:cNvSpPr>
          <p:nvPr/>
        </p:nvSpPr>
        <p:spPr bwMode="auto">
          <a:xfrm>
            <a:off x="4797491" y="1945037"/>
            <a:ext cx="4150565" cy="37118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3254" cy="276999"/>
          </a:xfrm>
          <a:prstGeom prst="rect">
            <a:avLst/>
          </a:prstGeom>
        </p:spPr>
        <p:txBody>
          <a:bodyPr wrap="square" anchor="ctr">
            <a:spAutoFit/>
          </a:bodyPr>
          <a:lstStyle/>
          <a:p>
            <a:r>
              <a:rPr lang="en-US" sz="1200" b="1" dirty="0">
                <a:solidFill>
                  <a:srgbClr val="002060"/>
                </a:solidFill>
              </a:rPr>
              <a:t>2019</a:t>
            </a:r>
          </a:p>
        </p:txBody>
      </p:sp>
      <p:pic>
        <p:nvPicPr>
          <p:cNvPr id="13" name="Picture 12" descr="shows an analysis of a polycrystalline material (created via Molecular Dynamic simulations) using ML and the concept of softness">
            <a:extLst>
              <a:ext uri="{FF2B5EF4-FFF2-40B4-BE49-F238E27FC236}">
                <a16:creationId xmlns:a16="http://schemas.microsoft.com/office/drawing/2014/main" id="{4E404D09-A972-7845-9016-787510AB89C3}"/>
              </a:ext>
            </a:extLst>
          </p:cNvPr>
          <p:cNvPicPr/>
          <p:nvPr/>
        </p:nvPicPr>
        <p:blipFill rotWithShape="1">
          <a:blip r:embed="rId3"/>
          <a:srcRect b="54563"/>
          <a:stretch/>
        </p:blipFill>
        <p:spPr>
          <a:xfrm>
            <a:off x="4791492" y="2043482"/>
            <a:ext cx="4151486" cy="1182193"/>
          </a:xfrm>
          <a:prstGeom prst="rect">
            <a:avLst/>
          </a:prstGeom>
        </p:spPr>
      </p:pic>
      <p:pic>
        <p:nvPicPr>
          <p:cNvPr id="16" name="Picture 15" descr="Top-down sketches of the particles used in [3]; Bottom panel: Raw images of the pillar with particles colored by their D2min value, according to the color bar.  Note that the macroscopic response, as measured by pillar shape, is the same for monomers and dimers, but is different for ellipses.">
            <a:extLst>
              <a:ext uri="{FF2B5EF4-FFF2-40B4-BE49-F238E27FC236}">
                <a16:creationId xmlns:a16="http://schemas.microsoft.com/office/drawing/2014/main" id="{BE3F959A-5C44-7F41-AE2D-2D916D034551}"/>
              </a:ext>
            </a:extLst>
          </p:cNvPr>
          <p:cNvPicPr>
            <a:picLocks noChangeAspect="1"/>
          </p:cNvPicPr>
          <p:nvPr/>
        </p:nvPicPr>
        <p:blipFill rotWithShape="1">
          <a:blip r:embed="rId4">
            <a:extLst>
              <a:ext uri="{28A0092B-C50C-407E-A947-70E740481C1C}">
                <a14:useLocalDpi xmlns:a14="http://schemas.microsoft.com/office/drawing/2010/main" val="0"/>
              </a:ext>
            </a:extLst>
          </a:blip>
          <a:srcRect l="7880" b="41804"/>
          <a:stretch/>
        </p:blipFill>
        <p:spPr bwMode="auto">
          <a:xfrm>
            <a:off x="4878517" y="3291391"/>
            <a:ext cx="4023360" cy="2269894"/>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F7D135F0-DBE9-0D41-A430-C9DC309AA922}"/>
              </a:ext>
            </a:extLst>
          </p:cNvPr>
          <p:cNvSpPr txBox="1"/>
          <p:nvPr/>
        </p:nvSpPr>
        <p:spPr>
          <a:xfrm>
            <a:off x="4872517" y="3339938"/>
            <a:ext cx="295274" cy="292388"/>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E</a:t>
            </a:r>
          </a:p>
        </p:txBody>
      </p:sp>
      <p:sp>
        <p:nvSpPr>
          <p:cNvPr id="18" name="TextBox 17">
            <a:extLst>
              <a:ext uri="{FF2B5EF4-FFF2-40B4-BE49-F238E27FC236}">
                <a16:creationId xmlns:a16="http://schemas.microsoft.com/office/drawing/2014/main" id="{5FAF9783-3D2C-C243-BA6D-14AFACA9A07F}"/>
              </a:ext>
            </a:extLst>
          </p:cNvPr>
          <p:cNvSpPr txBox="1"/>
          <p:nvPr/>
        </p:nvSpPr>
        <p:spPr>
          <a:xfrm>
            <a:off x="4872637" y="4341931"/>
            <a:ext cx="287258" cy="292388"/>
          </a:xfrm>
          <a:prstGeom prst="rect">
            <a:avLst/>
          </a:prstGeom>
          <a:solidFill>
            <a:schemeClr val="bg1"/>
          </a:solidFill>
        </p:spPr>
        <p:txBody>
          <a:bodyPr wrap="none" rtlCol="0">
            <a:spAutoFit/>
          </a:bodyPr>
          <a:lstStyle/>
          <a:p>
            <a:r>
              <a:rPr lang="en-US" sz="1300" dirty="0">
                <a:latin typeface="Arial" panose="020B0604020202020204" pitchFamily="34" charset="0"/>
                <a:cs typeface="Arial" panose="020B0604020202020204" pitchFamily="34" charset="0"/>
              </a:rPr>
              <a:t>F</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11767</TotalTime>
  <Words>441</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Machine Learning &amp; Softness: Characterizing local structure and rearrangements in disordered solids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Macera, Felice</cp:lastModifiedBy>
  <cp:revision>32</cp:revision>
  <cp:lastPrinted>2016-08-01T15:14:13Z</cp:lastPrinted>
  <dcterms:created xsi:type="dcterms:W3CDTF">2016-07-19T18:16:54Z</dcterms:created>
  <dcterms:modified xsi:type="dcterms:W3CDTF">2019-04-18T15:30:08Z</dcterms:modified>
  <cp:category/>
</cp:coreProperties>
</file>