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3"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4660"/>
  </p:normalViewPr>
  <p:slideViewPr>
    <p:cSldViewPr snapToGrid="0" snapToObjects="1">
      <p:cViewPr varScale="1">
        <p:scale>
          <a:sx n="117" d="100"/>
          <a:sy n="117" d="100"/>
        </p:scale>
        <p:origin x="151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mulX\acini\acini_nu_vs_time2%20(version%201)%20(version%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55727255404551"/>
          <c:y val="0.26062948383724766"/>
          <c:w val="0.70471825071588301"/>
          <c:h val="0.56177478057225616"/>
        </c:manualLayout>
      </c:layout>
      <c:scatterChart>
        <c:scatterStyle val="lineMarker"/>
        <c:varyColors val="0"/>
        <c:ser>
          <c:idx val="2"/>
          <c:order val="0"/>
          <c:tx>
            <c:v>1</c:v>
          </c:tx>
          <c:spPr>
            <a:ln w="25400" cap="rnd">
              <a:noFill/>
              <a:round/>
            </a:ln>
            <a:effectLst/>
          </c:spPr>
          <c:marker>
            <c:symbol val="diamond"/>
            <c:size val="7"/>
            <c:spPr>
              <a:solidFill>
                <a:srgbClr val="00FF00"/>
              </a:solidFill>
              <a:ln w="9525">
                <a:solidFill>
                  <a:schemeClr val="tx1"/>
                </a:solidFill>
              </a:ln>
              <a:effectLst/>
            </c:spPr>
          </c:marker>
          <c:xVal>
            <c:numRef>
              <c:f>'Sheet1 (2)'!$I$4:$I$16</c:f>
              <c:numCache>
                <c:formatCode>General</c:formatCode>
                <c:ptCount val="13"/>
                <c:pt idx="1">
                  <c:v>1.1000000000000001</c:v>
                </c:pt>
                <c:pt idx="3">
                  <c:v>1.1200000000000001</c:v>
                </c:pt>
                <c:pt idx="5">
                  <c:v>1.1399999999999999</c:v>
                </c:pt>
                <c:pt idx="7">
                  <c:v>1.1599999999999999</c:v>
                </c:pt>
                <c:pt idx="9">
                  <c:v>1.18</c:v>
                </c:pt>
                <c:pt idx="11">
                  <c:v>1.19</c:v>
                </c:pt>
              </c:numCache>
            </c:numRef>
          </c:xVal>
          <c:yVal>
            <c:numRef>
              <c:f>'Sheet1 (2)'!$J$4:$J$16</c:f>
              <c:numCache>
                <c:formatCode>General</c:formatCode>
                <c:ptCount val="13"/>
                <c:pt idx="1">
                  <c:v>2.2000000000000002</c:v>
                </c:pt>
                <c:pt idx="3">
                  <c:v>2.7</c:v>
                </c:pt>
                <c:pt idx="5">
                  <c:v>3</c:v>
                </c:pt>
                <c:pt idx="7">
                  <c:v>3.3</c:v>
                </c:pt>
                <c:pt idx="9">
                  <c:v>3.6</c:v>
                </c:pt>
                <c:pt idx="11">
                  <c:v>3.7</c:v>
                </c:pt>
              </c:numCache>
            </c:numRef>
          </c:yVal>
          <c:smooth val="0"/>
          <c:extLst>
            <c:ext xmlns:c16="http://schemas.microsoft.com/office/drawing/2014/chart" uri="{C3380CC4-5D6E-409C-BE32-E72D297353CC}">
              <c16:uniqueId val="{00000000-E280-4371-B911-0F706615F39F}"/>
            </c:ext>
          </c:extLst>
        </c:ser>
        <c:ser>
          <c:idx val="0"/>
          <c:order val="1"/>
          <c:tx>
            <c:v>2</c:v>
          </c:tx>
          <c:spPr>
            <a:ln w="25400" cap="rnd">
              <a:noFill/>
              <a:round/>
            </a:ln>
            <a:effectLst/>
          </c:spPr>
          <c:marker>
            <c:symbol val="circle"/>
            <c:size val="6"/>
            <c:spPr>
              <a:solidFill>
                <a:srgbClr val="00B0F0"/>
              </a:solidFill>
              <a:ln w="9525">
                <a:solidFill>
                  <a:schemeClr val="tx1"/>
                </a:solidFill>
              </a:ln>
              <a:effectLst/>
            </c:spPr>
          </c:marker>
          <c:xVal>
            <c:numRef>
              <c:f>'Sheet1 (2)'!$C$4:$C$33</c:f>
              <c:numCache>
                <c:formatCode>General</c:formatCode>
                <c:ptCount val="30"/>
                <c:pt idx="0">
                  <c:v>1.0130781</c:v>
                </c:pt>
                <c:pt idx="1">
                  <c:v>1.0163894</c:v>
                </c:pt>
                <c:pt idx="2">
                  <c:v>1.027984</c:v>
                </c:pt>
                <c:pt idx="3">
                  <c:v>1.0421585</c:v>
                </c:pt>
                <c:pt idx="4">
                  <c:v>1.0581796999999999</c:v>
                </c:pt>
                <c:pt idx="5">
                  <c:v>1.0810120999999999</c:v>
                </c:pt>
                <c:pt idx="6">
                  <c:v>1.0878308000000001</c:v>
                </c:pt>
                <c:pt idx="7">
                  <c:v>1.0896764999999999</c:v>
                </c:pt>
                <c:pt idx="8">
                  <c:v>1.0941049</c:v>
                </c:pt>
                <c:pt idx="9">
                  <c:v>1.1082919</c:v>
                </c:pt>
                <c:pt idx="10">
                  <c:v>1.1243201</c:v>
                </c:pt>
                <c:pt idx="11">
                  <c:v>1.1390562</c:v>
                </c:pt>
                <c:pt idx="12">
                  <c:v>1.1501108</c:v>
                </c:pt>
                <c:pt idx="14">
                  <c:v>1.02</c:v>
                </c:pt>
                <c:pt idx="18">
                  <c:v>1.1299999999999999</c:v>
                </c:pt>
                <c:pt idx="20">
                  <c:v>1.1299999999999999</c:v>
                </c:pt>
                <c:pt idx="21">
                  <c:v>1.1599999999999999</c:v>
                </c:pt>
                <c:pt idx="22">
                  <c:v>1.19</c:v>
                </c:pt>
                <c:pt idx="23">
                  <c:v>1.2</c:v>
                </c:pt>
                <c:pt idx="27">
                  <c:v>1.25</c:v>
                </c:pt>
              </c:numCache>
            </c:numRef>
          </c:xVal>
          <c:yVal>
            <c:numRef>
              <c:f>'Sheet1 (2)'!$D$4:$D$33</c:f>
              <c:numCache>
                <c:formatCode>General</c:formatCode>
                <c:ptCount val="30"/>
                <c:pt idx="0">
                  <c:v>0.24777877000000001</c:v>
                </c:pt>
                <c:pt idx="1">
                  <c:v>0.21069038000000001</c:v>
                </c:pt>
                <c:pt idx="2">
                  <c:v>0.19971874000000001</c:v>
                </c:pt>
                <c:pt idx="3">
                  <c:v>0.2625999</c:v>
                </c:pt>
                <c:pt idx="4">
                  <c:v>0.47330323000000002</c:v>
                </c:pt>
                <c:pt idx="5">
                  <c:v>0.71545683999999998</c:v>
                </c:pt>
                <c:pt idx="6">
                  <c:v>0.92120254000000001</c:v>
                </c:pt>
                <c:pt idx="7">
                  <c:v>1.0426164</c:v>
                </c:pt>
                <c:pt idx="8">
                  <c:v>1.3065448</c:v>
                </c:pt>
                <c:pt idx="9">
                  <c:v>1.6599181999999999</c:v>
                </c:pt>
                <c:pt idx="10">
                  <c:v>2.0343534999999999</c:v>
                </c:pt>
                <c:pt idx="11">
                  <c:v>2.3190458</c:v>
                </c:pt>
                <c:pt idx="14">
                  <c:v>1</c:v>
                </c:pt>
                <c:pt idx="18">
                  <c:v>2</c:v>
                </c:pt>
                <c:pt idx="21">
                  <c:v>2.2999999999999998</c:v>
                </c:pt>
                <c:pt idx="22">
                  <c:v>2.5</c:v>
                </c:pt>
                <c:pt idx="23">
                  <c:v>2.6</c:v>
                </c:pt>
                <c:pt idx="27">
                  <c:v>3</c:v>
                </c:pt>
              </c:numCache>
            </c:numRef>
          </c:yVal>
          <c:smooth val="0"/>
          <c:extLst>
            <c:ext xmlns:c16="http://schemas.microsoft.com/office/drawing/2014/chart" uri="{C3380CC4-5D6E-409C-BE32-E72D297353CC}">
              <c16:uniqueId val="{00000001-E280-4371-B911-0F706615F39F}"/>
            </c:ext>
          </c:extLst>
        </c:ser>
        <c:ser>
          <c:idx val="1"/>
          <c:order val="2"/>
          <c:tx>
            <c:v>3</c:v>
          </c:tx>
          <c:spPr>
            <a:ln w="25400" cap="rnd">
              <a:noFill/>
              <a:round/>
            </a:ln>
            <a:effectLst/>
          </c:spPr>
          <c:marker>
            <c:symbol val="triangle"/>
            <c:size val="7"/>
            <c:spPr>
              <a:solidFill>
                <a:schemeClr val="accent3"/>
              </a:solidFill>
              <a:ln w="9525">
                <a:solidFill>
                  <a:schemeClr val="tx1"/>
                </a:solidFill>
              </a:ln>
              <a:effectLst/>
            </c:spPr>
          </c:marker>
          <c:xVal>
            <c:numRef>
              <c:f>'Sheet1 (2)'!$E$4:$E$16</c:f>
              <c:numCache>
                <c:formatCode>General</c:formatCode>
                <c:ptCount val="13"/>
                <c:pt idx="0">
                  <c:v>1.01</c:v>
                </c:pt>
                <c:pt idx="1">
                  <c:v>1.02</c:v>
                </c:pt>
                <c:pt idx="3">
                  <c:v>1.04</c:v>
                </c:pt>
                <c:pt idx="4">
                  <c:v>1.06</c:v>
                </c:pt>
                <c:pt idx="5">
                  <c:v>1.07</c:v>
                </c:pt>
                <c:pt idx="6">
                  <c:v>1.0900000000000001</c:v>
                </c:pt>
                <c:pt idx="7">
                  <c:v>1.1000000000000001</c:v>
                </c:pt>
                <c:pt idx="8">
                  <c:v>1.1200000000000001</c:v>
                </c:pt>
                <c:pt idx="9">
                  <c:v>1.1399999999999999</c:v>
                </c:pt>
                <c:pt idx="10">
                  <c:v>1.1499999999999999</c:v>
                </c:pt>
                <c:pt idx="11">
                  <c:v>1.1599999999999999</c:v>
                </c:pt>
                <c:pt idx="12">
                  <c:v>1.18</c:v>
                </c:pt>
              </c:numCache>
            </c:numRef>
          </c:xVal>
          <c:yVal>
            <c:numRef>
              <c:f>'Sheet1 (2)'!$F$4:$F$16</c:f>
              <c:numCache>
                <c:formatCode>General</c:formatCode>
                <c:ptCount val="13"/>
                <c:pt idx="0">
                  <c:v>0.23</c:v>
                </c:pt>
                <c:pt idx="1">
                  <c:v>0.5</c:v>
                </c:pt>
                <c:pt idx="3">
                  <c:v>0.89</c:v>
                </c:pt>
                <c:pt idx="4">
                  <c:v>1.02</c:v>
                </c:pt>
                <c:pt idx="5">
                  <c:v>1.1200000000000001</c:v>
                </c:pt>
                <c:pt idx="6">
                  <c:v>1.1599999999999999</c:v>
                </c:pt>
                <c:pt idx="7">
                  <c:v>1.1499999999999999</c:v>
                </c:pt>
                <c:pt idx="8">
                  <c:v>1.28</c:v>
                </c:pt>
                <c:pt idx="9">
                  <c:v>1.36</c:v>
                </c:pt>
                <c:pt idx="10">
                  <c:v>1.56</c:v>
                </c:pt>
                <c:pt idx="11">
                  <c:v>1.61</c:v>
                </c:pt>
                <c:pt idx="12">
                  <c:v>1.7</c:v>
                </c:pt>
              </c:numCache>
            </c:numRef>
          </c:yVal>
          <c:smooth val="0"/>
          <c:extLst>
            <c:ext xmlns:c16="http://schemas.microsoft.com/office/drawing/2014/chart" uri="{C3380CC4-5D6E-409C-BE32-E72D297353CC}">
              <c16:uniqueId val="{00000002-E280-4371-B911-0F706615F39F}"/>
            </c:ext>
          </c:extLst>
        </c:ser>
        <c:dLbls>
          <c:showLegendKey val="0"/>
          <c:showVal val="0"/>
          <c:showCatName val="0"/>
          <c:showSerName val="0"/>
          <c:showPercent val="0"/>
          <c:showBubbleSize val="0"/>
        </c:dLbls>
        <c:axId val="133653632"/>
        <c:axId val="133654208"/>
      </c:scatterChart>
      <c:valAx>
        <c:axId val="133653632"/>
        <c:scaling>
          <c:orientation val="minMax"/>
          <c:max val="1.2"/>
          <c:min val="1.1000000000000001"/>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33654208"/>
        <c:crosses val="autoZero"/>
        <c:crossBetween val="midCat"/>
        <c:majorUnit val="0.1"/>
      </c:valAx>
      <c:valAx>
        <c:axId val="13365420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33653632"/>
        <c:crosses val="autoZero"/>
        <c:crossBetween val="midCat"/>
        <c:majorUnit val="1"/>
      </c:valAx>
      <c:spPr>
        <a:solidFill>
          <a:schemeClr val="bg1">
            <a:alpha val="70000"/>
          </a:schemeClr>
        </a:solidFill>
        <a:ln w="15875">
          <a:solidFill>
            <a:schemeClr val="tx1">
              <a:alpha val="63000"/>
            </a:schemeClr>
          </a:solidFill>
        </a:ln>
        <a:effectLst/>
      </c:spPr>
    </c:plotArea>
    <c:legend>
      <c:legendPos val="r"/>
      <c:layout>
        <c:manualLayout>
          <c:xMode val="edge"/>
          <c:yMode val="edge"/>
          <c:x val="0.21441074988110781"/>
          <c:y val="5.6052537559011462E-2"/>
          <c:w val="0.51817179168057959"/>
          <c:h val="0.182520689457034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631BB08-3A5A-4254-88D3-BACCB05E252D}" type="datetimeFigureOut">
              <a:rPr lang="en-US" smtClean="0"/>
              <a:t>4/18/2019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175A340-1984-44A9-A393-38C91602AD2D}" type="slidenum">
              <a:rPr lang="en-US" smtClean="0"/>
              <a:t>‹#›</a:t>
            </a:fld>
            <a:endParaRPr lang="en-US"/>
          </a:p>
        </p:txBody>
      </p:sp>
    </p:spTree>
    <p:extLst>
      <p:ext uri="{BB962C8B-B14F-4D97-AF65-F5344CB8AC3E}">
        <p14:creationId xmlns:p14="http://schemas.microsoft.com/office/powerpoint/2010/main" val="165324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4/18/2019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chart" Target="../charts/chart1.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A93BC335-E47A-42BA-BF1D-C5668AA7E97C}"/>
              </a:ext>
            </a:extLst>
          </p:cNvPr>
          <p:cNvSpPr/>
          <p:nvPr/>
        </p:nvSpPr>
        <p:spPr>
          <a:xfrm>
            <a:off x="4437951" y="4016286"/>
            <a:ext cx="4529053" cy="1843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pic>
        <p:nvPicPr>
          <p:cNvPr id="23" name="Picture 22" descr="The network shear modulus increases and decreases linearly with increasing and decreasing normal stress, respectively. The inset displays a schematic of the axial-shear rheometry experiments." title="The network shear modulus">
            <a:extLst>
              <a:ext uri="{FF2B5EF4-FFF2-40B4-BE49-F238E27FC236}">
                <a16:creationId xmlns:a16="http://schemas.microsoft.com/office/drawing/2014/main" id="{3A39323E-FC76-4907-A5D4-7F087753D18E}"/>
              </a:ext>
            </a:extLst>
          </p:cNvPr>
          <p:cNvPicPr>
            <a:picLocks noChangeAspect="1"/>
          </p:cNvPicPr>
          <p:nvPr/>
        </p:nvPicPr>
        <p:blipFill>
          <a:blip r:embed="rId2"/>
          <a:stretch>
            <a:fillRect/>
          </a:stretch>
        </p:blipFill>
        <p:spPr>
          <a:xfrm>
            <a:off x="6557835" y="4077852"/>
            <a:ext cx="2424408" cy="1759887"/>
          </a:xfrm>
          <a:prstGeom prst="rect">
            <a:avLst/>
          </a:prstGeom>
        </p:spPr>
      </p:pic>
      <p:pic>
        <p:nvPicPr>
          <p:cNvPr id="59" name="Picture 58" descr="Snapshot of a network model tested by a combination of axial and shear loading. Fiber stretching is observed along the elongated diagonal of the matrix, which coincides with the maximum principal stretch direction. " title="Snapshot of a network model ">
            <a:extLst>
              <a:ext uri="{FF2B5EF4-FFF2-40B4-BE49-F238E27FC236}">
                <a16:creationId xmlns:a16="http://schemas.microsoft.com/office/drawing/2014/main" id="{0D731719-6FE5-413D-9A10-87A9EAB63B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496" t="6268"/>
          <a:stretch/>
        </p:blipFill>
        <p:spPr>
          <a:xfrm>
            <a:off x="4425665" y="4142820"/>
            <a:ext cx="2163146" cy="1650284"/>
          </a:xfrm>
          <a:prstGeom prst="parallelogram">
            <a:avLst>
              <a:gd name="adj" fmla="val 32321"/>
            </a:avLst>
          </a:prstGeom>
        </p:spPr>
      </p:pic>
      <p:grpSp>
        <p:nvGrpSpPr>
          <p:cNvPr id="10" name="Group 9">
            <a:extLst>
              <a:ext uri="{FF2B5EF4-FFF2-40B4-BE49-F238E27FC236}">
                <a16:creationId xmlns:a16="http://schemas.microsoft.com/office/drawing/2014/main" id="{9336CEB1-A48E-4288-AE3C-488F51BC8D9C}"/>
              </a:ext>
            </a:extLst>
          </p:cNvPr>
          <p:cNvGrpSpPr/>
          <p:nvPr/>
        </p:nvGrpSpPr>
        <p:grpSpPr>
          <a:xfrm>
            <a:off x="5936619" y="5103330"/>
            <a:ext cx="705642" cy="719076"/>
            <a:chOff x="6001771" y="4930069"/>
            <a:chExt cx="705642" cy="719076"/>
          </a:xfrm>
        </p:grpSpPr>
        <p:pic>
          <p:nvPicPr>
            <p:cNvPr id="70" name="Picture 69">
              <a:extLst>
                <a:ext uri="{FF2B5EF4-FFF2-40B4-BE49-F238E27FC236}">
                  <a16:creationId xmlns:a16="http://schemas.microsoft.com/office/drawing/2014/main" id="{4AAB9BB9-B393-42BB-989E-55991DADCB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57" t="8752" r="95928" b="66126"/>
            <a:stretch/>
          </p:blipFill>
          <p:spPr>
            <a:xfrm>
              <a:off x="6225685" y="5001618"/>
              <a:ext cx="52109" cy="446726"/>
            </a:xfrm>
            <a:prstGeom prst="rect">
              <a:avLst/>
            </a:prstGeom>
          </p:spPr>
        </p:pic>
        <p:sp>
          <p:nvSpPr>
            <p:cNvPr id="71" name="TextBox 70">
              <a:extLst>
                <a:ext uri="{FF2B5EF4-FFF2-40B4-BE49-F238E27FC236}">
                  <a16:creationId xmlns:a16="http://schemas.microsoft.com/office/drawing/2014/main" id="{000718E1-7644-4243-A33E-E4C4002AA264}"/>
                </a:ext>
              </a:extLst>
            </p:cNvPr>
            <p:cNvSpPr txBox="1"/>
            <p:nvPr/>
          </p:nvSpPr>
          <p:spPr>
            <a:xfrm>
              <a:off x="6001771" y="5433701"/>
              <a:ext cx="705642" cy="215444"/>
            </a:xfrm>
            <a:prstGeom prst="rect">
              <a:avLst/>
            </a:prstGeom>
            <a:noFill/>
          </p:spPr>
          <p:txBody>
            <a:bodyPr wrap="none" rtlCol="0">
              <a:spAutoFit/>
            </a:bodyPr>
            <a:lstStyle/>
            <a:p>
              <a:pPr algn="l"/>
              <a:r>
                <a:rPr lang="en-US" sz="800" dirty="0">
                  <a:latin typeface="Arial" panose="020B0604020202020204" pitchFamily="34" charset="0"/>
                  <a:cs typeface="Arial" panose="020B0604020202020204" pitchFamily="34" charset="0"/>
                </a:rPr>
                <a:t>Axial Strain</a:t>
              </a:r>
            </a:p>
          </p:txBody>
        </p:sp>
        <p:sp>
          <p:nvSpPr>
            <p:cNvPr id="72" name="TextBox 71">
              <a:extLst>
                <a:ext uri="{FF2B5EF4-FFF2-40B4-BE49-F238E27FC236}">
                  <a16:creationId xmlns:a16="http://schemas.microsoft.com/office/drawing/2014/main" id="{A8FBF85C-B4A8-40EF-ADE3-8BD404725FF9}"/>
                </a:ext>
              </a:extLst>
            </p:cNvPr>
            <p:cNvSpPr txBox="1"/>
            <p:nvPr/>
          </p:nvSpPr>
          <p:spPr>
            <a:xfrm>
              <a:off x="6258389" y="5151770"/>
              <a:ext cx="270018" cy="150304"/>
            </a:xfrm>
            <a:prstGeom prst="rect">
              <a:avLst/>
            </a:prstGeom>
            <a:noFill/>
          </p:spPr>
          <p:txBody>
            <a:bodyPr wrap="none" rtlCol="0">
              <a:spAutoFit/>
            </a:bodyPr>
            <a:lstStyle/>
            <a:p>
              <a:pPr algn="l"/>
              <a:r>
                <a:rPr lang="en-US" sz="700" dirty="0">
                  <a:latin typeface="Arial" panose="020B0604020202020204" pitchFamily="34" charset="0"/>
                  <a:cs typeface="Arial" panose="020B0604020202020204" pitchFamily="34" charset="0"/>
                </a:rPr>
                <a:t>0.00</a:t>
              </a:r>
            </a:p>
          </p:txBody>
        </p:sp>
        <p:sp>
          <p:nvSpPr>
            <p:cNvPr id="73" name="TextBox 72">
              <a:extLst>
                <a:ext uri="{FF2B5EF4-FFF2-40B4-BE49-F238E27FC236}">
                  <a16:creationId xmlns:a16="http://schemas.microsoft.com/office/drawing/2014/main" id="{EC296F18-3AF7-485D-A216-29A14F828D1F}"/>
                </a:ext>
              </a:extLst>
            </p:cNvPr>
            <p:cNvSpPr txBox="1"/>
            <p:nvPr/>
          </p:nvSpPr>
          <p:spPr>
            <a:xfrm>
              <a:off x="6239119" y="5331943"/>
              <a:ext cx="389850" cy="200055"/>
            </a:xfrm>
            <a:prstGeom prst="rect">
              <a:avLst/>
            </a:prstGeom>
            <a:noFill/>
          </p:spPr>
          <p:txBody>
            <a:bodyPr wrap="none" rtlCol="0">
              <a:spAutoFit/>
            </a:bodyPr>
            <a:lstStyle/>
            <a:p>
              <a:pPr algn="l"/>
              <a:r>
                <a:rPr lang="en-US" sz="700" dirty="0">
                  <a:latin typeface="Arial" panose="020B0604020202020204" pitchFamily="34" charset="0"/>
                  <a:cs typeface="Arial" panose="020B0604020202020204" pitchFamily="34" charset="0"/>
                </a:rPr>
                <a:t>-0.02</a:t>
              </a:r>
            </a:p>
          </p:txBody>
        </p:sp>
        <p:sp>
          <p:nvSpPr>
            <p:cNvPr id="74" name="TextBox 73">
              <a:extLst>
                <a:ext uri="{FF2B5EF4-FFF2-40B4-BE49-F238E27FC236}">
                  <a16:creationId xmlns:a16="http://schemas.microsoft.com/office/drawing/2014/main" id="{8F53D2E4-3DB0-455A-9D58-1F00AD7CEE00}"/>
                </a:ext>
              </a:extLst>
            </p:cNvPr>
            <p:cNvSpPr txBox="1"/>
            <p:nvPr/>
          </p:nvSpPr>
          <p:spPr>
            <a:xfrm>
              <a:off x="6258389" y="4930069"/>
              <a:ext cx="309761" cy="150304"/>
            </a:xfrm>
            <a:prstGeom prst="rect">
              <a:avLst/>
            </a:prstGeom>
            <a:noFill/>
          </p:spPr>
          <p:txBody>
            <a:bodyPr wrap="none" rtlCol="0">
              <a:spAutoFit/>
            </a:bodyPr>
            <a:lstStyle/>
            <a:p>
              <a:pPr algn="l"/>
              <a:r>
                <a:rPr lang="en-US" sz="700" dirty="0">
                  <a:latin typeface="Arial" panose="020B0604020202020204" pitchFamily="34" charset="0"/>
                  <a:cs typeface="Arial" panose="020B0604020202020204" pitchFamily="34" charset="0"/>
                </a:rPr>
                <a:t>0.02+</a:t>
              </a:r>
            </a:p>
          </p:txBody>
        </p:sp>
      </p:grpSp>
      <p:sp>
        <p:nvSpPr>
          <p:cNvPr id="62" name="Rectangle 61">
            <a:extLst>
              <a:ext uri="{FF2B5EF4-FFF2-40B4-BE49-F238E27FC236}">
                <a16:creationId xmlns:a16="http://schemas.microsoft.com/office/drawing/2014/main" id="{3CA23235-633E-4AD7-B1F6-6C4CBC4607E0}"/>
              </a:ext>
            </a:extLst>
          </p:cNvPr>
          <p:cNvSpPr/>
          <p:nvPr/>
        </p:nvSpPr>
        <p:spPr>
          <a:xfrm>
            <a:off x="4430331" y="1780481"/>
            <a:ext cx="4529053" cy="220824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en-US" dirty="0">
              <a:latin typeface="Arial" panose="020B0604020202020204" pitchFamily="34" charset="0"/>
              <a:cs typeface="Arial" panose="020B0604020202020204" pitchFamily="34" charset="0"/>
            </a:endParaRPr>
          </a:p>
        </p:txBody>
      </p:sp>
      <p:grpSp>
        <p:nvGrpSpPr>
          <p:cNvPr id="3" name="Group 2" descr="stretched fiber network models exhibit large contractions in the transverse direction. This effect is accompanied by the buckling of thin fibers oriented transverse to the direction of loading." title="Stretched fiber network models ">
            <a:extLst>
              <a:ext uri="{FF2B5EF4-FFF2-40B4-BE49-F238E27FC236}">
                <a16:creationId xmlns:a16="http://schemas.microsoft.com/office/drawing/2014/main" id="{1A590F35-DC1B-448C-95C9-9D8E7D093E82}"/>
              </a:ext>
            </a:extLst>
          </p:cNvPr>
          <p:cNvGrpSpPr/>
          <p:nvPr/>
        </p:nvGrpSpPr>
        <p:grpSpPr>
          <a:xfrm>
            <a:off x="4438521" y="1824249"/>
            <a:ext cx="3039301" cy="1714407"/>
            <a:chOff x="5018909" y="1775832"/>
            <a:chExt cx="3343231" cy="1885847"/>
          </a:xfrm>
        </p:grpSpPr>
        <p:pic>
          <p:nvPicPr>
            <p:cNvPr id="20" name="Picture 19">
              <a:extLst>
                <a:ext uri="{FF2B5EF4-FFF2-40B4-BE49-F238E27FC236}">
                  <a16:creationId xmlns:a16="http://schemas.microsoft.com/office/drawing/2014/main" id="{2F3FD31A-388D-4EC4-98E9-51A32D4E4DBE}"/>
                </a:ext>
              </a:extLst>
            </p:cNvPr>
            <p:cNvPicPr/>
            <p:nvPr/>
          </p:nvPicPr>
          <p:blipFill rotWithShape="1">
            <a:blip r:embed="rId5" cstate="print">
              <a:extLst>
                <a:ext uri="{28A0092B-C50C-407E-A947-70E740481C1C}">
                  <a14:useLocalDpi xmlns:a14="http://schemas.microsoft.com/office/drawing/2010/main" val="0"/>
                </a:ext>
              </a:extLst>
            </a:blip>
            <a:srcRect l="52128" t="16414" r="783" b="54359"/>
            <a:stretch/>
          </p:blipFill>
          <p:spPr>
            <a:xfrm>
              <a:off x="5018909" y="1937772"/>
              <a:ext cx="3343231" cy="1563432"/>
            </a:xfrm>
            <a:prstGeom prst="rect">
              <a:avLst/>
            </a:prstGeom>
          </p:spPr>
        </p:pic>
        <p:sp>
          <p:nvSpPr>
            <p:cNvPr id="6" name="Arrow: Up 5">
              <a:extLst>
                <a:ext uri="{FF2B5EF4-FFF2-40B4-BE49-F238E27FC236}">
                  <a16:creationId xmlns:a16="http://schemas.microsoft.com/office/drawing/2014/main" id="{22C6FBA1-2E37-4DA3-9859-FFCC56B1781E}"/>
                </a:ext>
              </a:extLst>
            </p:cNvPr>
            <p:cNvSpPr/>
            <p:nvPr/>
          </p:nvSpPr>
          <p:spPr>
            <a:xfrm>
              <a:off x="6211731" y="3296329"/>
              <a:ext cx="856566" cy="365350"/>
            </a:xfrm>
            <a:prstGeom prst="upArrow">
              <a:avLst/>
            </a:prstGeom>
            <a:noFill/>
            <a:ln>
              <a:solidFill>
                <a:srgbClr val="FFFF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Arrow: Up 60">
              <a:extLst>
                <a:ext uri="{FF2B5EF4-FFF2-40B4-BE49-F238E27FC236}">
                  <a16:creationId xmlns:a16="http://schemas.microsoft.com/office/drawing/2014/main" id="{5874C626-89C2-42E3-A738-C52783E38BB2}"/>
                </a:ext>
              </a:extLst>
            </p:cNvPr>
            <p:cNvSpPr/>
            <p:nvPr/>
          </p:nvSpPr>
          <p:spPr>
            <a:xfrm flipV="1">
              <a:off x="6211731" y="1775832"/>
              <a:ext cx="856566" cy="365350"/>
            </a:xfrm>
            <a:prstGeom prst="upArrow">
              <a:avLst/>
            </a:prstGeom>
            <a:noFill/>
            <a:ln>
              <a:solidFill>
                <a:srgbClr val="FFFF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3429000" y="110532"/>
            <a:ext cx="5715000" cy="803867"/>
          </a:xfrm>
        </p:spPr>
        <p:txBody>
          <a:bodyPr anchor="ctr"/>
          <a:lstStyle/>
          <a:p>
            <a:r>
              <a:rPr lang="en-US" sz="1800" b="1" dirty="0">
                <a:solidFill>
                  <a:schemeClr val="tx1"/>
                </a:solidFill>
              </a:rPr>
              <a:t>Structural Chemo-Mechanics of Fibrous Networks </a:t>
            </a:r>
          </a:p>
        </p:txBody>
      </p:sp>
      <p:sp>
        <p:nvSpPr>
          <p:cNvPr id="7" name="Rectangle 6"/>
          <p:cNvSpPr/>
          <p:nvPr/>
        </p:nvSpPr>
        <p:spPr>
          <a:xfrm>
            <a:off x="4636008" y="1014660"/>
            <a:ext cx="4427604" cy="461665"/>
          </a:xfrm>
          <a:prstGeom prst="rect">
            <a:avLst/>
          </a:prstGeom>
        </p:spPr>
        <p:txBody>
          <a:bodyPr wrap="square" anchor="ctr">
            <a:spAutoFit/>
          </a:bodyPr>
          <a:lstStyle/>
          <a:p>
            <a:r>
              <a:rPr lang="en-US" sz="1200" b="1" dirty="0">
                <a:solidFill>
                  <a:schemeClr val="bg1"/>
                </a:solidFill>
              </a:rPr>
              <a:t>Ehsan Ban, Paul </a:t>
            </a:r>
            <a:r>
              <a:rPr lang="en-US" sz="1200" b="1" dirty="0" err="1">
                <a:solidFill>
                  <a:schemeClr val="bg1"/>
                </a:solidFill>
              </a:rPr>
              <a:t>Janmey</a:t>
            </a:r>
            <a:r>
              <a:rPr lang="en-US" sz="1200" b="1" dirty="0">
                <a:solidFill>
                  <a:schemeClr val="bg1"/>
                </a:solidFill>
              </a:rPr>
              <a:t>, </a:t>
            </a:r>
            <a:r>
              <a:rPr lang="en-US" sz="1200" b="1" dirty="0" err="1">
                <a:solidFill>
                  <a:schemeClr val="bg1"/>
                </a:solidFill>
              </a:rPr>
              <a:t>Vivek</a:t>
            </a:r>
            <a:r>
              <a:rPr lang="en-US" sz="1200" b="1" dirty="0">
                <a:solidFill>
                  <a:schemeClr val="bg1"/>
                </a:solidFill>
              </a:rPr>
              <a:t> </a:t>
            </a:r>
            <a:r>
              <a:rPr lang="en-US" sz="1200" b="1" dirty="0" err="1">
                <a:solidFill>
                  <a:schemeClr val="bg1"/>
                </a:solidFill>
              </a:rPr>
              <a:t>Shenoy</a:t>
            </a:r>
            <a:br>
              <a:rPr lang="en-US" sz="1200" b="1" dirty="0">
                <a:solidFill>
                  <a:schemeClr val="bg1"/>
                </a:solidFill>
              </a:rPr>
            </a:br>
            <a:r>
              <a:rPr lang="en-US" sz="1200" b="1" dirty="0">
                <a:solidFill>
                  <a:schemeClr val="bg1"/>
                </a:solidFill>
              </a:rPr>
              <a:t>University of Pennsylvania</a:t>
            </a:r>
          </a:p>
        </p:txBody>
      </p:sp>
      <p:sp>
        <p:nvSpPr>
          <p:cNvPr id="8" name="Rectangle 7"/>
          <p:cNvSpPr/>
          <p:nvPr/>
        </p:nvSpPr>
        <p:spPr>
          <a:xfrm>
            <a:off x="152400" y="316142"/>
            <a:ext cx="2759824" cy="338554"/>
          </a:xfrm>
          <a:prstGeom prst="rect">
            <a:avLst/>
          </a:prstGeom>
        </p:spPr>
        <p:txBody>
          <a:bodyPr wrap="square" anchor="ctr">
            <a:spAutoFit/>
          </a:bodyPr>
          <a:lstStyle/>
          <a:p>
            <a:r>
              <a:rPr lang="en-US" sz="1600" b="1" dirty="0">
                <a:solidFill>
                  <a:schemeClr val="bg1"/>
                </a:solidFill>
              </a:rPr>
              <a:t>DMR: 1720530</a:t>
            </a:r>
          </a:p>
        </p:txBody>
      </p:sp>
      <p:sp>
        <p:nvSpPr>
          <p:cNvPr id="9" name="Text Box 28"/>
          <p:cNvSpPr txBox="1">
            <a:spLocks noChangeArrowheads="1"/>
          </p:cNvSpPr>
          <p:nvPr/>
        </p:nvSpPr>
        <p:spPr bwMode="auto">
          <a:xfrm>
            <a:off x="143461" y="897424"/>
            <a:ext cx="4009173"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300" dirty="0"/>
          </a:p>
          <a:p>
            <a:pPr algn="just" eaLnBrk="1" hangingPunct="1"/>
            <a:r>
              <a:rPr lang="en-US" sz="1300" dirty="0"/>
              <a:t>Shenoy group in the IRG led a study on the multiaxial behavior of collagen networks. When stretched, the network models exhibited drastic contractions transverse to the direction of loading (yellow arrows in the top left image). The networks exhibited an anomalous Poisson effect, with apparent Poisson’s ratios larger than 1. Experiments validated this result and showed increases of apparent Poisson’s ratio with decreasing collagen concentration (top right image). </a:t>
            </a:r>
          </a:p>
          <a:p>
            <a:pPr algn="just" eaLnBrk="1" hangingPunct="1"/>
            <a:endParaRPr lang="en-US" sz="1300" dirty="0"/>
          </a:p>
          <a:p>
            <a:pPr algn="just" eaLnBrk="1" hangingPunct="1"/>
            <a:r>
              <a:rPr lang="en-US" sz="1300" dirty="0"/>
              <a:t>Janmey lab in the IRG used rheometry to study the behavior of collagen networks in combined axial and shear loading. The networks exhibited a linear variation of network shear stiffness with normal stresses (bottom right image). This result agreed with the behavior of the network model from Shenoy group (bottom left image). The results of this study were published in the Proceedings of the National Academy of Sciences of the USA. </a:t>
            </a:r>
          </a:p>
          <a:p>
            <a:pPr algn="just" eaLnBrk="1" hangingPunct="1"/>
            <a:endParaRPr lang="en-US" sz="1300" dirty="0"/>
          </a:p>
          <a:p>
            <a:pPr algn="just" eaLnBrk="1" hangingPunct="1"/>
            <a:r>
              <a:rPr lang="en-US" sz="1300" dirty="0"/>
              <a:t>E. Ban, H. Wang, J. M. Franklin, J. T. Liphardt, P. A. Janmey, and V. B. Shenoy, </a:t>
            </a:r>
            <a:r>
              <a:rPr lang="en-US" sz="1300" i="1" dirty="0"/>
              <a:t>Strong Triaxial Coupling and Anomalous Poisson Effect in Collagen Networks</a:t>
            </a:r>
            <a:r>
              <a:rPr lang="en-US" sz="1300" dirty="0"/>
              <a:t>, </a:t>
            </a:r>
            <a:r>
              <a:rPr lang="en-US" sz="1300" b="1" dirty="0"/>
              <a:t>Proc. Natl. Acad. Sci. U. S. A. </a:t>
            </a:r>
            <a:r>
              <a:rPr lang="en-US" sz="1300" dirty="0"/>
              <a:t>(2019)</a:t>
            </a:r>
          </a:p>
        </p:txBody>
      </p:sp>
      <p:sp>
        <p:nvSpPr>
          <p:cNvPr id="11" name="Rectangle 37"/>
          <p:cNvSpPr>
            <a:spLocks noChangeArrowheads="1"/>
          </p:cNvSpPr>
          <p:nvPr/>
        </p:nvSpPr>
        <p:spPr bwMode="auto">
          <a:xfrm>
            <a:off x="4371035" y="1752740"/>
            <a:ext cx="4612186" cy="41072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810986" cy="276999"/>
          </a:xfrm>
          <a:prstGeom prst="rect">
            <a:avLst/>
          </a:prstGeom>
        </p:spPr>
        <p:txBody>
          <a:bodyPr wrap="square" anchor="ctr">
            <a:spAutoFit/>
          </a:bodyPr>
          <a:lstStyle/>
          <a:p>
            <a:r>
              <a:rPr lang="en-US" sz="1200" b="1" dirty="0">
                <a:solidFill>
                  <a:srgbClr val="002060"/>
                </a:solidFill>
              </a:rPr>
              <a:t>2019</a:t>
            </a:r>
          </a:p>
        </p:txBody>
      </p:sp>
      <p:grpSp>
        <p:nvGrpSpPr>
          <p:cNvPr id="4" name="Group 3" descr="Apparent Poisson’s ratio increases with stretch and decreasing collagen concentration. Concentrations of 1, 2, and 3 mg/mL were tested. " title="Poisson’s ratio"/>
          <p:cNvGrpSpPr/>
          <p:nvPr/>
        </p:nvGrpSpPr>
        <p:grpSpPr>
          <a:xfrm>
            <a:off x="7085756" y="2399450"/>
            <a:ext cx="1885679" cy="1601890"/>
            <a:chOff x="7085756" y="2399450"/>
            <a:chExt cx="1885679" cy="1601890"/>
          </a:xfrm>
        </p:grpSpPr>
        <p:graphicFrame>
          <p:nvGraphicFramePr>
            <p:cNvPr id="13" name="Chart 12">
              <a:extLst>
                <a:ext uri="{FF2B5EF4-FFF2-40B4-BE49-F238E27FC236}">
                  <a16:creationId xmlns:a16="http://schemas.microsoft.com/office/drawing/2014/main" id="{7FB831B2-EF7A-4815-A64D-1658AE7FBCA9}"/>
                </a:ext>
              </a:extLst>
            </p:cNvPr>
            <p:cNvGraphicFramePr>
              <a:graphicFrameLocks/>
            </p:cNvGraphicFramePr>
            <p:nvPr>
              <p:extLst>
                <p:ext uri="{D42A27DB-BD31-4B8C-83A1-F6EECF244321}">
                  <p14:modId xmlns:p14="http://schemas.microsoft.com/office/powerpoint/2010/main" val="1551542744"/>
                </p:ext>
              </p:extLst>
            </p:nvPr>
          </p:nvGraphicFramePr>
          <p:xfrm>
            <a:off x="7337898" y="2442251"/>
            <a:ext cx="1633537" cy="1559089"/>
          </p:xfrm>
          <a:graphic>
            <a:graphicData uri="http://schemas.openxmlformats.org/drawingml/2006/chart">
              <c:chart xmlns:c="http://schemas.openxmlformats.org/drawingml/2006/chart" xmlns:r="http://schemas.openxmlformats.org/officeDocument/2006/relationships" r:id="rId6"/>
            </a:graphicData>
          </a:graphic>
        </p:graphicFrame>
        <p:sp>
          <p:nvSpPr>
            <p:cNvPr id="14" name="Rectangle 13">
              <a:extLst>
                <a:ext uri="{FF2B5EF4-FFF2-40B4-BE49-F238E27FC236}">
                  <a16:creationId xmlns:a16="http://schemas.microsoft.com/office/drawing/2014/main" id="{3C712DAA-460E-477B-BF70-E9308D8DBD9B}"/>
                </a:ext>
              </a:extLst>
            </p:cNvPr>
            <p:cNvSpPr/>
            <p:nvPr/>
          </p:nvSpPr>
          <p:spPr>
            <a:xfrm rot="16200000">
              <a:off x="6778300" y="3085918"/>
              <a:ext cx="1015022" cy="400110"/>
            </a:xfrm>
            <a:prstGeom prst="rect">
              <a:avLst/>
            </a:prstGeom>
          </p:spPr>
          <p:txBody>
            <a:bodyPr wrap="none">
              <a:spAutoFit/>
            </a:bodyPr>
            <a:lstStyle/>
            <a:p>
              <a:pPr algn="ctr"/>
              <a:r>
                <a:rPr lang="en-US" sz="1000" dirty="0">
                  <a:solidFill>
                    <a:schemeClr val="bg1"/>
                  </a:solidFill>
                  <a:latin typeface="Arial" panose="020B0604020202020204" pitchFamily="34" charset="0"/>
                  <a:ea typeface="Cambria Math"/>
                  <a:cs typeface="Arial" panose="020B0604020202020204" pitchFamily="34" charset="0"/>
                </a:rPr>
                <a:t>Apparent </a:t>
              </a:r>
              <a:br>
                <a:rPr lang="en-US" sz="1000" dirty="0">
                  <a:solidFill>
                    <a:schemeClr val="bg1"/>
                  </a:solidFill>
                  <a:latin typeface="Arial" panose="020B0604020202020204" pitchFamily="34" charset="0"/>
                  <a:ea typeface="Cambria Math"/>
                  <a:cs typeface="Arial" panose="020B0604020202020204" pitchFamily="34" charset="0"/>
                </a:rPr>
              </a:br>
              <a:r>
                <a:rPr lang="en-US" sz="1000" dirty="0">
                  <a:solidFill>
                    <a:schemeClr val="bg1"/>
                  </a:solidFill>
                  <a:latin typeface="Arial" panose="020B0604020202020204" pitchFamily="34" charset="0"/>
                  <a:ea typeface="Cambria Math"/>
                  <a:cs typeface="Arial" panose="020B0604020202020204" pitchFamily="34" charset="0"/>
                </a:rPr>
                <a:t>Poisson’s ratio</a:t>
              </a:r>
              <a:endParaRPr lang="en-US" sz="1000"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28E7DB0-4A1B-464E-AFF1-2485B68DCA6F}"/>
                </a:ext>
              </a:extLst>
            </p:cNvPr>
            <p:cNvSpPr/>
            <p:nvPr/>
          </p:nvSpPr>
          <p:spPr>
            <a:xfrm>
              <a:off x="7808745" y="3733403"/>
              <a:ext cx="872355" cy="246221"/>
            </a:xfrm>
            <a:prstGeom prst="rect">
              <a:avLst/>
            </a:prstGeom>
          </p:spPr>
          <p:txBody>
            <a:bodyPr wrap="none">
              <a:spAutoFit/>
            </a:bodyPr>
            <a:lstStyle/>
            <a:p>
              <a:pPr algn="ctr"/>
              <a:r>
                <a:rPr lang="en-US" sz="1000" dirty="0">
                  <a:solidFill>
                    <a:schemeClr val="bg1"/>
                  </a:solidFill>
                  <a:latin typeface="Arial" panose="020B0604020202020204" pitchFamily="34" charset="0"/>
                  <a:ea typeface="Cambria Math"/>
                  <a:cs typeface="Arial" panose="020B0604020202020204" pitchFamily="34" charset="0"/>
                </a:rPr>
                <a:t>Stretch ratio</a:t>
              </a:r>
              <a:endParaRPr lang="en-US" sz="10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FEF9667A-733C-4957-9688-4F88B8732BE0}"/>
                </a:ext>
              </a:extLst>
            </p:cNvPr>
            <p:cNvSpPr/>
            <p:nvPr/>
          </p:nvSpPr>
          <p:spPr>
            <a:xfrm>
              <a:off x="7578715" y="2399450"/>
              <a:ext cx="1332416" cy="230832"/>
            </a:xfrm>
            <a:prstGeom prst="rect">
              <a:avLst/>
            </a:prstGeom>
          </p:spPr>
          <p:txBody>
            <a:bodyPr wrap="none">
              <a:spAutoFit/>
            </a:bodyPr>
            <a:lstStyle/>
            <a:p>
              <a:pPr algn="ctr"/>
              <a:r>
                <a:rPr lang="en-US" sz="900" dirty="0">
                  <a:solidFill>
                    <a:schemeClr val="bg1"/>
                  </a:solidFill>
                  <a:latin typeface="Arial" panose="020B0604020202020204" pitchFamily="34" charset="0"/>
                  <a:ea typeface="Cambria Math"/>
                  <a:cs typeface="Arial" panose="020B0604020202020204" pitchFamily="34" charset="0"/>
                </a:rPr>
                <a:t>Concentration(mg/mL)</a:t>
              </a:r>
              <a:endParaRPr lang="en-US" sz="900" dirty="0">
                <a:solidFill>
                  <a:schemeClr val="bg1"/>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7E7288D8-BED9-471A-AE11-D7F73557F0DE}"/>
              </a:ext>
            </a:extLst>
          </p:cNvPr>
          <p:cNvGrpSpPr/>
          <p:nvPr/>
        </p:nvGrpSpPr>
        <p:grpSpPr>
          <a:xfrm>
            <a:off x="5063108" y="4066988"/>
            <a:ext cx="1408817" cy="92269"/>
            <a:chOff x="5063108" y="4059368"/>
            <a:chExt cx="1408817" cy="92269"/>
          </a:xfrm>
        </p:grpSpPr>
        <p:cxnSp>
          <p:nvCxnSpPr>
            <p:cNvPr id="18" name="Straight Connector 17">
              <a:extLst>
                <a:ext uri="{FF2B5EF4-FFF2-40B4-BE49-F238E27FC236}">
                  <a16:creationId xmlns:a16="http://schemas.microsoft.com/office/drawing/2014/main" id="{760DEB27-88C4-4050-92C9-A1B75A50CCDD}"/>
                </a:ext>
              </a:extLst>
            </p:cNvPr>
            <p:cNvCxnSpPr/>
            <p:nvPr/>
          </p:nvCxnSpPr>
          <p:spPr>
            <a:xfrm>
              <a:off x="5063108" y="4150440"/>
              <a:ext cx="1402080" cy="0"/>
            </a:xfrm>
            <a:prstGeom prst="line">
              <a:avLst/>
            </a:prstGeom>
            <a:ln w="19050"/>
          </p:spPr>
          <p:style>
            <a:lnRef idx="1">
              <a:schemeClr val="dk1"/>
            </a:lnRef>
            <a:fillRef idx="0">
              <a:schemeClr val="dk1"/>
            </a:fillRef>
            <a:effectRef idx="0">
              <a:schemeClr val="dk1"/>
            </a:effectRef>
            <a:fontRef idx="minor">
              <a:schemeClr val="tx1"/>
            </a:fontRef>
          </p:style>
        </p:cxnSp>
        <p:sp>
          <p:nvSpPr>
            <p:cNvPr id="19" name="Isosceles Triangle 18">
              <a:extLst>
                <a:ext uri="{FF2B5EF4-FFF2-40B4-BE49-F238E27FC236}">
                  <a16:creationId xmlns:a16="http://schemas.microsoft.com/office/drawing/2014/main" id="{531B47A7-B4A9-43A7-9E20-316347A31171}"/>
                </a:ext>
              </a:extLst>
            </p:cNvPr>
            <p:cNvSpPr/>
            <p:nvPr/>
          </p:nvSpPr>
          <p:spPr>
            <a:xfrm rot="5400000">
              <a:off x="6281251" y="3960963"/>
              <a:ext cx="92269" cy="289079"/>
            </a:xfrm>
            <a:prstGeom prst="triangle">
              <a:avLst>
                <a:gd name="adj" fmla="val 100000"/>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3997B0FB-73AB-456F-B9E4-ED4B663E688F}"/>
              </a:ext>
            </a:extLst>
          </p:cNvPr>
          <p:cNvGrpSpPr/>
          <p:nvPr/>
        </p:nvGrpSpPr>
        <p:grpSpPr>
          <a:xfrm flipH="1" flipV="1">
            <a:off x="4485124" y="5709564"/>
            <a:ext cx="1408817" cy="92269"/>
            <a:chOff x="5036820" y="5566274"/>
            <a:chExt cx="1408817" cy="92269"/>
          </a:xfrm>
        </p:grpSpPr>
        <p:cxnSp>
          <p:nvCxnSpPr>
            <p:cNvPr id="76" name="Straight Connector 75">
              <a:extLst>
                <a:ext uri="{FF2B5EF4-FFF2-40B4-BE49-F238E27FC236}">
                  <a16:creationId xmlns:a16="http://schemas.microsoft.com/office/drawing/2014/main" id="{C1697DD3-AB34-47AD-9BE5-E74A93639418}"/>
                </a:ext>
              </a:extLst>
            </p:cNvPr>
            <p:cNvCxnSpPr>
              <a:cxnSpLocks/>
            </p:cNvCxnSpPr>
            <p:nvPr/>
          </p:nvCxnSpPr>
          <p:spPr>
            <a:xfrm>
              <a:off x="5036820" y="5657346"/>
              <a:ext cx="1402080" cy="0"/>
            </a:xfrm>
            <a:prstGeom prst="line">
              <a:avLst/>
            </a:prstGeom>
            <a:ln w="19050"/>
          </p:spPr>
          <p:style>
            <a:lnRef idx="1">
              <a:schemeClr val="dk1"/>
            </a:lnRef>
            <a:fillRef idx="0">
              <a:schemeClr val="dk1"/>
            </a:fillRef>
            <a:effectRef idx="0">
              <a:schemeClr val="dk1"/>
            </a:effectRef>
            <a:fontRef idx="minor">
              <a:schemeClr val="tx1"/>
            </a:fontRef>
          </p:style>
        </p:cxnSp>
        <p:sp>
          <p:nvSpPr>
            <p:cNvPr id="77" name="Isosceles Triangle 76">
              <a:extLst>
                <a:ext uri="{FF2B5EF4-FFF2-40B4-BE49-F238E27FC236}">
                  <a16:creationId xmlns:a16="http://schemas.microsoft.com/office/drawing/2014/main" id="{8364D802-523B-44A1-A552-D47FE908A94B}"/>
                </a:ext>
              </a:extLst>
            </p:cNvPr>
            <p:cNvSpPr/>
            <p:nvPr/>
          </p:nvSpPr>
          <p:spPr>
            <a:xfrm rot="5400000">
              <a:off x="6254963" y="5467869"/>
              <a:ext cx="92269" cy="289079"/>
            </a:xfrm>
            <a:prstGeom prst="triangle">
              <a:avLst>
                <a:gd name="adj" fmla="val 100000"/>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9" name="Arrow: Right 78">
            <a:extLst>
              <a:ext uri="{FF2B5EF4-FFF2-40B4-BE49-F238E27FC236}">
                <a16:creationId xmlns:a16="http://schemas.microsoft.com/office/drawing/2014/main" id="{A41631B5-B47A-4308-AA7A-D7FCD2C36485}"/>
              </a:ext>
            </a:extLst>
          </p:cNvPr>
          <p:cNvSpPr/>
          <p:nvPr/>
        </p:nvSpPr>
        <p:spPr>
          <a:xfrm rot="16200000">
            <a:off x="5675806" y="3890831"/>
            <a:ext cx="109129" cy="368849"/>
          </a:xfrm>
          <a:prstGeom prst="rightArrow">
            <a:avLst/>
          </a:prstGeom>
          <a:solidFill>
            <a:schemeClr val="tx1"/>
          </a:solidFill>
          <a:ln>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rtl="1"/>
            <a:endParaRPr lang="en-US" sz="1400" dirty="0"/>
          </a:p>
        </p:txBody>
      </p:sp>
      <p:sp>
        <p:nvSpPr>
          <p:cNvPr id="80" name="Arrow: Right 79">
            <a:extLst>
              <a:ext uri="{FF2B5EF4-FFF2-40B4-BE49-F238E27FC236}">
                <a16:creationId xmlns:a16="http://schemas.microsoft.com/office/drawing/2014/main" id="{FD480F18-5388-452C-8D79-AEB653F90547}"/>
              </a:ext>
            </a:extLst>
          </p:cNvPr>
          <p:cNvSpPr/>
          <p:nvPr/>
        </p:nvSpPr>
        <p:spPr>
          <a:xfrm rot="5400000" flipV="1">
            <a:off x="5204996" y="5606036"/>
            <a:ext cx="109129" cy="368849"/>
          </a:xfrm>
          <a:prstGeom prst="rightArrow">
            <a:avLst/>
          </a:prstGeom>
          <a:solidFill>
            <a:schemeClr val="tx1"/>
          </a:solidFill>
          <a:ln>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rtl="1"/>
            <a:endParaRPr lang="en-US" sz="1400" dirty="0"/>
          </a:p>
        </p:txBody>
      </p:sp>
    </p:spTree>
    <p:extLst>
      <p:ext uri="{BB962C8B-B14F-4D97-AF65-F5344CB8AC3E}">
        <p14:creationId xmlns:p14="http://schemas.microsoft.com/office/powerpoint/2010/main" val="300288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6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13151</TotalTime>
  <Words>247</Words>
  <Application>Microsoft Office PowerPoint</Application>
  <PresentationFormat>On-screen Show (4:3)</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Structural Chemo-Mechanics of Fibrous Networks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Macera, Felice</cp:lastModifiedBy>
  <cp:revision>40</cp:revision>
  <cp:lastPrinted>2016-08-01T15:14:13Z</cp:lastPrinted>
  <dcterms:created xsi:type="dcterms:W3CDTF">2016-07-19T18:16:54Z</dcterms:created>
  <dcterms:modified xsi:type="dcterms:W3CDTF">2019-04-18T15:31:34Z</dcterms:modified>
  <cp:category/>
</cp:coreProperties>
</file>