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4466" autoAdjust="0"/>
  </p:normalViewPr>
  <p:slideViewPr>
    <p:cSldViewPr snapToGrid="0" snapToObjects="1">
      <p:cViewPr varScale="1">
        <p:scale>
          <a:sx n="105" d="100"/>
          <a:sy n="105"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BB052B-4E1C-471C-B5B0-AA325587AAB0}" type="datetimeFigureOut">
              <a:rPr lang="en-US" smtClean="0"/>
              <a:t>4/17/2019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C2C3E4-1BE1-48A6-9395-6E566496FD9C}" type="slidenum">
              <a:rPr lang="en-US" smtClean="0"/>
              <a:t>‹#›</a:t>
            </a:fld>
            <a:endParaRPr lang="en-US"/>
          </a:p>
        </p:txBody>
      </p:sp>
    </p:spTree>
    <p:extLst>
      <p:ext uri="{BB962C8B-B14F-4D97-AF65-F5344CB8AC3E}">
        <p14:creationId xmlns:p14="http://schemas.microsoft.com/office/powerpoint/2010/main" val="118466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Top: </a:t>
            </a:r>
            <a:r>
              <a:rPr lang="en-US" sz="1200" dirty="0" err="1"/>
              <a:t>Mopeli</a:t>
            </a:r>
            <a:r>
              <a:rPr lang="en-US" sz="1200" dirty="0"/>
              <a:t> </a:t>
            </a:r>
            <a:r>
              <a:rPr lang="en-US" sz="1200" dirty="0" err="1"/>
              <a:t>Fabiane</a:t>
            </a:r>
            <a:r>
              <a:rPr lang="en-US" sz="1200" dirty="0"/>
              <a:t> – working in the lab of Prof. Charlie Johnson on the “Influence of growth kinetics on graphene domain shape under atmospheric pressure chemical vapor deposition."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Bottom: Prof. </a:t>
            </a:r>
            <a:r>
              <a:rPr lang="en-US" sz="1200" kern="1200" dirty="0" err="1">
                <a:solidFill>
                  <a:schemeClr val="tx1"/>
                </a:solidFill>
                <a:effectLst/>
                <a:latin typeface="+mn-lt"/>
                <a:ea typeface="+mn-ea"/>
                <a:cs typeface="+mn-cs"/>
              </a:rPr>
              <a:t>Moeketsi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Mpholo</a:t>
            </a:r>
            <a:r>
              <a:rPr lang="en-US" sz="1200" kern="1200" dirty="0">
                <a:solidFill>
                  <a:schemeClr val="tx1"/>
                </a:solidFill>
                <a:effectLst/>
                <a:latin typeface="+mn-lt"/>
                <a:ea typeface="+mn-ea"/>
                <a:cs typeface="+mn-cs"/>
              </a:rPr>
              <a:t> (Left, National U. of Lesotho), and his graduate student, </a:t>
            </a:r>
            <a:r>
              <a:rPr lang="en-US" sz="1200" kern="1200" dirty="0" err="1">
                <a:solidFill>
                  <a:schemeClr val="tx1"/>
                </a:solidFill>
                <a:effectLst/>
                <a:latin typeface="+mn-lt"/>
                <a:ea typeface="+mn-ea"/>
                <a:cs typeface="+mn-cs"/>
              </a:rPr>
              <a:t>Teboho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Nchaba</a:t>
            </a:r>
            <a:r>
              <a:rPr lang="en-US" sz="1200" kern="1200" dirty="0">
                <a:solidFill>
                  <a:schemeClr val="tx1"/>
                </a:solidFill>
                <a:effectLst/>
                <a:latin typeface="+mn-lt"/>
                <a:ea typeface="+mn-ea"/>
                <a:cs typeface="+mn-cs"/>
              </a:rPr>
              <a:t> (Right, U. of Cape Town) spent 8 weeks at Penn working with Prof. </a:t>
            </a:r>
            <a:r>
              <a:rPr lang="en-US" sz="1200" i="1" kern="1200" dirty="0" err="1">
                <a:solidFill>
                  <a:schemeClr val="tx1"/>
                </a:solidFill>
                <a:effectLst/>
                <a:latin typeface="+mn-lt"/>
                <a:ea typeface="+mn-ea"/>
                <a:cs typeface="+mn-cs"/>
              </a:rPr>
              <a:t>Bau</a:t>
            </a:r>
            <a:r>
              <a:rPr lang="en-US" sz="1200" kern="1200" dirty="0">
                <a:solidFill>
                  <a:schemeClr val="tx1"/>
                </a:solidFill>
                <a:effectLst/>
                <a:latin typeface="+mn-lt"/>
                <a:ea typeface="+mn-ea"/>
                <a:cs typeface="+mn-cs"/>
              </a:rPr>
              <a:t> (MEAM). Dr. </a:t>
            </a:r>
            <a:r>
              <a:rPr lang="en-US" sz="1200" kern="1200" dirty="0" err="1">
                <a:solidFill>
                  <a:schemeClr val="tx1"/>
                </a:solidFill>
                <a:effectLst/>
                <a:latin typeface="+mn-lt"/>
                <a:ea typeface="+mn-ea"/>
                <a:cs typeface="+mn-cs"/>
              </a:rPr>
              <a:t>Tebello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Mahamo</a:t>
            </a:r>
            <a:r>
              <a:rPr lang="en-US" sz="1200" kern="1200" dirty="0">
                <a:solidFill>
                  <a:schemeClr val="tx1"/>
                </a:solidFill>
                <a:effectLst/>
                <a:latin typeface="+mn-lt"/>
                <a:ea typeface="+mn-ea"/>
                <a:cs typeface="+mn-cs"/>
              </a:rPr>
              <a:t> (middle right, National U. of Lesotho) and </a:t>
            </a:r>
            <a:r>
              <a:rPr lang="en-US" sz="1200" kern="1200" dirty="0" err="1">
                <a:solidFill>
                  <a:schemeClr val="tx1"/>
                </a:solidFill>
                <a:effectLst/>
                <a:latin typeface="+mn-lt"/>
                <a:ea typeface="+mn-ea"/>
                <a:cs typeface="+mn-cs"/>
              </a:rPr>
              <a:t>Palesa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Phooko</a:t>
            </a:r>
            <a:r>
              <a:rPr lang="en-US" sz="1200" kern="1200" dirty="0">
                <a:solidFill>
                  <a:schemeClr val="tx1"/>
                </a:solidFill>
                <a:effectLst/>
                <a:latin typeface="+mn-lt"/>
                <a:ea typeface="+mn-ea"/>
                <a:cs typeface="+mn-cs"/>
              </a:rPr>
              <a:t>, Chemistry, (middle left, National U. of Lesotho) both spent one month working with Profs. Thomson and Berry, Chemistry, respectively. </a:t>
            </a:r>
          </a:p>
          <a:p>
            <a:pPr algn="just" eaLnBrk="1" hangingPunct="1"/>
            <a:endParaRPr lang="en-US" sz="1200" dirty="0"/>
          </a:p>
        </p:txBody>
      </p:sp>
      <p:sp>
        <p:nvSpPr>
          <p:cNvPr id="4" name="Slide Number Placeholder 3"/>
          <p:cNvSpPr>
            <a:spLocks noGrp="1"/>
          </p:cNvSpPr>
          <p:nvPr>
            <p:ph type="sldNum" sz="quarter" idx="5"/>
          </p:nvPr>
        </p:nvSpPr>
        <p:spPr/>
        <p:txBody>
          <a:bodyPr/>
          <a:lstStyle/>
          <a:p>
            <a:fld id="{A4C2C3E4-1BE1-48A6-9395-6E566496FD9C}" type="slidenum">
              <a:rPr lang="en-US" smtClean="0"/>
              <a:t>1</a:t>
            </a:fld>
            <a:endParaRPr lang="en-US"/>
          </a:p>
        </p:txBody>
      </p:sp>
    </p:spTree>
    <p:extLst>
      <p:ext uri="{BB962C8B-B14F-4D97-AF65-F5344CB8AC3E}">
        <p14:creationId xmlns:p14="http://schemas.microsoft.com/office/powerpoint/2010/main" val="262929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4/17/2019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00751"/>
            <a:ext cx="2759824" cy="369332"/>
          </a:xfrm>
          <a:prstGeom prst="rect">
            <a:avLst/>
          </a:prstGeom>
        </p:spPr>
        <p:txBody>
          <a:bodyPr wrap="square" anchor="ctr">
            <a:spAutoFit/>
          </a:bodyPr>
          <a:lstStyle/>
          <a:p>
            <a:pPr lvl="0"/>
            <a:r>
              <a:rPr lang="en-US" b="1" dirty="0">
                <a:solidFill>
                  <a:prstClr val="white"/>
                </a:solidFill>
              </a:rPr>
              <a:t>DMR: 1720530</a:t>
            </a:r>
          </a:p>
        </p:txBody>
      </p:sp>
      <p:sp>
        <p:nvSpPr>
          <p:cNvPr id="12" name="Rectangle 11"/>
          <p:cNvSpPr/>
          <p:nvPr/>
        </p:nvSpPr>
        <p:spPr>
          <a:xfrm>
            <a:off x="152400" y="745755"/>
            <a:ext cx="699247" cy="276999"/>
          </a:xfrm>
          <a:prstGeom prst="rect">
            <a:avLst/>
          </a:prstGeom>
        </p:spPr>
        <p:txBody>
          <a:bodyPr wrap="square" anchor="ctr">
            <a:spAutoFit/>
          </a:bodyPr>
          <a:lstStyle/>
          <a:p>
            <a:r>
              <a:rPr lang="en-US" sz="1200" b="1" dirty="0">
                <a:solidFill>
                  <a:srgbClr val="002060"/>
                </a:solidFill>
              </a:rPr>
              <a:t>2019</a:t>
            </a:r>
          </a:p>
        </p:txBody>
      </p:sp>
      <p:sp>
        <p:nvSpPr>
          <p:cNvPr id="13" name="Text Box 4"/>
          <p:cNvSpPr txBox="1">
            <a:spLocks noChangeArrowheads="1"/>
          </p:cNvSpPr>
          <p:nvPr/>
        </p:nvSpPr>
        <p:spPr bwMode="auto">
          <a:xfrm>
            <a:off x="85970" y="1576586"/>
            <a:ext cx="489014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dirty="0"/>
              <a:t>Since 2003 we have successfully partnered with universities in Southern Africa, specifically the National University of Lesotho and the University of Pretoria, to bring faculty members to the LRSM every summer to participate in collaborative research projects with our faculty. Often the students of faculty members are invited to join as well to gain research experience. This was the case with </a:t>
            </a:r>
            <a:r>
              <a:rPr lang="en-US" sz="1300" dirty="0" err="1"/>
              <a:t>Mopeli</a:t>
            </a:r>
            <a:r>
              <a:rPr lang="en-US" sz="1300" dirty="0"/>
              <a:t> </a:t>
            </a:r>
            <a:r>
              <a:rPr lang="en-US" sz="1300" dirty="0" err="1"/>
              <a:t>Fabiane</a:t>
            </a:r>
            <a:r>
              <a:rPr lang="en-US" sz="1300" dirty="0"/>
              <a:t> (top picture), who originally came as a lecturer, then a graduate student, and now continues to visit as a researcher with his Ph.D. The program started with 2-3 faculty/students visiting each summer and now this summer, 2019, will support 7 visitors (6 faculty and 1 student).</a:t>
            </a:r>
          </a:p>
          <a:p>
            <a:pPr algn="just" eaLnBrk="1" hangingPunct="1"/>
            <a:endParaRPr lang="en-US" sz="1300" dirty="0"/>
          </a:p>
          <a:p>
            <a:pPr algn="just" eaLnBrk="1" hangingPunct="1"/>
            <a:r>
              <a:rPr lang="en-US" sz="1300" dirty="0"/>
              <a:t>Top: </a:t>
            </a:r>
            <a:r>
              <a:rPr lang="en-US" sz="1300" dirty="0" err="1"/>
              <a:t>Mopeli</a:t>
            </a:r>
            <a:r>
              <a:rPr lang="en-US" sz="1300" dirty="0"/>
              <a:t> </a:t>
            </a:r>
            <a:r>
              <a:rPr lang="en-US" sz="1300" dirty="0" err="1"/>
              <a:t>Fabiane</a:t>
            </a:r>
            <a:r>
              <a:rPr lang="en-US" sz="1300" dirty="0"/>
              <a:t> – Summer 2017: working in the lab of Prof. Charlie Johnson on the “Influence of growth kinetics on graphene domain shape under atmospheric pressure chemical vapor deposition."</a:t>
            </a:r>
          </a:p>
          <a:p>
            <a:pPr algn="just" eaLnBrk="1" hangingPunct="1"/>
            <a:endParaRPr lang="en-US" sz="1300" dirty="0"/>
          </a:p>
          <a:p>
            <a:pPr algn="just" eaLnBrk="1" hangingPunct="1"/>
            <a:r>
              <a:rPr lang="en-US" sz="1300" dirty="0"/>
              <a:t>Bottom: Prof. </a:t>
            </a:r>
            <a:r>
              <a:rPr lang="en-US" sz="1300" dirty="0" err="1"/>
              <a:t>Moeketsi</a:t>
            </a:r>
            <a:r>
              <a:rPr lang="en-US" sz="1300" dirty="0"/>
              <a:t> </a:t>
            </a:r>
            <a:r>
              <a:rPr lang="en-US" sz="1300" dirty="0" err="1"/>
              <a:t>Mpholo</a:t>
            </a:r>
            <a:r>
              <a:rPr lang="en-US" sz="1300" dirty="0"/>
              <a:t> (National U. of Lesotho), and his graduate student, </a:t>
            </a:r>
            <a:r>
              <a:rPr lang="en-US" sz="1300" dirty="0" err="1"/>
              <a:t>Teboho</a:t>
            </a:r>
            <a:r>
              <a:rPr lang="en-US" sz="1300" dirty="0"/>
              <a:t> </a:t>
            </a:r>
            <a:r>
              <a:rPr lang="en-US" sz="1300" dirty="0" err="1"/>
              <a:t>Nchaba</a:t>
            </a:r>
            <a:r>
              <a:rPr lang="en-US" sz="1300" dirty="0"/>
              <a:t> (U. of Cape Town) worked with Prof. </a:t>
            </a:r>
            <a:r>
              <a:rPr lang="en-US" sz="1300" i="1" dirty="0" err="1"/>
              <a:t>Bau</a:t>
            </a:r>
            <a:r>
              <a:rPr lang="en-US" sz="1300" dirty="0"/>
              <a:t> (MEAM). </a:t>
            </a:r>
            <a:r>
              <a:rPr lang="en-US" sz="1300" dirty="0" err="1"/>
              <a:t>Palesa</a:t>
            </a:r>
            <a:r>
              <a:rPr lang="en-US" sz="1300" dirty="0"/>
              <a:t> </a:t>
            </a:r>
            <a:r>
              <a:rPr lang="en-US" sz="1300" dirty="0" err="1"/>
              <a:t>Phooko</a:t>
            </a:r>
            <a:r>
              <a:rPr lang="en-US" sz="1300" dirty="0"/>
              <a:t> worked with Prof. Thomson (and now Prof. Anna in 2019). Dr. </a:t>
            </a:r>
            <a:r>
              <a:rPr lang="en-US" sz="1300" dirty="0" err="1"/>
              <a:t>Tebello</a:t>
            </a:r>
            <a:r>
              <a:rPr lang="en-US" sz="1300" dirty="0"/>
              <a:t> </a:t>
            </a:r>
            <a:r>
              <a:rPr lang="en-US" sz="1300" dirty="0" err="1"/>
              <a:t>Mahamo</a:t>
            </a:r>
            <a:r>
              <a:rPr lang="en-US" sz="1300" dirty="0"/>
              <a:t> (National U. of Lesotho) worked with Prof. Berry (and now Prof. Tomson in 2019). </a:t>
            </a:r>
          </a:p>
          <a:p>
            <a:pPr algn="just" eaLnBrk="1" hangingPunct="1"/>
            <a:endParaRPr lang="en-US" sz="1300" dirty="0"/>
          </a:p>
        </p:txBody>
      </p:sp>
      <p:sp>
        <p:nvSpPr>
          <p:cNvPr id="14" name="Text Box 14"/>
          <p:cNvSpPr txBox="1">
            <a:spLocks noChangeArrowheads="1"/>
          </p:cNvSpPr>
          <p:nvPr/>
        </p:nvSpPr>
        <p:spPr bwMode="auto">
          <a:xfrm>
            <a:off x="5279565" y="2057154"/>
            <a:ext cx="12674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100" dirty="0" err="1"/>
              <a:t>Mopeli</a:t>
            </a:r>
            <a:r>
              <a:rPr lang="en-US" sz="1100" dirty="0"/>
              <a:t> </a:t>
            </a:r>
            <a:r>
              <a:rPr lang="en-US" sz="1100" dirty="0" err="1"/>
              <a:t>Fabiane</a:t>
            </a:r>
            <a:r>
              <a:rPr lang="en-US" sz="1100" dirty="0"/>
              <a:t> </a:t>
            </a:r>
          </a:p>
        </p:txBody>
      </p:sp>
      <p:sp>
        <p:nvSpPr>
          <p:cNvPr id="15" name="Rectangle 15"/>
          <p:cNvSpPr>
            <a:spLocks noChangeArrowheads="1"/>
          </p:cNvSpPr>
          <p:nvPr/>
        </p:nvSpPr>
        <p:spPr bwMode="auto">
          <a:xfrm>
            <a:off x="5176838" y="1643064"/>
            <a:ext cx="3689598" cy="49374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Rectangle 9">
            <a:extLst>
              <a:ext uri="{FF2B5EF4-FFF2-40B4-BE49-F238E27FC236}">
                <a16:creationId xmlns:a16="http://schemas.microsoft.com/office/drawing/2014/main" id="{80459096-3654-6D4A-A29B-9E44CD418D10}"/>
              </a:ext>
            </a:extLst>
          </p:cNvPr>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Mark </a:t>
            </a:r>
            <a:r>
              <a:rPr lang="en-US" sz="1200" b="1" dirty="0" err="1">
                <a:solidFill>
                  <a:schemeClr val="bg1"/>
                </a:solidFill>
              </a:rPr>
              <a:t>Licurse</a:t>
            </a:r>
            <a:r>
              <a:rPr lang="en-US" sz="1200" b="1" dirty="0">
                <a:solidFill>
                  <a:schemeClr val="bg1"/>
                </a:solidFill>
              </a:rPr>
              <a:t> &amp; Ashley Wallace. University of Pennsylvania</a:t>
            </a:r>
          </a:p>
        </p:txBody>
      </p:sp>
      <p:sp>
        <p:nvSpPr>
          <p:cNvPr id="11" name="Title 1">
            <a:extLst>
              <a:ext uri="{FF2B5EF4-FFF2-40B4-BE49-F238E27FC236}">
                <a16:creationId xmlns:a16="http://schemas.microsoft.com/office/drawing/2014/main" id="{044E74B2-5E07-4633-BE54-A6F9865E2F89}"/>
              </a:ext>
            </a:extLst>
          </p:cNvPr>
          <p:cNvSpPr txBox="1">
            <a:spLocks/>
          </p:cNvSpPr>
          <p:nvPr/>
        </p:nvSpPr>
        <p:spPr>
          <a:xfrm>
            <a:off x="3981450" y="110532"/>
            <a:ext cx="5162550" cy="80386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r>
              <a:rPr lang="en-US" b="1" dirty="0">
                <a:solidFill>
                  <a:schemeClr val="tx1"/>
                </a:solidFill>
              </a:rPr>
              <a:t>Program with Southern Africa</a:t>
            </a:r>
          </a:p>
        </p:txBody>
      </p:sp>
      <p:pic>
        <p:nvPicPr>
          <p:cNvPr id="4" name="Picture 3" descr="Southern Africa cohort 2016, (L-R) Moeketsi Mpholo, Teboho Nchaba, Tebello Mahamo, and Palesa Phooko.">
            <a:extLst>
              <a:ext uri="{FF2B5EF4-FFF2-40B4-BE49-F238E27FC236}">
                <a16:creationId xmlns:a16="http://schemas.microsoft.com/office/drawing/2014/main" id="{9A389025-DD51-4131-82CD-96E5E6281947}"/>
              </a:ext>
            </a:extLst>
          </p:cNvPr>
          <p:cNvPicPr>
            <a:picLocks noChangeAspect="1"/>
          </p:cNvPicPr>
          <p:nvPr/>
        </p:nvPicPr>
        <p:blipFill>
          <a:blip r:embed="rId3"/>
          <a:stretch>
            <a:fillRect/>
          </a:stretch>
        </p:blipFill>
        <p:spPr>
          <a:xfrm>
            <a:off x="5279565" y="4145171"/>
            <a:ext cx="3484143" cy="2016066"/>
          </a:xfrm>
          <a:prstGeom prst="rect">
            <a:avLst/>
          </a:prstGeom>
        </p:spPr>
      </p:pic>
      <p:sp>
        <p:nvSpPr>
          <p:cNvPr id="16" name="Text Box 14">
            <a:extLst>
              <a:ext uri="{FF2B5EF4-FFF2-40B4-BE49-F238E27FC236}">
                <a16:creationId xmlns:a16="http://schemas.microsoft.com/office/drawing/2014/main" id="{B6EC8258-E24E-40EA-A7FF-1DF7425902CF}"/>
              </a:ext>
            </a:extLst>
          </p:cNvPr>
          <p:cNvSpPr txBox="1">
            <a:spLocks noChangeArrowheads="1"/>
          </p:cNvSpPr>
          <p:nvPr/>
        </p:nvSpPr>
        <p:spPr bwMode="auto">
          <a:xfrm>
            <a:off x="5247903" y="6141721"/>
            <a:ext cx="35513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100" dirty="0"/>
              <a:t>(Left to Right) </a:t>
            </a:r>
            <a:r>
              <a:rPr lang="en-US" sz="1100" dirty="0" err="1"/>
              <a:t>Moeketsi</a:t>
            </a:r>
            <a:r>
              <a:rPr lang="en-US" sz="1100" dirty="0"/>
              <a:t> </a:t>
            </a:r>
            <a:r>
              <a:rPr lang="en-US" sz="1100" dirty="0" err="1"/>
              <a:t>Mpholo</a:t>
            </a:r>
            <a:r>
              <a:rPr lang="en-US" sz="1100" dirty="0"/>
              <a:t>,, </a:t>
            </a:r>
            <a:r>
              <a:rPr lang="en-US" sz="1100" dirty="0" err="1"/>
              <a:t>Tebello</a:t>
            </a:r>
            <a:r>
              <a:rPr lang="en-US" sz="1100" dirty="0"/>
              <a:t> </a:t>
            </a:r>
            <a:r>
              <a:rPr lang="en-US" sz="1100" dirty="0" err="1"/>
              <a:t>Mahamo</a:t>
            </a:r>
            <a:r>
              <a:rPr lang="en-US" sz="1100" dirty="0"/>
              <a:t>, </a:t>
            </a:r>
            <a:r>
              <a:rPr lang="en-US" sz="1100" dirty="0" err="1"/>
              <a:t>Palesa</a:t>
            </a:r>
            <a:r>
              <a:rPr lang="en-US" sz="1100" dirty="0"/>
              <a:t> </a:t>
            </a:r>
            <a:r>
              <a:rPr lang="en-US" sz="1100" dirty="0" err="1"/>
              <a:t>Phooko</a:t>
            </a:r>
            <a:r>
              <a:rPr lang="en-US" sz="1100" dirty="0"/>
              <a:t>, and </a:t>
            </a:r>
            <a:r>
              <a:rPr lang="en-US" sz="1100" dirty="0" err="1"/>
              <a:t>Teboho</a:t>
            </a:r>
            <a:r>
              <a:rPr lang="en-US" sz="1100" dirty="0"/>
              <a:t> </a:t>
            </a:r>
            <a:r>
              <a:rPr lang="en-US" sz="1100" dirty="0" err="1"/>
              <a:t>Nchaba</a:t>
            </a:r>
            <a:r>
              <a:rPr lang="en-US" sz="1100" dirty="0"/>
              <a:t>.</a:t>
            </a:r>
          </a:p>
        </p:txBody>
      </p:sp>
      <p:pic>
        <p:nvPicPr>
          <p:cNvPr id="6" name="Picture 5" descr="Mopeli Fabiane ">
            <a:extLst>
              <a:ext uri="{FF2B5EF4-FFF2-40B4-BE49-F238E27FC236}">
                <a16:creationId xmlns:a16="http://schemas.microsoft.com/office/drawing/2014/main" id="{F58C3E89-87AA-4DFF-BF93-DF366F234629}"/>
              </a:ext>
            </a:extLst>
          </p:cNvPr>
          <p:cNvPicPr>
            <a:picLocks noChangeAspect="1"/>
          </p:cNvPicPr>
          <p:nvPr/>
        </p:nvPicPr>
        <p:blipFill rotWithShape="1">
          <a:blip r:embed="rId4"/>
          <a:srcRect b="11245"/>
          <a:stretch/>
        </p:blipFill>
        <p:spPr>
          <a:xfrm>
            <a:off x="6419254" y="1712181"/>
            <a:ext cx="2344454" cy="2329467"/>
          </a:xfrm>
          <a:prstGeom prst="rect">
            <a:avLst/>
          </a:prstGeom>
        </p:spPr>
      </p:pic>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11797</TotalTime>
  <Words>397</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49</cp:revision>
  <cp:lastPrinted>2019-04-16T18:48:26Z</cp:lastPrinted>
  <dcterms:created xsi:type="dcterms:W3CDTF">2016-07-19T18:16:54Z</dcterms:created>
  <dcterms:modified xsi:type="dcterms:W3CDTF">2019-04-17T15:20:20Z</dcterms:modified>
  <cp:category/>
</cp:coreProperties>
</file>