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sldIdLst>
    <p:sldId id="258" r:id="rId2"/>
    <p:sldId id="259" r:id="rId3"/>
  </p:sldIdLst>
  <p:sldSz cx="9144000" cy="6858000" type="screen4x3"/>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2667" autoAdjust="0"/>
    <p:restoredTop sz="94666"/>
  </p:normalViewPr>
  <p:slideViewPr>
    <p:cSldViewPr snapToGrid="0" snapToObjects="1">
      <p:cViewPr varScale="1">
        <p:scale>
          <a:sx n="118" d="100"/>
          <a:sy n="118" d="100"/>
        </p:scale>
        <p:origin x="726" y="90"/>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slide" Target="slides/slide2.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399748" y="1995294"/>
            <a:ext cx="6498158" cy="1724867"/>
          </a:xfrm>
        </p:spPr>
        <p:txBody>
          <a:bodyPr vert="horz" lIns="91440" tIns="45720" rIns="91440" bIns="45720" rtlCol="0" anchor="b" anchorCtr="0">
            <a:noAutofit/>
          </a:bodyPr>
          <a:lstStyle>
            <a:lvl1pPr marL="0" indent="0" algn="ctr" defTabSz="914400" rtl="0" eaLnBrk="1" latinLnBrk="0" hangingPunct="1">
              <a:spcBef>
                <a:spcPct val="0"/>
              </a:spcBef>
              <a:buClr>
                <a:schemeClr val="accent1">
                  <a:lumMod val="60000"/>
                  <a:lumOff val="40000"/>
                </a:schemeClr>
              </a:buClr>
              <a:buSzPct val="110000"/>
              <a:buFont typeface="Wingdings 2" pitchFamily="18" charset="2"/>
              <a:buNone/>
              <a:defRPr sz="4600" kern="1200">
                <a:solidFill>
                  <a:schemeClr val="accent1"/>
                </a:solidFill>
                <a:latin typeface="+mj-lt"/>
                <a:ea typeface="+mj-ea"/>
                <a:cs typeface="+mj-cs"/>
              </a:defRPr>
            </a:lvl1pPr>
          </a:lstStyle>
          <a:p>
            <a:r>
              <a:rPr lang="en-US" dirty="0"/>
              <a:t>Click to edit Master title style</a:t>
            </a:r>
            <a:endParaRPr dirty="0"/>
          </a:p>
        </p:txBody>
      </p:sp>
      <p:sp>
        <p:nvSpPr>
          <p:cNvPr id="3" name="Subtitle 2"/>
          <p:cNvSpPr>
            <a:spLocks noGrp="1"/>
          </p:cNvSpPr>
          <p:nvPr>
            <p:ph type="subTitle" idx="1"/>
          </p:nvPr>
        </p:nvSpPr>
        <p:spPr>
          <a:xfrm>
            <a:off x="1399747" y="3956266"/>
            <a:ext cx="6498159" cy="916641"/>
          </a:xfrm>
        </p:spPr>
        <p:txBody>
          <a:bodyPr vert="horz" lIns="91440" tIns="45720" rIns="91440" bIns="45720" rtlCol="0">
            <a:normAutofit/>
          </a:bodyPr>
          <a:lstStyle>
            <a:lvl1pPr marL="0" indent="0" algn="ctr" defTabSz="914400" rtl="0" eaLnBrk="1" latinLnBrk="0" hangingPunct="1">
              <a:spcBef>
                <a:spcPts val="300"/>
              </a:spcBef>
              <a:buClr>
                <a:schemeClr val="accent1">
                  <a:lumMod val="60000"/>
                  <a:lumOff val="40000"/>
                </a:schemeClr>
              </a:buClr>
              <a:buSzPct val="110000"/>
              <a:buFont typeface="Wingdings 2" pitchFamily="18" charset="2"/>
              <a:buNone/>
              <a:defRPr sz="1800" kern="1200">
                <a:solidFill>
                  <a:schemeClr val="tx1">
                    <a:tint val="75000"/>
                  </a:schemeClr>
                </a:solidFill>
                <a:latin typeface="+mn-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endParaRPr dirty="0"/>
          </a:p>
        </p:txBody>
      </p:sp>
      <p:sp>
        <p:nvSpPr>
          <p:cNvPr id="4" name="Date Placeholder 3"/>
          <p:cNvSpPr>
            <a:spLocks noGrp="1"/>
          </p:cNvSpPr>
          <p:nvPr>
            <p:ph type="dt" sz="half" idx="10"/>
          </p:nvPr>
        </p:nvSpPr>
        <p:spPr/>
        <p:txBody>
          <a:bodyPr/>
          <a:lstStyle/>
          <a:p>
            <a:fld id="{DAA67AA0-DEF6-D741-AF0E-1BCF8203E1C0}" type="datetimeFigureOut">
              <a:rPr lang="en-US" smtClean="0"/>
              <a:t>4/17/2019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FA1B1B6-1873-E042-A246-BC0F54B866B4}"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309929" y="-26103"/>
            <a:ext cx="5281622" cy="803189"/>
          </a:xfrm>
        </p:spPr>
        <p:txBody>
          <a:bodyPr/>
          <a:lstStyle>
            <a:lvl1pPr algn="l">
              <a:defRPr sz="2000">
                <a:solidFill>
                  <a:srgbClr val="FFFFFF"/>
                </a:solidFill>
              </a:defRPr>
            </a:lvl1pPr>
          </a:lstStyle>
          <a:p>
            <a:r>
              <a:rPr lang="en-US" dirty="0"/>
              <a:t>Click to edit Master title style</a:t>
            </a:r>
            <a:endParaRPr dirty="0"/>
          </a:p>
        </p:txBody>
      </p:sp>
      <p:sp>
        <p:nvSpPr>
          <p:cNvPr id="3" name="Content Placeholder 2"/>
          <p:cNvSpPr>
            <a:spLocks noGrp="1"/>
          </p:cNvSpPr>
          <p:nvPr>
            <p:ph idx="1"/>
          </p:nvPr>
        </p:nvSpPr>
        <p:spPr/>
        <p:txBody>
          <a:bodyPr/>
          <a:lstStyle>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4" name="Date Placeholder 3"/>
          <p:cNvSpPr>
            <a:spLocks noGrp="1"/>
          </p:cNvSpPr>
          <p:nvPr>
            <p:ph type="dt" sz="half" idx="10"/>
          </p:nvPr>
        </p:nvSpPr>
        <p:spPr/>
        <p:txBody>
          <a:bodyPr/>
          <a:lstStyle/>
          <a:p>
            <a:fld id="{DAA67AA0-DEF6-D741-AF0E-1BCF8203E1C0}" type="datetimeFigureOut">
              <a:rPr lang="en-US" smtClean="0"/>
              <a:t>4/17/2019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FA1B1B6-1873-E042-A246-BC0F54B866B4}"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3566513" y="25655"/>
            <a:ext cx="5795584" cy="731178"/>
          </a:xfrm>
        </p:spPr>
        <p:txBody>
          <a:bodyPr/>
          <a:lstStyle>
            <a:lvl1pPr algn="l">
              <a:defRPr sz="2400">
                <a:solidFill>
                  <a:schemeClr val="bg1"/>
                </a:solidFill>
              </a:defRPr>
            </a:lvl1pPr>
          </a:lstStyle>
          <a:p>
            <a:r>
              <a:rPr lang="en-US" dirty="0"/>
              <a:t>Click to edit Master title style</a:t>
            </a:r>
            <a:endParaRPr dirty="0"/>
          </a:p>
        </p:txBody>
      </p:sp>
      <p:sp>
        <p:nvSpPr>
          <p:cNvPr id="3" name="Content Placeholder 2"/>
          <p:cNvSpPr>
            <a:spLocks noGrp="1"/>
          </p:cNvSpPr>
          <p:nvPr>
            <p:ph sz="half" idx="1"/>
          </p:nvPr>
        </p:nvSpPr>
        <p:spPr>
          <a:xfrm>
            <a:off x="549275" y="1600201"/>
            <a:ext cx="3840480" cy="4343400"/>
          </a:xfrm>
        </p:spPr>
        <p:txBody>
          <a:bodyPr>
            <a:normAutofit/>
          </a:bodyPr>
          <a:lstStyle>
            <a:lvl1pPr>
              <a:spcBef>
                <a:spcPts val="1600"/>
              </a:spcBef>
              <a:defRPr sz="1600"/>
            </a:lvl1pPr>
            <a:lvl2pPr>
              <a:defRPr sz="1400"/>
            </a:lvl2pPr>
            <a:lvl3pPr>
              <a:defRPr sz="1400"/>
            </a:lvl3pPr>
            <a:lvl4pPr>
              <a:defRPr sz="1400"/>
            </a:lvl4pPr>
            <a:lvl5pPr>
              <a:defRPr sz="14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dirty="0"/>
          </a:p>
        </p:txBody>
      </p:sp>
      <p:sp>
        <p:nvSpPr>
          <p:cNvPr id="4" name="Content Placeholder 3"/>
          <p:cNvSpPr>
            <a:spLocks noGrp="1"/>
          </p:cNvSpPr>
          <p:nvPr>
            <p:ph sz="half" idx="2"/>
          </p:nvPr>
        </p:nvSpPr>
        <p:spPr>
          <a:xfrm>
            <a:off x="4751071" y="1600201"/>
            <a:ext cx="3840480" cy="4343400"/>
          </a:xfrm>
        </p:spPr>
        <p:txBody>
          <a:bodyPr>
            <a:normAutofit/>
          </a:bodyPr>
          <a:lstStyle>
            <a:lvl1pPr>
              <a:spcBef>
                <a:spcPts val="1600"/>
              </a:spcBef>
              <a:defRPr sz="1600"/>
            </a:lvl1pPr>
            <a:lvl2pPr>
              <a:defRPr sz="1400"/>
            </a:lvl2pPr>
            <a:lvl3pPr>
              <a:defRPr sz="1400"/>
            </a:lvl3pPr>
            <a:lvl4pPr>
              <a:defRPr sz="1400"/>
            </a:lvl4pPr>
            <a:lvl5pPr>
              <a:defRPr sz="14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dirty="0"/>
          </a:p>
        </p:txBody>
      </p:sp>
      <p:sp>
        <p:nvSpPr>
          <p:cNvPr id="5" name="Date Placeholder 4"/>
          <p:cNvSpPr>
            <a:spLocks noGrp="1"/>
          </p:cNvSpPr>
          <p:nvPr>
            <p:ph type="dt" sz="half" idx="10"/>
          </p:nvPr>
        </p:nvSpPr>
        <p:spPr/>
        <p:txBody>
          <a:bodyPr/>
          <a:lstStyle/>
          <a:p>
            <a:fld id="{DAA67AA0-DEF6-D741-AF0E-1BCF8203E1C0}" type="datetimeFigureOut">
              <a:rPr lang="en-US" smtClean="0"/>
              <a:t>4/17/2019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FA1B1B6-1873-E042-A246-BC0F54B866B4}"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49275" y="2403144"/>
            <a:ext cx="8056563" cy="1362075"/>
          </a:xfrm>
        </p:spPr>
        <p:txBody>
          <a:bodyPr anchor="b" anchorCtr="0"/>
          <a:lstStyle>
            <a:lvl1pPr algn="ctr">
              <a:defRPr sz="4600" b="0" cap="none" baseline="0"/>
            </a:lvl1pPr>
          </a:lstStyle>
          <a:p>
            <a:r>
              <a:rPr lang="en-US"/>
              <a:t>Click to edit Master title style</a:t>
            </a:r>
            <a:endParaRPr/>
          </a:p>
        </p:txBody>
      </p:sp>
      <p:sp>
        <p:nvSpPr>
          <p:cNvPr id="3" name="Text Placeholder 2"/>
          <p:cNvSpPr>
            <a:spLocks noGrp="1"/>
          </p:cNvSpPr>
          <p:nvPr>
            <p:ph type="body" idx="1"/>
          </p:nvPr>
        </p:nvSpPr>
        <p:spPr>
          <a:xfrm>
            <a:off x="549275" y="3736005"/>
            <a:ext cx="8056563" cy="1500187"/>
          </a:xfrm>
        </p:spPr>
        <p:txBody>
          <a:bodyPr anchor="t" anchorCtr="0">
            <a:normAutofit/>
          </a:bodyPr>
          <a:lstStyle>
            <a:lvl1pPr marL="0" indent="0" algn="ctr">
              <a:spcBef>
                <a:spcPts val="300"/>
              </a:spcBef>
              <a:buNone/>
              <a:defRPr sz="18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AA67AA0-DEF6-D741-AF0E-1BCF8203E1C0}" type="datetimeFigureOut">
              <a:rPr lang="en-US" smtClean="0"/>
              <a:t>4/17/2019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FA1B1B6-1873-E042-A246-BC0F54B866B4}"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346036" y="240822"/>
            <a:ext cx="5797964" cy="504198"/>
          </a:xfrm>
        </p:spPr>
        <p:txBody>
          <a:bodyPr/>
          <a:lstStyle>
            <a:lvl1pPr algn="l">
              <a:defRPr sz="2400">
                <a:solidFill>
                  <a:srgbClr val="FFFFFF"/>
                </a:solidFill>
              </a:defRPr>
            </a:lvl1pPr>
          </a:lstStyle>
          <a:p>
            <a:r>
              <a:rPr lang="en-US" dirty="0"/>
              <a:t>Click to edit Master title style</a:t>
            </a:r>
            <a:endParaRPr dirty="0"/>
          </a:p>
        </p:txBody>
      </p:sp>
      <p:sp>
        <p:nvSpPr>
          <p:cNvPr id="3" name="Text Placeholder 2"/>
          <p:cNvSpPr>
            <a:spLocks noGrp="1"/>
          </p:cNvSpPr>
          <p:nvPr>
            <p:ph type="body" idx="1"/>
          </p:nvPr>
        </p:nvSpPr>
        <p:spPr>
          <a:xfrm>
            <a:off x="549274" y="1453224"/>
            <a:ext cx="3840480" cy="750887"/>
          </a:xfrm>
        </p:spPr>
        <p:txBody>
          <a:bodyPr anchor="b">
            <a:noAutofit/>
          </a:bodyPr>
          <a:lstStyle>
            <a:lvl1pPr marL="0" indent="0" algn="l">
              <a:spcBef>
                <a:spcPts val="0"/>
              </a:spcBef>
              <a:buNone/>
              <a:defRPr sz="1600" b="1">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549274" y="2347415"/>
            <a:ext cx="3840480" cy="3596185"/>
          </a:xfrm>
        </p:spPr>
        <p:txBody>
          <a:bodyPr>
            <a:normAutofit/>
          </a:bodyPr>
          <a:lstStyle>
            <a:lvl1pPr>
              <a:spcBef>
                <a:spcPts val="1600"/>
              </a:spcBef>
              <a:defRPr sz="1400"/>
            </a:lvl1pPr>
            <a:lvl2pPr>
              <a:defRPr sz="1400"/>
            </a:lvl2pPr>
            <a:lvl3pPr>
              <a:defRPr sz="1400"/>
            </a:lvl3pPr>
            <a:lvl4pPr>
              <a:defRPr sz="1400"/>
            </a:lvl4pPr>
            <a:lvl5pPr>
              <a:defRPr sz="14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dirty="0"/>
          </a:p>
        </p:txBody>
      </p:sp>
      <p:sp>
        <p:nvSpPr>
          <p:cNvPr id="5" name="Text Placeholder 4"/>
          <p:cNvSpPr>
            <a:spLocks noGrp="1"/>
          </p:cNvSpPr>
          <p:nvPr>
            <p:ph type="body" sz="quarter" idx="3"/>
          </p:nvPr>
        </p:nvSpPr>
        <p:spPr>
          <a:xfrm>
            <a:off x="4751070" y="1453224"/>
            <a:ext cx="3840480" cy="750887"/>
          </a:xfrm>
        </p:spPr>
        <p:txBody>
          <a:bodyPr anchor="b">
            <a:noAutofit/>
          </a:bodyPr>
          <a:lstStyle>
            <a:lvl1pPr marL="0" indent="0" algn="l">
              <a:spcBef>
                <a:spcPts val="0"/>
              </a:spcBef>
              <a:buNone/>
              <a:defRPr sz="1600" b="1">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4751070" y="2347415"/>
            <a:ext cx="3840480" cy="3596185"/>
          </a:xfrm>
        </p:spPr>
        <p:txBody>
          <a:bodyPr>
            <a:normAutofit/>
          </a:bodyPr>
          <a:lstStyle>
            <a:lvl1pPr>
              <a:spcBef>
                <a:spcPts val="1600"/>
              </a:spcBef>
              <a:defRPr sz="1400"/>
            </a:lvl1pPr>
            <a:lvl2pPr>
              <a:defRPr sz="1400"/>
            </a:lvl2pPr>
            <a:lvl3pPr>
              <a:defRPr sz="1400"/>
            </a:lvl3pPr>
            <a:lvl4pPr>
              <a:defRPr sz="1400"/>
            </a:lvl4pPr>
            <a:lvl5pPr>
              <a:defRPr sz="14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dirty="0"/>
          </a:p>
        </p:txBody>
      </p:sp>
      <p:sp>
        <p:nvSpPr>
          <p:cNvPr id="7" name="Date Placeholder 6"/>
          <p:cNvSpPr>
            <a:spLocks noGrp="1"/>
          </p:cNvSpPr>
          <p:nvPr>
            <p:ph type="dt" sz="half" idx="10"/>
          </p:nvPr>
        </p:nvSpPr>
        <p:spPr/>
        <p:txBody>
          <a:bodyPr/>
          <a:lstStyle/>
          <a:p>
            <a:fld id="{DAA67AA0-DEF6-D741-AF0E-1BCF8203E1C0}" type="datetimeFigureOut">
              <a:rPr lang="en-US" smtClean="0"/>
              <a:t>4/17/2019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FA1B1B6-1873-E042-A246-BC0F54B866B4}"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3.jpg"/><Relationship Id="rId3" Type="http://schemas.openxmlformats.org/officeDocument/2006/relationships/slideLayout" Target="../slideLayouts/slideLayout3.xml"/><Relationship Id="rId7" Type="http://schemas.openxmlformats.org/officeDocument/2006/relationships/image" Target="../media/image2.jpg"/><Relationship Id="rId12" Type="http://schemas.openxmlformats.org/officeDocument/2006/relationships/image" Target="../media/image7.jp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11" Type="http://schemas.openxmlformats.org/officeDocument/2006/relationships/image" Target="../media/image6.jpg"/><Relationship Id="rId5" Type="http://schemas.openxmlformats.org/officeDocument/2006/relationships/slideLayout" Target="../slideLayouts/slideLayout5.xml"/><Relationship Id="rId10" Type="http://schemas.openxmlformats.org/officeDocument/2006/relationships/image" Target="../media/image5.jpg"/><Relationship Id="rId4" Type="http://schemas.openxmlformats.org/officeDocument/2006/relationships/slideLayout" Target="../slideLayouts/slideLayout4.xml"/><Relationship Id="rId9" Type="http://schemas.openxmlformats.org/officeDocument/2006/relationships/image" Target="../media/image4.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49275" y="107576"/>
            <a:ext cx="8042276" cy="1336956"/>
          </a:xfrm>
          <a:prstGeom prst="rect">
            <a:avLst/>
          </a:prstGeom>
        </p:spPr>
        <p:txBody>
          <a:bodyPr vert="horz" lIns="91440" tIns="45720" rIns="91440" bIns="45720" rtlCol="0" anchor="b" anchorCtr="0">
            <a:noAutofit/>
          </a:bodyPr>
          <a:lstStyle/>
          <a:p>
            <a:r>
              <a:rPr lang="en-US"/>
              <a:t>Click to edit Master title style</a:t>
            </a:r>
            <a:endParaRPr/>
          </a:p>
        </p:txBody>
      </p:sp>
      <p:sp>
        <p:nvSpPr>
          <p:cNvPr id="3" name="Text Placeholder 2"/>
          <p:cNvSpPr>
            <a:spLocks noGrp="1"/>
          </p:cNvSpPr>
          <p:nvPr>
            <p:ph type="body" idx="1"/>
          </p:nvPr>
        </p:nvSpPr>
        <p:spPr>
          <a:xfrm>
            <a:off x="549275" y="1600201"/>
            <a:ext cx="8042276" cy="43434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4" name="Date Placeholder 3"/>
          <p:cNvSpPr>
            <a:spLocks noGrp="1"/>
          </p:cNvSpPr>
          <p:nvPr>
            <p:ph type="dt" sz="half" idx="2"/>
          </p:nvPr>
        </p:nvSpPr>
        <p:spPr>
          <a:xfrm>
            <a:off x="5629835" y="6275668"/>
            <a:ext cx="2133600" cy="365125"/>
          </a:xfrm>
          <a:prstGeom prst="rect">
            <a:avLst/>
          </a:prstGeom>
        </p:spPr>
        <p:txBody>
          <a:bodyPr vert="horz" lIns="91440" tIns="45720" rIns="91440" bIns="45720" rtlCol="0" anchor="ctr"/>
          <a:lstStyle>
            <a:lvl1pPr algn="r">
              <a:defRPr sz="1200">
                <a:solidFill>
                  <a:schemeClr val="bg1"/>
                </a:solidFill>
              </a:defRPr>
            </a:lvl1pPr>
          </a:lstStyle>
          <a:p>
            <a:fld id="{DAA67AA0-DEF6-D741-AF0E-1BCF8203E1C0}" type="datetimeFigureOut">
              <a:rPr lang="en-US" smtClean="0"/>
              <a:t>4/17/2019</a:t>
            </a:fld>
            <a:endParaRPr lang="en-US"/>
          </a:p>
        </p:txBody>
      </p:sp>
      <p:sp>
        <p:nvSpPr>
          <p:cNvPr id="5" name="Footer Placeholder 4"/>
          <p:cNvSpPr>
            <a:spLocks noGrp="1"/>
          </p:cNvSpPr>
          <p:nvPr>
            <p:ph type="ftr" sz="quarter" idx="3"/>
          </p:nvPr>
        </p:nvSpPr>
        <p:spPr>
          <a:xfrm>
            <a:off x="264458" y="6275668"/>
            <a:ext cx="4840941" cy="365125"/>
          </a:xfrm>
          <a:prstGeom prst="rect">
            <a:avLst/>
          </a:prstGeom>
        </p:spPr>
        <p:txBody>
          <a:bodyPr vert="horz" lIns="91440" tIns="45720" rIns="91440" bIns="45720" rtlCol="0" anchor="ctr"/>
          <a:lstStyle>
            <a:lvl1pPr algn="l">
              <a:defRPr sz="1200">
                <a:solidFill>
                  <a:schemeClr val="bg1"/>
                </a:solidFill>
              </a:defRPr>
            </a:lvl1pPr>
          </a:lstStyle>
          <a:p>
            <a:endParaRPr lang="en-US"/>
          </a:p>
        </p:txBody>
      </p:sp>
      <p:sp>
        <p:nvSpPr>
          <p:cNvPr id="6" name="Slide Number Placeholder 5"/>
          <p:cNvSpPr>
            <a:spLocks noGrp="1"/>
          </p:cNvSpPr>
          <p:nvPr>
            <p:ph type="sldNum" sz="quarter" idx="4"/>
          </p:nvPr>
        </p:nvSpPr>
        <p:spPr>
          <a:xfrm>
            <a:off x="7897906" y="6275668"/>
            <a:ext cx="990600" cy="365125"/>
          </a:xfrm>
          <a:prstGeom prst="rect">
            <a:avLst/>
          </a:prstGeom>
        </p:spPr>
        <p:txBody>
          <a:bodyPr vert="horz" lIns="91440" tIns="45720" rIns="91440" bIns="45720" rtlCol="0" anchor="ctr"/>
          <a:lstStyle>
            <a:lvl1pPr algn="r">
              <a:defRPr sz="3600">
                <a:solidFill>
                  <a:schemeClr val="bg1"/>
                </a:solidFill>
              </a:defRPr>
            </a:lvl1pPr>
          </a:lstStyle>
          <a:p>
            <a:fld id="{1FA1B1B6-1873-E042-A246-BC0F54B866B4}" type="slidenum">
              <a:rPr lang="en-US" smtClean="0"/>
              <a:t>‹#›</a:t>
            </a:fld>
            <a:endParaRPr lang="en-US"/>
          </a:p>
        </p:txBody>
      </p:sp>
      <p:pic>
        <p:nvPicPr>
          <p:cNvPr id="7" name="Picture 6" descr="DMR Templates BMAT.jpg"/>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8" name="Picture 7" descr="DMR Templates MMN.jpg"/>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9" name="Picture 8" descr="DMR Templates CER.jpg"/>
          <p:cNvPicPr>
            <a:picLocks noChangeAspect="1"/>
          </p:cNvPicPr>
          <p:nvPr userDrawn="1"/>
        </p:nvPicPr>
        <p:blipFill>
          <a:blip r:embed="rId9">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10" name="Picture 9" descr="DMR Templates CMMT.jpg"/>
          <p:cNvPicPr>
            <a:picLocks noChangeAspect="1"/>
          </p:cNvPicPr>
          <p:nvPr userDrawn="1"/>
        </p:nvPicPr>
        <p:blipFill>
          <a:blip r:embed="rId10">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11" name="Picture 10" descr="DMR Templates D.jpg"/>
          <p:cNvPicPr>
            <a:picLocks noChangeAspect="1"/>
          </p:cNvPicPr>
          <p:nvPr userDrawn="1"/>
        </p:nvPicPr>
        <p:blipFill>
          <a:blip r:embed="rId11">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12" name="Picture 11" descr="DMR Templates 88P.jpg"/>
          <p:cNvPicPr>
            <a:picLocks noChangeAspect="1"/>
          </p:cNvPicPr>
          <p:nvPr userDrawn="1"/>
        </p:nvPicPr>
        <p:blipFill>
          <a:blip r:embed="rId1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cSld>
  <p:clrMap bg1="lt1" tx1="dk1" bg2="lt2" tx2="dk2" accent1="accent1" accent2="accent2" accent3="accent3" accent4="accent4" accent5="accent5" accent6="accent6" hlink="hlink" folHlink="folHlink"/>
  <p:sldLayoutIdLst>
    <p:sldLayoutId id="2147483661" r:id="rId1"/>
    <p:sldLayoutId id="2147483662" r:id="rId2"/>
    <p:sldLayoutId id="2147483665" r:id="rId3"/>
    <p:sldLayoutId id="2147483664" r:id="rId4"/>
    <p:sldLayoutId id="2147483666" r:id="rId5"/>
  </p:sldLayoutIdLst>
  <p:txStyles>
    <p:titleStyle>
      <a:lvl1pPr algn="ctr" defTabSz="914400" rtl="0" eaLnBrk="1" latinLnBrk="0" hangingPunct="1">
        <a:spcBef>
          <a:spcPct val="0"/>
        </a:spcBef>
        <a:buNone/>
        <a:defRPr sz="4600" kern="1200">
          <a:solidFill>
            <a:schemeClr val="accent1"/>
          </a:solidFill>
          <a:latin typeface="+mj-lt"/>
          <a:ea typeface="+mj-ea"/>
          <a:cs typeface="+mj-cs"/>
        </a:defRPr>
      </a:lvl1pPr>
    </p:titleStyle>
    <p:bodyStyle>
      <a:lvl1pPr marL="349250" indent="-349250" algn="l" defTabSz="914400" rtl="0" eaLnBrk="1" latinLnBrk="0" hangingPunct="1">
        <a:spcBef>
          <a:spcPts val="2000"/>
        </a:spcBef>
        <a:buClr>
          <a:schemeClr val="accent1">
            <a:lumMod val="60000"/>
            <a:lumOff val="40000"/>
          </a:schemeClr>
        </a:buClr>
        <a:buSzPct val="110000"/>
        <a:buFont typeface="Wingdings 2" pitchFamily="18" charset="2"/>
        <a:buChar char=""/>
        <a:defRPr sz="2400" kern="1200">
          <a:solidFill>
            <a:schemeClr val="tx1">
              <a:lumMod val="65000"/>
              <a:lumOff val="35000"/>
            </a:schemeClr>
          </a:solidFill>
          <a:latin typeface="+mn-lt"/>
          <a:ea typeface="+mn-ea"/>
          <a:cs typeface="+mn-cs"/>
        </a:defRPr>
      </a:lvl1pPr>
      <a:lvl2pPr marL="685800" indent="-336550" algn="l" defTabSz="914400" rtl="0" eaLnBrk="1" latinLnBrk="0" hangingPunct="1">
        <a:spcBef>
          <a:spcPts val="600"/>
        </a:spcBef>
        <a:buClr>
          <a:schemeClr val="accent1">
            <a:lumMod val="75000"/>
          </a:schemeClr>
        </a:buClr>
        <a:buSzPct val="110000"/>
        <a:buFont typeface="Wingdings 2" pitchFamily="18" charset="2"/>
        <a:buChar char=""/>
        <a:defRPr sz="2200" kern="1200">
          <a:solidFill>
            <a:schemeClr val="tx1">
              <a:lumMod val="65000"/>
              <a:lumOff val="35000"/>
            </a:schemeClr>
          </a:solidFill>
          <a:latin typeface="+mn-lt"/>
          <a:ea typeface="+mn-ea"/>
          <a:cs typeface="+mn-cs"/>
        </a:defRPr>
      </a:lvl2pPr>
      <a:lvl3pPr marL="968375" indent="-282575" algn="l" defTabSz="914400" rtl="0" eaLnBrk="1" latinLnBrk="0" hangingPunct="1">
        <a:spcBef>
          <a:spcPts val="600"/>
        </a:spcBef>
        <a:buClr>
          <a:schemeClr val="accent1">
            <a:lumMod val="60000"/>
            <a:lumOff val="40000"/>
          </a:schemeClr>
        </a:buClr>
        <a:buSzPct val="110000"/>
        <a:buFont typeface="Wingdings 2" pitchFamily="18" charset="2"/>
        <a:buChar char=""/>
        <a:defRPr sz="2000" kern="1200">
          <a:solidFill>
            <a:schemeClr val="tx1">
              <a:lumMod val="65000"/>
              <a:lumOff val="35000"/>
            </a:schemeClr>
          </a:solidFill>
          <a:latin typeface="+mn-lt"/>
          <a:ea typeface="+mn-ea"/>
          <a:cs typeface="+mn-cs"/>
        </a:defRPr>
      </a:lvl3pPr>
      <a:lvl4pPr marL="1263650" indent="-295275" algn="l" defTabSz="914400" rtl="0" eaLnBrk="1" latinLnBrk="0" hangingPunct="1">
        <a:spcBef>
          <a:spcPts val="600"/>
        </a:spcBef>
        <a:buClr>
          <a:schemeClr val="accent1">
            <a:lumMod val="75000"/>
          </a:schemeClr>
        </a:buClr>
        <a:buSzPct val="110000"/>
        <a:buFont typeface="Wingdings 2" pitchFamily="18" charset="2"/>
        <a:buChar char=""/>
        <a:defRPr sz="1800" kern="1200">
          <a:solidFill>
            <a:schemeClr val="tx1">
              <a:lumMod val="65000"/>
              <a:lumOff val="35000"/>
            </a:schemeClr>
          </a:solidFill>
          <a:latin typeface="+mn-lt"/>
          <a:ea typeface="+mn-ea"/>
          <a:cs typeface="+mn-cs"/>
        </a:defRPr>
      </a:lvl4pPr>
      <a:lvl5pPr marL="1546225" indent="-282575" algn="l" defTabSz="914400" rtl="0" eaLnBrk="1" latinLnBrk="0" hangingPunct="1">
        <a:spcBef>
          <a:spcPts val="600"/>
        </a:spcBef>
        <a:buClr>
          <a:schemeClr val="accent1">
            <a:lumMod val="60000"/>
            <a:lumOff val="40000"/>
          </a:schemeClr>
        </a:buClr>
        <a:buSzPct val="110000"/>
        <a:buFont typeface="Wingdings 2" pitchFamily="18" charset="2"/>
        <a:buChar char=""/>
        <a:defRPr sz="1800" kern="1200">
          <a:solidFill>
            <a:schemeClr val="tx1">
              <a:lumMod val="65000"/>
              <a:lumOff val="35000"/>
            </a:schemeClr>
          </a:solidFill>
          <a:latin typeface="+mn-lt"/>
          <a:ea typeface="+mn-ea"/>
          <a:cs typeface="+mn-cs"/>
        </a:defRPr>
      </a:lvl5pPr>
      <a:lvl6pPr marL="1828800" indent="-282575" algn="l" defTabSz="914400" rtl="0" eaLnBrk="1" latinLnBrk="0" hangingPunct="1">
        <a:spcBef>
          <a:spcPct val="20000"/>
        </a:spcBef>
        <a:buClr>
          <a:schemeClr val="accent2"/>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6pPr>
      <a:lvl7pPr marL="2117725" indent="-282575" algn="l" defTabSz="914400" rtl="0" eaLnBrk="1" latinLnBrk="0" hangingPunct="1">
        <a:spcBef>
          <a:spcPct val="20000"/>
        </a:spcBef>
        <a:buClr>
          <a:schemeClr val="accent1">
            <a:lumMod val="60000"/>
            <a:lumOff val="40000"/>
          </a:schemeClr>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7pPr>
      <a:lvl8pPr marL="2398713" indent="-282575" algn="l" defTabSz="914400" rtl="0" eaLnBrk="1" latinLnBrk="0" hangingPunct="1">
        <a:spcBef>
          <a:spcPct val="20000"/>
        </a:spcBef>
        <a:buClr>
          <a:schemeClr val="accent2"/>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8pPr>
      <a:lvl9pPr marL="2689225" indent="-282575" algn="l" defTabSz="914400" rtl="0" eaLnBrk="1" latinLnBrk="0" hangingPunct="1">
        <a:spcBef>
          <a:spcPct val="20000"/>
        </a:spcBef>
        <a:buClr>
          <a:schemeClr val="accent1">
            <a:lumMod val="60000"/>
            <a:lumOff val="40000"/>
          </a:schemeClr>
        </a:buClr>
        <a:buSzPct val="110000"/>
        <a:buFont typeface="Wingdings 2" pitchFamily="18" charset="2"/>
        <a:buChar char=""/>
        <a:defRPr lang="en-US" sz="1800" kern="1200" dirty="0">
          <a:solidFill>
            <a:schemeClr val="tx1">
              <a:lumMod val="65000"/>
              <a:lumOff val="35000"/>
            </a:schemeClr>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46036" y="110532"/>
            <a:ext cx="5797964" cy="803867"/>
          </a:xfrm>
        </p:spPr>
        <p:txBody>
          <a:bodyPr anchor="ctr"/>
          <a:lstStyle/>
          <a:p>
            <a:r>
              <a:rPr lang="en-US" sz="1700" b="1" dirty="0" err="1">
                <a:solidFill>
                  <a:schemeClr val="tx1"/>
                </a:solidFill>
              </a:rPr>
              <a:t>Membraneless</a:t>
            </a:r>
            <a:r>
              <a:rPr lang="en-US" sz="1700" b="1" dirty="0">
                <a:solidFill>
                  <a:schemeClr val="tx1"/>
                </a:solidFill>
              </a:rPr>
              <a:t> Organelles Build from Engineered Assemblies of Intrinsically Disordered Proteins</a:t>
            </a:r>
          </a:p>
        </p:txBody>
      </p:sp>
      <p:sp>
        <p:nvSpPr>
          <p:cNvPr id="7" name="Rectangle 6"/>
          <p:cNvSpPr/>
          <p:nvPr/>
        </p:nvSpPr>
        <p:spPr>
          <a:xfrm>
            <a:off x="4359311" y="1014072"/>
            <a:ext cx="4692577" cy="461665"/>
          </a:xfrm>
          <a:prstGeom prst="rect">
            <a:avLst/>
          </a:prstGeom>
        </p:spPr>
        <p:txBody>
          <a:bodyPr wrap="square" anchor="ctr">
            <a:spAutoFit/>
          </a:bodyPr>
          <a:lstStyle/>
          <a:p>
            <a:r>
              <a:rPr lang="en-US" sz="1200" b="1" dirty="0">
                <a:solidFill>
                  <a:schemeClr val="bg1"/>
                </a:solidFill>
              </a:rPr>
              <a:t>Matthew Good, Daniel Hammer &amp; Elizabeth Rhoades</a:t>
            </a:r>
          </a:p>
          <a:p>
            <a:r>
              <a:rPr lang="en-US" sz="1200" b="1" dirty="0">
                <a:solidFill>
                  <a:schemeClr val="bg1"/>
                </a:solidFill>
              </a:rPr>
              <a:t>University of Pennsylvania</a:t>
            </a:r>
          </a:p>
        </p:txBody>
      </p:sp>
      <p:sp>
        <p:nvSpPr>
          <p:cNvPr id="8" name="Rectangle 7"/>
          <p:cNvSpPr/>
          <p:nvPr/>
        </p:nvSpPr>
        <p:spPr>
          <a:xfrm>
            <a:off x="152400" y="300752"/>
            <a:ext cx="2759824" cy="369332"/>
          </a:xfrm>
          <a:prstGeom prst="rect">
            <a:avLst/>
          </a:prstGeom>
        </p:spPr>
        <p:txBody>
          <a:bodyPr wrap="square" anchor="ctr">
            <a:spAutoFit/>
          </a:bodyPr>
          <a:lstStyle/>
          <a:p>
            <a:r>
              <a:rPr lang="en-US" b="1" dirty="0">
                <a:solidFill>
                  <a:schemeClr val="bg1"/>
                </a:solidFill>
              </a:rPr>
              <a:t>DMR: 1720530</a:t>
            </a:r>
          </a:p>
        </p:txBody>
      </p:sp>
      <p:sp>
        <p:nvSpPr>
          <p:cNvPr id="9" name="Text Box 28"/>
          <p:cNvSpPr txBox="1">
            <a:spLocks noChangeArrowheads="1"/>
          </p:cNvSpPr>
          <p:nvPr/>
        </p:nvSpPr>
        <p:spPr bwMode="auto">
          <a:xfrm>
            <a:off x="457200" y="1724523"/>
            <a:ext cx="3892550" cy="44781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just" eaLnBrk="1" hangingPunct="1"/>
            <a:r>
              <a:rPr lang="en-US" sz="1300" dirty="0"/>
              <a:t>Our team designed a protein-based RGG material capable of self-assembly into micron size condensates that can be genetically encoded and expressed to form membranelles organelles in living cells. RGG is an intrinsically disordered peptide that coacervates to form a dynamic protein phase through weak, multivalent interactions. We leveraged this principle to designed RGG variants whose assembly could be enzymatically regulated through protease-mediated control of valency and solubility. To enable these synthetic organelles to function as a designer chemical compartment inside of  cells, we built in protein interaction motifs that recruit exogenous cargo proteins. </a:t>
            </a:r>
          </a:p>
          <a:p>
            <a:pPr algn="just" eaLnBrk="1" hangingPunct="1"/>
            <a:endParaRPr lang="en-US" sz="1000" dirty="0"/>
          </a:p>
          <a:p>
            <a:pPr algn="just" eaLnBrk="1" hangingPunct="1"/>
            <a:r>
              <a:rPr lang="en-US" sz="1000" dirty="0"/>
              <a:t>Schuster, B.S., Reed, E.H., Parthasarathy, R., </a:t>
            </a:r>
            <a:r>
              <a:rPr lang="en-US" sz="1000" dirty="0" err="1"/>
              <a:t>Jahnke</a:t>
            </a:r>
            <a:r>
              <a:rPr lang="en-US" sz="1000" dirty="0"/>
              <a:t>, C.N., Caldwell, R.M., Bermudez J.G., Ramage H.R., Good, M.C. and Hammer, D.A.</a:t>
            </a:r>
            <a:r>
              <a:rPr lang="en-US" sz="1000" b="1" dirty="0"/>
              <a:t> </a:t>
            </a:r>
            <a:r>
              <a:rPr lang="en-US" sz="1000" dirty="0"/>
              <a:t>“Controllable Protein Phase Separation and Modular Recruitment to Form Responsive </a:t>
            </a:r>
            <a:r>
              <a:rPr lang="en-US" sz="1000" dirty="0" err="1"/>
              <a:t>Membraneless</a:t>
            </a:r>
            <a:r>
              <a:rPr lang="en-US" sz="1000" dirty="0"/>
              <a:t> Organelles.” </a:t>
            </a:r>
            <a:r>
              <a:rPr lang="en-US" sz="1000" i="1" u="sng" dirty="0"/>
              <a:t>Nature Communications</a:t>
            </a:r>
            <a:r>
              <a:rPr lang="en-US" sz="1000" dirty="0"/>
              <a:t> 9:2985 (2018).</a:t>
            </a:r>
          </a:p>
          <a:p>
            <a:pPr algn="just" eaLnBrk="1" hangingPunct="1"/>
            <a:endParaRPr lang="en-US" sz="1000" dirty="0"/>
          </a:p>
          <a:p>
            <a:pPr algn="just" eaLnBrk="1" hangingPunct="1"/>
            <a:endParaRPr lang="en-US" sz="1000" dirty="0"/>
          </a:p>
          <a:p>
            <a:pPr algn="just" eaLnBrk="1" hangingPunct="1"/>
            <a:endParaRPr lang="en-US" sz="1000" dirty="0"/>
          </a:p>
        </p:txBody>
      </p:sp>
      <p:sp>
        <p:nvSpPr>
          <p:cNvPr id="11" name="Rectangle 37"/>
          <p:cNvSpPr>
            <a:spLocks noChangeArrowheads="1"/>
          </p:cNvSpPr>
          <p:nvPr/>
        </p:nvSpPr>
        <p:spPr bwMode="auto">
          <a:xfrm>
            <a:off x="4667250" y="1727886"/>
            <a:ext cx="4076700" cy="4260932"/>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2" name="Rectangle 11"/>
          <p:cNvSpPr/>
          <p:nvPr/>
        </p:nvSpPr>
        <p:spPr>
          <a:xfrm>
            <a:off x="152400" y="787874"/>
            <a:ext cx="788126" cy="276999"/>
          </a:xfrm>
          <a:prstGeom prst="rect">
            <a:avLst/>
          </a:prstGeom>
        </p:spPr>
        <p:txBody>
          <a:bodyPr wrap="square" anchor="ctr">
            <a:spAutoFit/>
          </a:bodyPr>
          <a:lstStyle/>
          <a:p>
            <a:r>
              <a:rPr lang="en-US" sz="1200" b="1" dirty="0">
                <a:solidFill>
                  <a:srgbClr val="002060"/>
                </a:solidFill>
              </a:rPr>
              <a:t>2019</a:t>
            </a:r>
          </a:p>
        </p:txBody>
      </p:sp>
      <p:pic>
        <p:nvPicPr>
          <p:cNvPr id="4" name="Picture 3" descr="Fig. 1. A. Formation of synthetic membraneless organelle-like materials via self-assembly of an intrinsically disordered protein (IDP).  B. Protease triggered assembly in cell-like compartments. C. Dual cargo recruitment to protein droplets in vitro. D. Expression of RGG scaffold to form membraneless organelles in living cells.">
            <a:extLst>
              <a:ext uri="{FF2B5EF4-FFF2-40B4-BE49-F238E27FC236}">
                <a16:creationId xmlns:a16="http://schemas.microsoft.com/office/drawing/2014/main" id="{04AB0FFA-804E-8B41-826E-A5672E615F63}"/>
              </a:ext>
            </a:extLst>
          </p:cNvPr>
          <p:cNvPicPr>
            <a:picLocks noChangeAspect="1"/>
          </p:cNvPicPr>
          <p:nvPr/>
        </p:nvPicPr>
        <p:blipFill>
          <a:blip r:embed="rId2"/>
          <a:stretch>
            <a:fillRect/>
          </a:stretch>
        </p:blipFill>
        <p:spPr>
          <a:xfrm>
            <a:off x="5013910" y="1891602"/>
            <a:ext cx="3255039" cy="3333070"/>
          </a:xfrm>
          <a:prstGeom prst="rect">
            <a:avLst/>
          </a:prstGeom>
        </p:spPr>
      </p:pic>
      <p:sp>
        <p:nvSpPr>
          <p:cNvPr id="5" name="TextBox 4">
            <a:extLst>
              <a:ext uri="{FF2B5EF4-FFF2-40B4-BE49-F238E27FC236}">
                <a16:creationId xmlns:a16="http://schemas.microsoft.com/office/drawing/2014/main" id="{F9021F99-8360-5944-9602-4BD0236C20CE}"/>
              </a:ext>
            </a:extLst>
          </p:cNvPr>
          <p:cNvSpPr txBox="1"/>
          <p:nvPr/>
        </p:nvSpPr>
        <p:spPr>
          <a:xfrm>
            <a:off x="4706439" y="5362646"/>
            <a:ext cx="4076699" cy="584775"/>
          </a:xfrm>
          <a:prstGeom prst="rect">
            <a:avLst/>
          </a:prstGeom>
          <a:noFill/>
        </p:spPr>
        <p:txBody>
          <a:bodyPr wrap="square" rtlCol="0">
            <a:spAutoFit/>
          </a:bodyPr>
          <a:lstStyle/>
          <a:p>
            <a:r>
              <a:rPr lang="en-US" sz="800" dirty="0">
                <a:latin typeface="Arial" panose="020B0604020202020204" pitchFamily="34" charset="0"/>
                <a:cs typeface="Arial" panose="020B0604020202020204" pitchFamily="34" charset="0"/>
              </a:rPr>
              <a:t>Fig. 1. A. Formation of synthetic </a:t>
            </a:r>
            <a:r>
              <a:rPr lang="en-US" sz="800" dirty="0" err="1">
                <a:latin typeface="Arial" panose="020B0604020202020204" pitchFamily="34" charset="0"/>
                <a:cs typeface="Arial" panose="020B0604020202020204" pitchFamily="34" charset="0"/>
              </a:rPr>
              <a:t>membraneless</a:t>
            </a:r>
            <a:r>
              <a:rPr lang="en-US" sz="800" dirty="0">
                <a:latin typeface="Arial" panose="020B0604020202020204" pitchFamily="34" charset="0"/>
                <a:cs typeface="Arial" panose="020B0604020202020204" pitchFamily="34" charset="0"/>
              </a:rPr>
              <a:t> organelle-like materials via self-assembly of an intrinsically disordered protein (IDP).  B. Protease triggered assembly in cell-like compartments. C. Dual cargo recruitment to protein droplets in vitro. D. Expression of RGG scaffold to form </a:t>
            </a:r>
            <a:r>
              <a:rPr lang="en-US" sz="800" dirty="0" err="1">
                <a:latin typeface="Arial" panose="020B0604020202020204" pitchFamily="34" charset="0"/>
                <a:cs typeface="Arial" panose="020B0604020202020204" pitchFamily="34" charset="0"/>
              </a:rPr>
              <a:t>membraneless</a:t>
            </a:r>
            <a:r>
              <a:rPr lang="en-US" sz="800" dirty="0">
                <a:latin typeface="Arial" panose="020B0604020202020204" pitchFamily="34" charset="0"/>
                <a:cs typeface="Arial" panose="020B0604020202020204" pitchFamily="34" charset="0"/>
              </a:rPr>
              <a:t> organelles in living cells.</a:t>
            </a:r>
          </a:p>
        </p:txBody>
      </p:sp>
    </p:spTree>
    <p:extLst>
      <p:ext uri="{BB962C8B-B14F-4D97-AF65-F5344CB8AC3E}">
        <p14:creationId xmlns:p14="http://schemas.microsoft.com/office/powerpoint/2010/main" val="324317329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46036" y="110532"/>
            <a:ext cx="5797964" cy="803867"/>
          </a:xfrm>
        </p:spPr>
        <p:txBody>
          <a:bodyPr anchor="ctr"/>
          <a:lstStyle/>
          <a:p>
            <a:r>
              <a:rPr lang="en-US" sz="1700" b="1" dirty="0" err="1">
                <a:solidFill>
                  <a:schemeClr val="tx1"/>
                </a:solidFill>
              </a:rPr>
              <a:t>Membraneless</a:t>
            </a:r>
            <a:r>
              <a:rPr lang="en-US" sz="1700" b="1" dirty="0">
                <a:solidFill>
                  <a:schemeClr val="tx1"/>
                </a:solidFill>
              </a:rPr>
              <a:t> Organelles Build from Engineered Assemblies of Intrinsically Disordered Proteins</a:t>
            </a:r>
          </a:p>
        </p:txBody>
      </p:sp>
      <p:sp>
        <p:nvSpPr>
          <p:cNvPr id="7" name="Rectangle 6"/>
          <p:cNvSpPr/>
          <p:nvPr/>
        </p:nvSpPr>
        <p:spPr>
          <a:xfrm>
            <a:off x="4371035" y="1014660"/>
            <a:ext cx="4692577" cy="461665"/>
          </a:xfrm>
          <a:prstGeom prst="rect">
            <a:avLst/>
          </a:prstGeom>
        </p:spPr>
        <p:txBody>
          <a:bodyPr wrap="square" anchor="ctr">
            <a:spAutoFit/>
          </a:bodyPr>
          <a:lstStyle/>
          <a:p>
            <a:r>
              <a:rPr lang="en-US" sz="1200" b="1" dirty="0">
                <a:solidFill>
                  <a:schemeClr val="bg1"/>
                </a:solidFill>
              </a:rPr>
              <a:t>Matthew Good, Daniel Hammer &amp; Elizabeth Rhoades</a:t>
            </a:r>
          </a:p>
          <a:p>
            <a:r>
              <a:rPr lang="en-US" sz="1200" b="1" dirty="0">
                <a:solidFill>
                  <a:schemeClr val="bg1"/>
                </a:solidFill>
              </a:rPr>
              <a:t>University of Pennsylvania</a:t>
            </a:r>
          </a:p>
        </p:txBody>
      </p:sp>
      <p:sp>
        <p:nvSpPr>
          <p:cNvPr id="8" name="Rectangle 7"/>
          <p:cNvSpPr/>
          <p:nvPr/>
        </p:nvSpPr>
        <p:spPr>
          <a:xfrm>
            <a:off x="152400" y="300751"/>
            <a:ext cx="2759824" cy="369332"/>
          </a:xfrm>
          <a:prstGeom prst="rect">
            <a:avLst/>
          </a:prstGeom>
        </p:spPr>
        <p:txBody>
          <a:bodyPr wrap="square" anchor="ctr">
            <a:spAutoFit/>
          </a:bodyPr>
          <a:lstStyle/>
          <a:p>
            <a:pPr lvl="0"/>
            <a:r>
              <a:rPr lang="en-US" b="1" dirty="0">
                <a:solidFill>
                  <a:prstClr val="white"/>
                </a:solidFill>
              </a:rPr>
              <a:t>DMR: 1720530</a:t>
            </a:r>
          </a:p>
        </p:txBody>
      </p:sp>
      <p:sp>
        <p:nvSpPr>
          <p:cNvPr id="13" name="Text Box 4"/>
          <p:cNvSpPr txBox="1">
            <a:spLocks noChangeArrowheads="1"/>
          </p:cNvSpPr>
          <p:nvPr/>
        </p:nvSpPr>
        <p:spPr bwMode="auto">
          <a:xfrm>
            <a:off x="583668" y="1809993"/>
            <a:ext cx="3787367" cy="3323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just" eaLnBrk="1" hangingPunct="1"/>
            <a:r>
              <a:rPr lang="en-US" sz="1400" dirty="0"/>
              <a:t>Our team has been committed to broadening the participation of underrepresented groups and educational outreach to local high school students. Hammer and Good lab have run high school summer programs at Penn, in which students from a local area high schools train in various experimental techniques, learn the tenets of good research practice, and present their findings at the conclusion of the term. The Mittal Group has existing partnership with </a:t>
            </a:r>
            <a:r>
              <a:rPr lang="en-US" sz="1400" dirty="0" err="1"/>
              <a:t>Broughal</a:t>
            </a:r>
            <a:r>
              <a:rPr lang="en-US" sz="1400" dirty="0"/>
              <a:t> Middle School which has a student body composed primarily of individuals from low socioeconomic status and otherwise underrepresented groups in STEM.</a:t>
            </a:r>
            <a:endParaRPr lang="en-US" sz="1600" b="1" dirty="0"/>
          </a:p>
        </p:txBody>
      </p:sp>
      <p:sp>
        <p:nvSpPr>
          <p:cNvPr id="15" name="Rectangle 15"/>
          <p:cNvSpPr>
            <a:spLocks noChangeArrowheads="1"/>
          </p:cNvSpPr>
          <p:nvPr/>
        </p:nvSpPr>
        <p:spPr bwMode="auto">
          <a:xfrm>
            <a:off x="5030972" y="1679738"/>
            <a:ext cx="3328102" cy="371765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9" name="Rectangle 8">
            <a:extLst>
              <a:ext uri="{FF2B5EF4-FFF2-40B4-BE49-F238E27FC236}">
                <a16:creationId xmlns:a16="http://schemas.microsoft.com/office/drawing/2014/main" id="{0FF548EC-4C03-BB42-9994-EBE42BF7D309}"/>
              </a:ext>
            </a:extLst>
          </p:cNvPr>
          <p:cNvSpPr/>
          <p:nvPr/>
        </p:nvSpPr>
        <p:spPr>
          <a:xfrm>
            <a:off x="152400" y="787874"/>
            <a:ext cx="788126" cy="276999"/>
          </a:xfrm>
          <a:prstGeom prst="rect">
            <a:avLst/>
          </a:prstGeom>
        </p:spPr>
        <p:txBody>
          <a:bodyPr wrap="square" anchor="ctr">
            <a:spAutoFit/>
          </a:bodyPr>
          <a:lstStyle/>
          <a:p>
            <a:r>
              <a:rPr lang="en-US" sz="1200" b="1" dirty="0">
                <a:solidFill>
                  <a:srgbClr val="002060"/>
                </a:solidFill>
              </a:rPr>
              <a:t>2019</a:t>
            </a:r>
          </a:p>
        </p:txBody>
      </p:sp>
      <p:sp>
        <p:nvSpPr>
          <p:cNvPr id="3" name="TextBox 2">
            <a:extLst>
              <a:ext uri="{FF2B5EF4-FFF2-40B4-BE49-F238E27FC236}">
                <a16:creationId xmlns:a16="http://schemas.microsoft.com/office/drawing/2014/main" id="{E97BF614-07DE-6541-ABDE-C43607A37DAD}"/>
              </a:ext>
            </a:extLst>
          </p:cNvPr>
          <p:cNvSpPr txBox="1"/>
          <p:nvPr/>
        </p:nvSpPr>
        <p:spPr>
          <a:xfrm>
            <a:off x="5224575" y="4878172"/>
            <a:ext cx="2876843" cy="430887"/>
          </a:xfrm>
          <a:prstGeom prst="rect">
            <a:avLst/>
          </a:prstGeom>
          <a:noFill/>
        </p:spPr>
        <p:txBody>
          <a:bodyPr wrap="square" rtlCol="0">
            <a:spAutoFit/>
          </a:bodyPr>
          <a:lstStyle/>
          <a:p>
            <a:pPr algn="ctr"/>
            <a:r>
              <a:rPr lang="en-US" sz="1100" dirty="0"/>
              <a:t>Good and a high school student presenting research. 2018</a:t>
            </a:r>
          </a:p>
        </p:txBody>
      </p:sp>
      <p:pic>
        <p:nvPicPr>
          <p:cNvPr id="5" name="Picture 4" descr="Good and a high school student presenting research. 2018&#10;">
            <a:extLst>
              <a:ext uri="{FF2B5EF4-FFF2-40B4-BE49-F238E27FC236}">
                <a16:creationId xmlns:a16="http://schemas.microsoft.com/office/drawing/2014/main" id="{C1F587AE-06F1-624C-849A-E9835496F432}"/>
              </a:ext>
            </a:extLst>
          </p:cNvPr>
          <p:cNvPicPr>
            <a:picLocks noChangeAspect="1"/>
          </p:cNvPicPr>
          <p:nvPr/>
        </p:nvPicPr>
        <p:blipFill>
          <a:blip r:embed="rId2"/>
          <a:stretch>
            <a:fillRect/>
          </a:stretch>
        </p:blipFill>
        <p:spPr>
          <a:xfrm>
            <a:off x="5135993" y="1805563"/>
            <a:ext cx="3089096" cy="2961087"/>
          </a:xfrm>
          <a:prstGeom prst="rect">
            <a:avLst/>
          </a:prstGeom>
        </p:spPr>
      </p:pic>
    </p:spTree>
    <p:extLst>
      <p:ext uri="{BB962C8B-B14F-4D97-AF65-F5344CB8AC3E}">
        <p14:creationId xmlns:p14="http://schemas.microsoft.com/office/powerpoint/2010/main" val="738467590"/>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Breeze">
  <a:themeElements>
    <a:clrScheme name="Breeze">
      <a:dk1>
        <a:sysClr val="windowText" lastClr="000000"/>
      </a:dk1>
      <a:lt1>
        <a:sysClr val="window" lastClr="FFFFFF"/>
      </a:lt1>
      <a:dk2>
        <a:srgbClr val="09213B"/>
      </a:dk2>
      <a:lt2>
        <a:srgbClr val="D5EDF4"/>
      </a:lt2>
      <a:accent1>
        <a:srgbClr val="2C7C9F"/>
      </a:accent1>
      <a:accent2>
        <a:srgbClr val="244A58"/>
      </a:accent2>
      <a:accent3>
        <a:srgbClr val="E2751D"/>
      </a:accent3>
      <a:accent4>
        <a:srgbClr val="FFB400"/>
      </a:accent4>
      <a:accent5>
        <a:srgbClr val="7EB606"/>
      </a:accent5>
      <a:accent6>
        <a:srgbClr val="C00000"/>
      </a:accent6>
      <a:hlink>
        <a:srgbClr val="7030A0"/>
      </a:hlink>
      <a:folHlink>
        <a:srgbClr val="00B0F0"/>
      </a:folHlink>
    </a:clrScheme>
    <a:fontScheme name="Breeze">
      <a:majorFont>
        <a:latin typeface="News Gothic MT"/>
        <a:ea typeface=""/>
        <a:cs typeface=""/>
        <a:font script="Jpan" typeface="ＭＳ Ｐゴシック"/>
        <a:font script="Hans" typeface="宋体"/>
        <a:font script="Hant" typeface="新細明體"/>
      </a:majorFont>
      <a:minorFont>
        <a:latin typeface="News Gothic MT"/>
        <a:ea typeface=""/>
        <a:cs typeface=""/>
        <a:font script="Jpan" typeface="ＭＳ Ｐゴシック"/>
        <a:font script="Hans" typeface="宋体"/>
        <a:font script="Hant" typeface="新細明體"/>
      </a:minorFont>
    </a:fontScheme>
    <a:fmtScheme name="Breeze">
      <a:fillStyleLst>
        <a:solidFill>
          <a:schemeClr val="phClr"/>
        </a:solidFill>
        <a:gradFill rotWithShape="1">
          <a:gsLst>
            <a:gs pos="31000">
              <a:schemeClr val="phClr">
                <a:tint val="100000"/>
                <a:shade val="100000"/>
                <a:satMod val="120000"/>
              </a:schemeClr>
            </a:gs>
            <a:gs pos="100000">
              <a:schemeClr val="phClr">
                <a:tint val="50000"/>
                <a:satMod val="150000"/>
              </a:schemeClr>
            </a:gs>
          </a:gsLst>
          <a:lin ang="5400000" scaled="1"/>
        </a:gradFill>
        <a:gradFill rotWithShape="1">
          <a:gsLst>
            <a:gs pos="0">
              <a:schemeClr val="phClr">
                <a:shade val="100000"/>
                <a:satMod val="120000"/>
              </a:schemeClr>
            </a:gs>
            <a:gs pos="69000">
              <a:schemeClr val="phClr">
                <a:tint val="80000"/>
                <a:shade val="100000"/>
                <a:satMod val="150000"/>
              </a:schemeClr>
            </a:gs>
            <a:gs pos="100000">
              <a:schemeClr val="phClr">
                <a:tint val="50000"/>
                <a:shade val="100000"/>
                <a:satMod val="150000"/>
              </a:schemeClr>
            </a:gs>
          </a:gsLst>
          <a:path path="circle">
            <a:fillToRect l="100000" t="100000" r="100000" b="100000"/>
          </a:path>
        </a:gradFill>
      </a:fillStyleLst>
      <a:lnStyleLst>
        <a:ln w="12700" cap="flat" cmpd="sng" algn="ctr">
          <a:solidFill>
            <a:schemeClr val="phClr">
              <a:shade val="95000"/>
              <a:satMod val="105000"/>
            </a:schemeClr>
          </a:solidFill>
          <a:prstDash val="solid"/>
        </a:ln>
        <a:ln w="25400" cap="flat" cmpd="dbl" algn="ctr">
          <a:solidFill>
            <a:schemeClr val="phClr"/>
          </a:solidFill>
          <a:prstDash val="solid"/>
        </a:ln>
        <a:ln w="31750" cap="flat" cmpd="dbl" algn="ctr">
          <a:solidFill>
            <a:schemeClr val="phClr"/>
          </a:solidFill>
          <a:prstDash val="solid"/>
        </a:ln>
      </a:lnStyleLst>
      <a:effectStyleLst>
        <a:effectStyle>
          <a:effectLst/>
        </a:effectStyle>
        <a:effectStyle>
          <a:effectLst>
            <a:outerShdw blurRad="63500" dist="25400" dir="5400000" sx="101000" sy="101000" rotWithShape="0">
              <a:srgbClr val="000000">
                <a:alpha val="40000"/>
              </a:srgbClr>
            </a:outerShdw>
          </a:effectLst>
        </a:effectStyle>
        <a:effectStyle>
          <a:effectLst>
            <a:innerShdw blurRad="127000" dist="25400" dir="13500000">
              <a:srgbClr val="C0C0C0">
                <a:alpha val="75000"/>
              </a:srgbClr>
            </a:innerShdw>
            <a:outerShdw blurRad="88900" dist="25400" dir="5400000" sx="102000" sy="102000" algn="ctr" rotWithShape="0">
              <a:srgbClr val="C0C0C0">
                <a:alpha val="40000"/>
              </a:srgbClr>
            </a:outerShdw>
          </a:effectLst>
          <a:scene3d>
            <a:camera prst="perspectiveLeft" fov="300000"/>
            <a:lightRig rig="soft" dir="l">
              <a:rot lat="0" lon="0" rev="4200000"/>
            </a:lightRig>
          </a:scene3d>
          <a:sp3d extrusionH="38100" prstMaterial="powder">
            <a:bevelT w="50800" h="88900" prst="convex"/>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blipFill rotWithShape="1">
          <a:blip xmlns:r="http://schemas.openxmlformats.org/officeDocument/2006/relationships" r:embed="rId1">
            <a:duotone>
              <a:schemeClr val="phClr">
                <a:shade val="40000"/>
                <a:satMod val="400000"/>
              </a:schemeClr>
              <a:schemeClr val="phClr">
                <a:tint val="10000"/>
                <a:satMod val="200000"/>
              </a:schemeClr>
            </a:duotone>
          </a:blip>
          <a:stretch/>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Breeze.thmx</Template>
  <TotalTime>11771</TotalTime>
  <Words>384</Words>
  <Application>Microsoft Office PowerPoint</Application>
  <PresentationFormat>On-screen Show (4:3)</PresentationFormat>
  <Paragraphs>17</Paragraphs>
  <Slides>2</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vt:i4>
      </vt:variant>
    </vt:vector>
  </HeadingPairs>
  <TitlesOfParts>
    <vt:vector size="6" baseType="lpstr">
      <vt:lpstr>Arial</vt:lpstr>
      <vt:lpstr>News Gothic MT</vt:lpstr>
      <vt:lpstr>Wingdings 2</vt:lpstr>
      <vt:lpstr>Breeze</vt:lpstr>
      <vt:lpstr>Membraneless Organelles Build from Engineered Assemblies of Intrinsically Disordered Proteins</vt:lpstr>
      <vt:lpstr>Membraneless Organelles Build from Engineered Assemblies of Intrinsically Disordered Proteins</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
  <dc:creator>rob</dc:creator>
  <cp:keywords/>
  <dc:description/>
  <cp:lastModifiedBy>Macera, Felice</cp:lastModifiedBy>
  <cp:revision>31</cp:revision>
  <cp:lastPrinted>2016-08-01T15:14:13Z</cp:lastPrinted>
  <dcterms:created xsi:type="dcterms:W3CDTF">2016-07-19T18:16:54Z</dcterms:created>
  <dcterms:modified xsi:type="dcterms:W3CDTF">2019-04-17T15:33:32Z</dcterms:modified>
  <cp:category/>
</cp:coreProperties>
</file>