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621"/>
  </p:normalViewPr>
  <p:slideViewPr>
    <p:cSldViewPr snapToGrid="0" snapToObjects="1">
      <p:cViewPr>
        <p:scale>
          <a:sx n="112" d="100"/>
          <a:sy n="112" d="100"/>
        </p:scale>
        <p:origin x="-7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F6E6122-A5F9-4BFA-9A80-78E898210D06}"/>
    <pc:docChg chg="modSld">
      <pc:chgData name="" userId="" providerId="" clId="Web-{7F6E6122-A5F9-4BFA-9A80-78E898210D06}" dt="2018-03-26T17:42:56.772" v="13"/>
      <pc:docMkLst>
        <pc:docMk/>
      </pc:docMkLst>
      <pc:sldChg chg="modSp">
        <pc:chgData name="" userId="" providerId="" clId="Web-{7F6E6122-A5F9-4BFA-9A80-78E898210D06}" dt="2018-03-26T17:42:56.757" v="12"/>
        <pc:sldMkLst>
          <pc:docMk/>
          <pc:sldMk cId="3243173290" sldId="258"/>
        </pc:sldMkLst>
        <pc:spChg chg="mod">
          <ac:chgData name="" userId="" providerId="" clId="Web-{7F6E6122-A5F9-4BFA-9A80-78E898210D06}" dt="2018-03-26T17:42:56.757" v="12"/>
          <ac:spMkLst>
            <pc:docMk/>
            <pc:sldMk cId="3243173290" sldId="258"/>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3/27/2018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a:solidFill>
                  <a:schemeClr val="tx1"/>
                </a:solidFill>
              </a:rPr>
              <a:t>Majorana</a:t>
            </a:r>
            <a:r>
              <a:rPr lang="en-US" sz="1800" b="1" dirty="0">
                <a:solidFill>
                  <a:schemeClr val="tx1"/>
                </a:solidFill>
              </a:rPr>
              <a:t> Spin Diagnostics</a:t>
            </a:r>
            <a:r>
              <a:rPr lang="en-US" sz="2200" b="1" dirty="0">
                <a:solidFill>
                  <a:schemeClr val="tx1"/>
                </a:solidFill>
              </a:rPr>
              <a:t> </a:t>
            </a:r>
          </a:p>
        </p:txBody>
      </p:sp>
      <p:sp>
        <p:nvSpPr>
          <p:cNvPr id="7" name="Rectangle 6"/>
          <p:cNvSpPr/>
          <p:nvPr/>
        </p:nvSpPr>
        <p:spPr>
          <a:xfrm>
            <a:off x="4359311" y="1027460"/>
            <a:ext cx="4692577" cy="461665"/>
          </a:xfrm>
          <a:prstGeom prst="rect">
            <a:avLst/>
          </a:prstGeom>
        </p:spPr>
        <p:txBody>
          <a:bodyPr wrap="square" anchor="ctr">
            <a:spAutoFit/>
          </a:bodyPr>
          <a:lstStyle/>
          <a:p>
            <a:r>
              <a:rPr lang="en-US" sz="1200" b="1">
                <a:solidFill>
                  <a:schemeClr val="bg1"/>
                </a:solidFill>
              </a:rPr>
              <a:t>A. Yazdani and B. A. </a:t>
            </a:r>
            <a:r>
              <a:rPr lang="en-US" sz="1200" b="1" dirty="0" err="1">
                <a:solidFill>
                  <a:schemeClr val="bg1"/>
                </a:solidFill>
              </a:rPr>
              <a:t>Bernevig</a:t>
            </a:r>
            <a:r>
              <a:rPr lang="en-US" sz="1200" b="1" dirty="0">
                <a:solidFill>
                  <a:srgbClr val="FFFFFF"/>
                </a:solidFill>
              </a:rPr>
              <a:t> (IRG-1)</a:t>
            </a:r>
            <a:endParaRPr lang="en-US" dirty="0" err="1"/>
          </a:p>
          <a:p>
            <a:r>
              <a:rPr lang="en-US" sz="1200" b="1" dirty="0">
                <a:solidFill>
                  <a:schemeClr val="bg1"/>
                </a:solidFill>
              </a:rPr>
              <a:t>Princeton University</a:t>
            </a:r>
            <a:endParaRPr lang="en-US" dirty="0"/>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DMR-1420451</a:t>
            </a:r>
          </a:p>
        </p:txBody>
      </p:sp>
      <p:sp>
        <p:nvSpPr>
          <p:cNvPr id="9" name="Text Box 28"/>
          <p:cNvSpPr txBox="1">
            <a:spLocks noChangeArrowheads="1"/>
          </p:cNvSpPr>
          <p:nvPr/>
        </p:nvSpPr>
        <p:spPr bwMode="auto">
          <a:xfrm>
            <a:off x="151526" y="1113196"/>
            <a:ext cx="4156878" cy="507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1400"/>
              </a:lnSpc>
            </a:pPr>
            <a:r>
              <a:rPr lang="en-US" sz="1400" dirty="0" err="1"/>
              <a:t>Majorana</a:t>
            </a:r>
            <a:r>
              <a:rPr lang="en-US" sz="1400" dirty="0"/>
              <a:t> zero modes are exotic quasiparticles that can emerge at the ends of one-dimensional topological superconductors and may be used in creating fault-tolerant qubits for quantum computation. In 2014, Yazdani and </a:t>
            </a:r>
            <a:r>
              <a:rPr lang="en-US" sz="1400" dirty="0" err="1"/>
              <a:t>Bernevig</a:t>
            </a:r>
            <a:r>
              <a:rPr lang="en-US" sz="1400" dirty="0"/>
              <a:t> theoretically proposed and experimentally created a new platform for realization of </a:t>
            </a:r>
            <a:r>
              <a:rPr lang="en-US" sz="1400" dirty="0" err="1"/>
              <a:t>Majorana</a:t>
            </a:r>
            <a:r>
              <a:rPr lang="en-US" sz="1400" dirty="0"/>
              <a:t> zero modes in chains of magnetic atoms on the surface of a superconductor. While their work and the work of others in the field provided strong evidence for the emergence of these quasiparticles, there was still a possibility that a trivial zero energy state can accidentally  occur at the end of such chains. To rule out this possibility, and to provide a unique signature of </a:t>
            </a:r>
            <a:r>
              <a:rPr lang="en-US" sz="1400" dirty="0" err="1"/>
              <a:t>Majoranas</a:t>
            </a:r>
            <a:r>
              <a:rPr lang="en-US" sz="1400" dirty="0"/>
              <a:t> in this system, this past year the team turned their attention to spin-polarized measurements with the scanning tunneling microscope. They showed theoretically that such  measurements can provide a clear way to distinguish a true </a:t>
            </a:r>
            <a:r>
              <a:rPr lang="en-US" sz="1400" dirty="0" err="1"/>
              <a:t>Majorana</a:t>
            </a:r>
            <a:r>
              <a:rPr lang="en-US" sz="1400" dirty="0"/>
              <a:t> zero mode from a trivial state. The high-resolution spin-polarized experiments carried on Fe chains confirmed the theoretical prediction, thereby providing the first unique signature of these excitations besides their zero energy peak in spectroscopy measurements.</a:t>
            </a:r>
          </a:p>
          <a:p>
            <a:pPr algn="just" eaLnBrk="1" hangingPunct="1">
              <a:lnSpc>
                <a:spcPts val="1400"/>
              </a:lnSpc>
            </a:pPr>
            <a:r>
              <a:rPr lang="en-US" sz="600" dirty="0">
                <a:cs typeface="Arial"/>
              </a:rPr>
              <a:t/>
            </a:r>
            <a:br>
              <a:rPr lang="en-US" sz="600" dirty="0">
                <a:cs typeface="Arial"/>
              </a:rPr>
            </a:br>
            <a:r>
              <a:rPr lang="en-US" sz="1300" dirty="0"/>
              <a:t>Jeon </a:t>
            </a:r>
            <a:r>
              <a:rPr lang="en-US" sz="1300" i="1" dirty="0"/>
              <a:t>et al</a:t>
            </a:r>
            <a:r>
              <a:rPr lang="en-US" sz="1300" dirty="0"/>
              <a:t>., </a:t>
            </a:r>
            <a:r>
              <a:rPr lang="en-US" sz="1300" i="1" dirty="0"/>
              <a:t>Science  </a:t>
            </a:r>
            <a:r>
              <a:rPr lang="en-US" sz="1300" b="1" dirty="0"/>
              <a:t>358</a:t>
            </a:r>
            <a:r>
              <a:rPr lang="en-US" sz="1300" i="1" dirty="0"/>
              <a:t>, 772</a:t>
            </a:r>
            <a:r>
              <a:rPr lang="en-US" sz="1300" dirty="0"/>
              <a:t> (2017)</a:t>
            </a:r>
            <a:r>
              <a:rPr lang="en-US" sz="1300" i="1" dirty="0"/>
              <a:t>. </a:t>
            </a:r>
          </a:p>
        </p:txBody>
      </p:sp>
      <p:sp>
        <p:nvSpPr>
          <p:cNvPr id="11" name="Rectangle 37" descr="Top figure shows the schematic of the experiment in which a spin-polarized STM is used to probe spin signature of Majorana zero mode at the end of the chain. The figure on the right shows these measurements at the end and middle of the chain. The MZM shows a spin-polarization that exceeds the normal state background. &#10;" title="Spin poalrized measurements of Majoana"/>
          <p:cNvSpPr>
            <a:spLocks noChangeArrowheads="1"/>
          </p:cNvSpPr>
          <p:nvPr/>
        </p:nvSpPr>
        <p:spPr bwMode="auto">
          <a:xfrm>
            <a:off x="4667250" y="1727886"/>
            <a:ext cx="4076700" cy="4260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noFill/>
            </a:endParaRPr>
          </a:p>
        </p:txBody>
      </p:sp>
      <p:sp>
        <p:nvSpPr>
          <p:cNvPr id="12" name="Rectangle 11"/>
          <p:cNvSpPr/>
          <p:nvPr/>
        </p:nvSpPr>
        <p:spPr>
          <a:xfrm>
            <a:off x="183715" y="783836"/>
            <a:ext cx="846406" cy="276999"/>
          </a:xfrm>
          <a:prstGeom prst="rect">
            <a:avLst/>
          </a:prstGeom>
        </p:spPr>
        <p:txBody>
          <a:bodyPr wrap="square" anchor="ctr">
            <a:spAutoFit/>
          </a:bodyPr>
          <a:lstStyle/>
          <a:p>
            <a:r>
              <a:rPr lang="en-US" sz="1200" b="1" dirty="0">
                <a:solidFill>
                  <a:srgbClr val="002060"/>
                </a:solidFill>
              </a:rPr>
              <a:t>2018</a:t>
            </a:r>
          </a:p>
        </p:txBody>
      </p:sp>
      <p:grpSp>
        <p:nvGrpSpPr>
          <p:cNvPr id="5" name="Group 4" descr="Top figure shows the schematic of the experiment in which a spin-polarized STM is used to probe spin signature of Majorana zero mode at the end of the chain. The figure on the right shows these measurements at the end and middle of the chain. The MZM shows a spin-polarization that exceeds the normal state background &#10;" title="Majorana Spin Diagnostics">
            <a:extLst>
              <a:ext uri="{FF2B5EF4-FFF2-40B4-BE49-F238E27FC236}">
                <a16:creationId xmlns:a16="http://schemas.microsoft.com/office/drawing/2014/main" xmlns="" id="{8406BA9F-FBE6-2847-9A1B-4CF2B0720D6A}"/>
              </a:ext>
            </a:extLst>
          </p:cNvPr>
          <p:cNvGrpSpPr/>
          <p:nvPr/>
        </p:nvGrpSpPr>
        <p:grpSpPr>
          <a:xfrm>
            <a:off x="4678973" y="1692637"/>
            <a:ext cx="4076700" cy="4544848"/>
            <a:chOff x="4678973" y="1692637"/>
            <a:chExt cx="4076700" cy="4544848"/>
          </a:xfrm>
        </p:grpSpPr>
        <p:sp>
          <p:nvSpPr>
            <p:cNvPr id="10" name="Text Box 34"/>
            <p:cNvSpPr txBox="1">
              <a:spLocks noChangeArrowheads="1"/>
            </p:cNvSpPr>
            <p:nvPr/>
          </p:nvSpPr>
          <p:spPr bwMode="auto">
            <a:xfrm>
              <a:off x="4678973" y="3929161"/>
              <a:ext cx="230175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Top figure shows the schematic of the experiment in which a spin-polarized STM is used to probe spin signature of </a:t>
              </a:r>
              <a:r>
                <a:rPr lang="en-US" sz="1200" dirty="0" err="1"/>
                <a:t>Majorana</a:t>
              </a:r>
              <a:r>
                <a:rPr lang="en-US" sz="1200" dirty="0"/>
                <a:t> zero mode at the end of the chain. The figure on the right shows these measurements at the end and middle of the chain. The MZM shows a spin-polarization that exceeds the normal state background </a:t>
              </a:r>
            </a:p>
          </p:txBody>
        </p:sp>
        <p:pic>
          <p:nvPicPr>
            <p:cNvPr id="13" name="Picture 12">
              <a:extLst>
                <a:ext uri="{FF2B5EF4-FFF2-40B4-BE49-F238E27FC236}">
                  <a16:creationId xmlns:a16="http://schemas.microsoft.com/office/drawing/2014/main" xmlns="" id="{7AA49D27-C258-9D4F-BE0C-D5C8B8D112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03329" y="1692637"/>
              <a:ext cx="4016265" cy="2236524"/>
            </a:xfrm>
            <a:prstGeom prst="rect">
              <a:avLst/>
            </a:prstGeom>
          </p:spPr>
        </p:pic>
        <p:pic>
          <p:nvPicPr>
            <p:cNvPr id="15" name="Picture 14">
              <a:extLst>
                <a:ext uri="{FF2B5EF4-FFF2-40B4-BE49-F238E27FC236}">
                  <a16:creationId xmlns:a16="http://schemas.microsoft.com/office/drawing/2014/main" xmlns="" id="{0AE73B1C-F6DC-6C4D-AD0A-FC7BD0B338EC}"/>
                </a:ext>
              </a:extLst>
            </p:cNvPr>
            <p:cNvPicPr/>
            <p:nvPr/>
          </p:nvPicPr>
          <p:blipFill rotWithShape="1">
            <a:blip r:embed="rId3">
              <a:extLst>
                <a:ext uri="{28A0092B-C50C-407E-A947-70E740481C1C}">
                  <a14:useLocalDpi xmlns:a14="http://schemas.microsoft.com/office/drawing/2010/main" val="0"/>
                </a:ext>
              </a:extLst>
            </a:blip>
            <a:srcRect r="51431"/>
            <a:stretch/>
          </p:blipFill>
          <p:spPr bwMode="auto">
            <a:xfrm>
              <a:off x="7109344" y="3964409"/>
              <a:ext cx="1646329" cy="2059657"/>
            </a:xfrm>
            <a:prstGeom prst="rect">
              <a:avLst/>
            </a:prstGeom>
            <a:noFill/>
            <a:ln>
              <a:noFill/>
            </a:ln>
          </p:spPr>
        </p:pic>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11970</TotalTime>
  <Words>160</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Majorana Spin Diagnostics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Jennifer L. Bornkamp</cp:lastModifiedBy>
  <cp:revision>71</cp:revision>
  <cp:lastPrinted>2016-08-01T15:14:13Z</cp:lastPrinted>
  <dcterms:created xsi:type="dcterms:W3CDTF">2016-07-19T18:16:54Z</dcterms:created>
  <dcterms:modified xsi:type="dcterms:W3CDTF">2018-03-27T16:13:55Z</dcterms:modified>
</cp:coreProperties>
</file>