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88654" autoAdjust="0"/>
  </p:normalViewPr>
  <p:slideViewPr>
    <p:cSldViewPr snapToGrid="0" snapToObjects="1">
      <p:cViewPr varScale="1">
        <p:scale>
          <a:sx n="103" d="100"/>
          <a:sy n="103" d="100"/>
        </p:scale>
        <p:origin x="13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22BB3C8-D206-4B82-B2BE-B05BE3D27BFC}" type="datetimeFigureOut">
              <a:rPr lang="en-US" smtClean="0"/>
              <a:t>6/28/2018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F2B9C51-10D0-40D4-AE2D-9025AC6AAD67}" type="slidenum">
              <a:rPr lang="en-US" smtClean="0"/>
              <a:t>‹#›</a:t>
            </a:fld>
            <a:endParaRPr lang="en-US"/>
          </a:p>
        </p:txBody>
      </p:sp>
    </p:spTree>
    <p:extLst>
      <p:ext uri="{BB962C8B-B14F-4D97-AF65-F5344CB8AC3E}">
        <p14:creationId xmlns:p14="http://schemas.microsoft.com/office/powerpoint/2010/main" val="153233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endParaRPr lang="en-US" dirty="0"/>
          </a:p>
        </p:txBody>
      </p:sp>
      <p:sp>
        <p:nvSpPr>
          <p:cNvPr id="4" name="Slide Number Placeholder 3"/>
          <p:cNvSpPr>
            <a:spLocks noGrp="1"/>
          </p:cNvSpPr>
          <p:nvPr>
            <p:ph type="sldNum" sz="quarter" idx="10"/>
          </p:nvPr>
        </p:nvSpPr>
        <p:spPr/>
        <p:txBody>
          <a:bodyPr/>
          <a:lstStyle/>
          <a:p>
            <a:fld id="{2F2B9C51-10D0-40D4-AE2D-9025AC6AAD67}" type="slidenum">
              <a:rPr lang="en-US" smtClean="0"/>
              <a:t>1</a:t>
            </a:fld>
            <a:endParaRPr lang="en-US"/>
          </a:p>
        </p:txBody>
      </p:sp>
    </p:spTree>
    <p:extLst>
      <p:ext uri="{BB962C8B-B14F-4D97-AF65-F5344CB8AC3E}">
        <p14:creationId xmlns:p14="http://schemas.microsoft.com/office/powerpoint/2010/main" val="194020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6/28/2018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Strong coupling of a </a:t>
            </a:r>
            <a:r>
              <a:rPr lang="en-US" sz="1800" b="1" dirty="0" err="1">
                <a:solidFill>
                  <a:schemeClr val="tx1"/>
                </a:solidFill>
              </a:rPr>
              <a:t>superradiant</a:t>
            </a:r>
            <a:r>
              <a:rPr lang="en-US" sz="1800" b="1" dirty="0">
                <a:solidFill>
                  <a:schemeClr val="tx1"/>
                </a:solidFill>
              </a:rPr>
              <a:t> spin ensemble</a:t>
            </a:r>
            <a:br>
              <a:rPr lang="en-US" sz="1800" b="1" dirty="0">
                <a:solidFill>
                  <a:schemeClr val="tx1"/>
                </a:solidFill>
              </a:rPr>
            </a:br>
            <a:r>
              <a:rPr lang="en-US" sz="1100" b="1" dirty="0">
                <a:solidFill>
                  <a:schemeClr val="tx1"/>
                </a:solidFill>
              </a:rPr>
              <a:t>B. C. Rose, A. M. Tyryshkin, H. Riemann, N. V. </a:t>
            </a:r>
            <a:r>
              <a:rPr lang="en-US" sz="1100" b="1" dirty="0" err="1">
                <a:solidFill>
                  <a:schemeClr val="tx1"/>
                </a:solidFill>
              </a:rPr>
              <a:t>Abrosimov</a:t>
            </a:r>
            <a:r>
              <a:rPr lang="en-US" sz="1100" b="1" dirty="0">
                <a:solidFill>
                  <a:schemeClr val="tx1"/>
                </a:solidFill>
              </a:rPr>
              <a:t>, P. Becker, H.-J. Pohl, M. L. W. </a:t>
            </a:r>
            <a:r>
              <a:rPr lang="en-US" sz="1100" b="1" dirty="0" err="1">
                <a:solidFill>
                  <a:schemeClr val="tx1"/>
                </a:solidFill>
              </a:rPr>
              <a:t>Thewalt</a:t>
            </a:r>
            <a:r>
              <a:rPr lang="en-US" sz="1100" b="1" dirty="0">
                <a:solidFill>
                  <a:schemeClr val="tx1"/>
                </a:solidFill>
              </a:rPr>
              <a:t>, K. M. Itoh, and S. A. Lyon</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Stephen A. Lyon</a:t>
            </a:r>
            <a:r>
              <a:rPr lang="en-US" sz="1200" b="1" dirty="0">
                <a:solidFill>
                  <a:srgbClr val="FFFFFF"/>
                </a:solidFill>
              </a:rPr>
              <a:t> (IRG-3)</a:t>
            </a:r>
            <a:endParaRPr lang="en-US" dirty="0"/>
          </a:p>
          <a:p>
            <a:r>
              <a:rPr lang="en-US" sz="1200" b="1" dirty="0">
                <a:solidFill>
                  <a:schemeClr val="bg1"/>
                </a:solidFill>
              </a:rPr>
              <a:t>Princeton University</a:t>
            </a:r>
            <a:endParaRPr lang="en-US" dirty="0"/>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DMR-1420541</a:t>
            </a:r>
          </a:p>
        </p:txBody>
      </p:sp>
      <p:sp>
        <p:nvSpPr>
          <p:cNvPr id="9" name="Text Box 28"/>
          <p:cNvSpPr txBox="1">
            <a:spLocks noChangeArrowheads="1"/>
          </p:cNvSpPr>
          <p:nvPr/>
        </p:nvSpPr>
        <p:spPr bwMode="auto">
          <a:xfrm>
            <a:off x="286236" y="1404217"/>
            <a:ext cx="38925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000" dirty="0"/>
              <a:t>Researchers in IRG-3 of the Princeton Center for Complex Materials and their collaborators have leveraged the low disorder and long coherence of states in a pristine silicon crystal to experimentally realize the Tavis-Cummings model, a fundamental model in quantum optics. These researchers had previously shown that the quantum state of the magnetic moment (spin) of electrons bound to impurities in silicon can be stored for several seconds. A large ensemble of these spins were strongly and uniformly coupled to a single mode of a low-loss microwave resonator, allowing the spins to couple to one another through the resonator mode. The spins were aligned using laser excitation, and their state could be set and probed with resonant microwave pulses. The rate at which the spins evolve is predicted to be a strong function of their initial state, as seen in the experimental data.</a:t>
            </a:r>
          </a:p>
        </p:txBody>
      </p:sp>
      <p:sp>
        <p:nvSpPr>
          <p:cNvPr id="11" name="Rectangle 37"/>
          <p:cNvSpPr>
            <a:spLocks noChangeArrowheads="1"/>
          </p:cNvSpPr>
          <p:nvPr/>
        </p:nvSpPr>
        <p:spPr bwMode="auto">
          <a:xfrm>
            <a:off x="4667249" y="1629176"/>
            <a:ext cx="4149701" cy="4599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848360" cy="276999"/>
          </a:xfrm>
          <a:prstGeom prst="rect">
            <a:avLst/>
          </a:prstGeom>
        </p:spPr>
        <p:txBody>
          <a:bodyPr wrap="square" anchor="ctr">
            <a:spAutoFit/>
          </a:bodyPr>
          <a:lstStyle/>
          <a:p>
            <a:r>
              <a:rPr lang="en-US" sz="1200" b="1" dirty="0">
                <a:solidFill>
                  <a:srgbClr val="002060"/>
                </a:solidFill>
              </a:rPr>
              <a:t>2018</a:t>
            </a:r>
          </a:p>
        </p:txBody>
      </p:sp>
      <p:pic>
        <p:nvPicPr>
          <p:cNvPr id="6" name="Picture 5" descr="Rabi oscillations of a silicon donor spin-ensemble demonstrate strong coupling and an ideal implementation of the Tavis-Cummings model.&#10;" title="Rabi oscillations of a silicon donor spin-ensemble">
            <a:extLst>
              <a:ext uri="{FF2B5EF4-FFF2-40B4-BE49-F238E27FC236}">
                <a16:creationId xmlns:a16="http://schemas.microsoft.com/office/drawing/2014/main" xmlns="" id="{9E9F7B9C-FEE6-451E-B0A4-12A218AE7D74}"/>
              </a:ext>
            </a:extLst>
          </p:cNvPr>
          <p:cNvPicPr>
            <a:picLocks noChangeAspect="1"/>
          </p:cNvPicPr>
          <p:nvPr/>
        </p:nvPicPr>
        <p:blipFill>
          <a:blip r:embed="rId3"/>
          <a:stretch>
            <a:fillRect/>
          </a:stretch>
        </p:blipFill>
        <p:spPr>
          <a:xfrm>
            <a:off x="4667250" y="1625813"/>
            <a:ext cx="2545313" cy="2176775"/>
          </a:xfrm>
          <a:prstGeom prst="rect">
            <a:avLst/>
          </a:prstGeom>
        </p:spPr>
      </p:pic>
      <p:sp>
        <p:nvSpPr>
          <p:cNvPr id="14" name="Text Box 28" descr="&#10;">
            <a:extLst>
              <a:ext uri="{FF2B5EF4-FFF2-40B4-BE49-F238E27FC236}">
                <a16:creationId xmlns:a16="http://schemas.microsoft.com/office/drawing/2014/main" xmlns="" id="{CD365F63-5539-4C8E-A649-2B9DBBF2B603}"/>
              </a:ext>
            </a:extLst>
          </p:cNvPr>
          <p:cNvSpPr txBox="1">
            <a:spLocks noChangeArrowheads="1"/>
          </p:cNvSpPr>
          <p:nvPr/>
        </p:nvSpPr>
        <p:spPr bwMode="auto">
          <a:xfrm>
            <a:off x="7212563" y="1544097"/>
            <a:ext cx="1604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dirty="0"/>
          </a:p>
          <a:p>
            <a:pPr eaLnBrk="1" hangingPunct="1"/>
            <a:r>
              <a:rPr lang="en-US" sz="1000" dirty="0"/>
              <a:t>Rabi oscillations of a silicon donor spin-ensemble demonstrate strong coupling and an ideal implementation of the Tavis-Cummings model.</a:t>
            </a:r>
          </a:p>
        </p:txBody>
      </p:sp>
      <p:sp>
        <p:nvSpPr>
          <p:cNvPr id="15" name="TextBox 14">
            <a:extLst>
              <a:ext uri="{FF2B5EF4-FFF2-40B4-BE49-F238E27FC236}">
                <a16:creationId xmlns:a16="http://schemas.microsoft.com/office/drawing/2014/main" xmlns="" id="{1C20AA7B-7954-4618-8BC2-469C14E95386}"/>
              </a:ext>
            </a:extLst>
          </p:cNvPr>
          <p:cNvSpPr txBox="1"/>
          <p:nvPr/>
        </p:nvSpPr>
        <p:spPr>
          <a:xfrm>
            <a:off x="7212563" y="2937702"/>
            <a:ext cx="1440243"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 C. Rose et al. Phys. Rev. X 7, 031002</a:t>
            </a:r>
          </a:p>
        </p:txBody>
      </p:sp>
      <p:pic>
        <p:nvPicPr>
          <p:cNvPr id="3" name="Picture 2" descr="Fourier transform of the donor-spin ensemble Rabi oscillations demonstrating a canonical feature of the Tavis-Cummings model: a square root dependence on the number of unpaired spins." title="Polarization dependence of Rabi oscillations"/>
          <p:cNvPicPr>
            <a:picLocks noChangeAspect="1"/>
          </p:cNvPicPr>
          <p:nvPr/>
        </p:nvPicPr>
        <p:blipFill>
          <a:blip r:embed="rId4"/>
          <a:stretch>
            <a:fillRect/>
          </a:stretch>
        </p:blipFill>
        <p:spPr>
          <a:xfrm>
            <a:off x="4667613" y="4027152"/>
            <a:ext cx="2712564" cy="1833898"/>
          </a:xfrm>
          <a:prstGeom prst="rect">
            <a:avLst/>
          </a:prstGeom>
        </p:spPr>
      </p:pic>
      <p:sp>
        <p:nvSpPr>
          <p:cNvPr id="13" name="Rectangle 12"/>
          <p:cNvSpPr/>
          <p:nvPr/>
        </p:nvSpPr>
        <p:spPr>
          <a:xfrm>
            <a:off x="289249" y="3743772"/>
            <a:ext cx="3993502" cy="2400657"/>
          </a:xfrm>
          <a:prstGeom prst="rect">
            <a:avLst/>
          </a:prstGeom>
        </p:spPr>
        <p:txBody>
          <a:bodyPr wrap="square">
            <a:spAutoFit/>
          </a:bodyPr>
          <a:lstStyle/>
          <a:p>
            <a:pPr algn="just"/>
            <a:r>
              <a:rPr lang="en-US" sz="1000" dirty="0"/>
              <a:t>In addition to the intrinsic interest in an experimental realization of a many-body system of magnetic moments (spins) coupled through photons, a strongly coupled ensemble may find applications as a quantum memory.  Hybrid quantum computing is an emerging field which leverages the advantages of multiple physical variants of quantum bits (qubits) in a single  architecture. Superconducting qubits are excellent for processing operations, but have relatively short coherence times. This creates the need for memory qubits where quantum states can be stored. The spins of electrons bound to donors in silicon make excellent memories, where states can be stored for several seconds. IRG-3 researchers have shown how an ensemble of these spins can be strongly coupled to a mode of a microwave resonator. The data show that this system is an excellent candidate for realizing a quantum memory and providing a testbed for further development of ensemble memories.</a:t>
            </a:r>
          </a:p>
        </p:txBody>
      </p:sp>
      <p:sp>
        <p:nvSpPr>
          <p:cNvPr id="16" name="TextBox 15">
            <a:extLst>
              <a:ext uri="{FF2B5EF4-FFF2-40B4-BE49-F238E27FC236}">
                <a16:creationId xmlns:a16="http://schemas.microsoft.com/office/drawing/2014/main" xmlns="" id="{1C20AA7B-7954-4618-8BC2-469C14E95386}"/>
              </a:ext>
            </a:extLst>
          </p:cNvPr>
          <p:cNvSpPr txBox="1"/>
          <p:nvPr/>
        </p:nvSpPr>
        <p:spPr>
          <a:xfrm>
            <a:off x="7032146" y="5788685"/>
            <a:ext cx="1465058"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 C. Rose et al. Phys. Rev. X </a:t>
            </a:r>
            <a:r>
              <a:rPr lang="en-US" sz="1000" b="1" dirty="0">
                <a:latin typeface="Arial" panose="020B0604020202020204" pitchFamily="34" charset="0"/>
                <a:cs typeface="Arial" panose="020B0604020202020204" pitchFamily="34" charset="0"/>
              </a:rPr>
              <a:t>7</a:t>
            </a:r>
            <a:r>
              <a:rPr lang="en-US" sz="1000" dirty="0">
                <a:latin typeface="Arial" panose="020B0604020202020204" pitchFamily="34" charset="0"/>
                <a:cs typeface="Arial" panose="020B0604020202020204" pitchFamily="34" charset="0"/>
              </a:rPr>
              <a:t>, 031002</a:t>
            </a:r>
          </a:p>
        </p:txBody>
      </p:sp>
      <p:sp>
        <p:nvSpPr>
          <p:cNvPr id="17" name="Text Box 28">
            <a:extLst>
              <a:ext uri="{FF2B5EF4-FFF2-40B4-BE49-F238E27FC236}">
                <a16:creationId xmlns:a16="http://schemas.microsoft.com/office/drawing/2014/main" xmlns="" id="{CD365F63-5539-4C8E-A649-2B9DBBF2B603}"/>
              </a:ext>
            </a:extLst>
          </p:cNvPr>
          <p:cNvSpPr txBox="1">
            <a:spLocks noChangeArrowheads="1"/>
          </p:cNvSpPr>
          <p:nvPr/>
        </p:nvSpPr>
        <p:spPr bwMode="auto">
          <a:xfrm>
            <a:off x="7141361" y="3675855"/>
            <a:ext cx="149936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dirty="0"/>
          </a:p>
          <a:p>
            <a:pPr eaLnBrk="1" hangingPunct="1"/>
            <a:r>
              <a:rPr lang="en-US" sz="1000" dirty="0"/>
              <a:t>Fourier transform of the donor-spin ensemble Rabi oscillations demonstrating a canonical feature of the Tavis-Cummings model: a square root dependence on the number of unpaired spins.</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14626</TotalTime>
  <Words>366</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Strong coupling of a superradiant spin ensemble B. C. Rose, A. M. Tyryshkin, H. Riemann, N. V. Abrosimov, P. Becker, H.-J. Pohl, M. L. W. Thewalt, K. M. Itoh, and S. A. Lyon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Soonoo P. Aria</cp:lastModifiedBy>
  <cp:revision>67</cp:revision>
  <cp:lastPrinted>2016-08-01T15:14:13Z</cp:lastPrinted>
  <dcterms:created xsi:type="dcterms:W3CDTF">2016-07-19T18:16:54Z</dcterms:created>
  <dcterms:modified xsi:type="dcterms:W3CDTF">2018-06-28T18:01:24Z</dcterms:modified>
</cp:coreProperties>
</file>