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116" d="100"/>
          <a:sy n="116" d="100"/>
        </p:scale>
        <p:origin x="217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8A6CD1-865B-47B3-A2D0-3343B3C905A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D15713-3605-4016-B23C-389C0FAFAEE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481A8E-5C5C-4F63-AAEC-07FE3D3448A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264793-4CD0-4F6B-8CAE-F4D2EFA1ACA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BD5BF6-AF6E-4495-9863-FC41D2D9F0E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EA2E368-EB7B-4F96-8326-57E8153512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F584FE6-6682-4140-BC7A-46E9B1704E4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286D0C6-FA56-4283-8F02-651AF59E0FD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78D77DB-EACA-4572-AD88-42BE0324D8F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660B4A-7ABC-4BE5-A190-74BFB75C955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F622EE-9A4B-4988-87CD-CFBA4578587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A389757-6628-4006-855D-A1883CCEF8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10"/>
          <p:cNvSpPr>
            <a:spLocks noChangeArrowheads="1"/>
          </p:cNvSpPr>
          <p:nvPr/>
        </p:nvSpPr>
        <p:spPr bwMode="auto">
          <a:xfrm>
            <a:off x="914400" y="0"/>
            <a:ext cx="8229600" cy="990600"/>
          </a:xfrm>
          <a:prstGeom prst="rect">
            <a:avLst/>
          </a:prstGeom>
          <a:solidFill>
            <a:schemeClr val="tx1"/>
          </a:solidFill>
          <a:ln w="9525">
            <a:noFill/>
            <a:miter lim="800000"/>
            <a:headEnd/>
            <a:tailEnd/>
          </a:ln>
          <a:effectLst/>
        </p:spPr>
        <p:txBody>
          <a:bodyPr anchor="ctr"/>
          <a:lstStyle/>
          <a:p>
            <a:pPr algn="ctr">
              <a:defRPr/>
            </a:pPr>
            <a:r>
              <a:rPr lang="en-US" sz="2050" b="1" dirty="0" smtClean="0">
                <a:solidFill>
                  <a:schemeClr val="bg1"/>
                </a:solidFill>
              </a:rPr>
              <a:t>2015 Teachers as Scholars </a:t>
            </a:r>
            <a:r>
              <a:rPr lang="en-US" sz="2050" b="1" dirty="0">
                <a:solidFill>
                  <a:schemeClr val="bg1"/>
                </a:solidFill>
              </a:rPr>
              <a:t>Science</a:t>
            </a:r>
            <a:r>
              <a:rPr lang="en-US" sz="2050" b="1" dirty="0" smtClean="0">
                <a:solidFill>
                  <a:schemeClr val="bg1"/>
                </a:solidFill>
              </a:rPr>
              <a:t>: DMR </a:t>
            </a:r>
            <a:r>
              <a:rPr lang="en-US" sz="2050" b="1" dirty="0">
                <a:solidFill>
                  <a:schemeClr val="bg1"/>
                </a:solidFill>
              </a:rPr>
              <a:t>1420541</a:t>
            </a:r>
            <a:endParaRPr lang="en-US" sz="2050" b="1" dirty="0" smtClean="0">
              <a:solidFill>
                <a:srgbClr val="FF9900"/>
              </a:solidFill>
            </a:endParaRPr>
          </a:p>
          <a:p>
            <a:pPr algn="ctr">
              <a:defRPr/>
            </a:pPr>
            <a:r>
              <a:rPr lang="en-US" sz="1950" dirty="0" smtClean="0">
                <a:solidFill>
                  <a:schemeClr val="bg1"/>
                </a:solidFill>
              </a:rPr>
              <a:t>Princeton Center for Complex Materials  (PCCM)</a:t>
            </a:r>
          </a:p>
          <a:p>
            <a:pPr algn="ctr">
              <a:defRPr/>
            </a:pPr>
            <a:r>
              <a:rPr lang="en-US" sz="1600" dirty="0" smtClean="0">
                <a:solidFill>
                  <a:schemeClr val="bg1"/>
                </a:solidFill>
              </a:rPr>
              <a:t>Dan Steinberg, Claire White, Nan Yao, Howard Stone, Janine Nunez, Bob Cava</a:t>
            </a:r>
            <a:endParaRPr lang="en-US" sz="1600" dirty="0">
              <a:solidFill>
                <a:schemeClr val="bg1"/>
              </a:solidFill>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9" y="0"/>
            <a:ext cx="921539"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3" name="Picture 17"/>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516053" y="4823332"/>
            <a:ext cx="2286000" cy="1630969"/>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4" name="Picture 9"/>
          <p:cNvPicPr>
            <a:picLocks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427035" y="3187625"/>
            <a:ext cx="2286000" cy="164592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6" name="Picture 10"/>
          <p:cNvPicPr>
            <a:picLocks noChangeArrowheads="1"/>
          </p:cNvPicPr>
          <p:nvPr/>
        </p:nvPicPr>
        <p:blipFill rotWithShape="1">
          <a:blip r:embed="rId5" cstate="email">
            <a:extLst>
              <a:ext uri="{28A0092B-C50C-407E-A947-70E740481C1C}">
                <a14:useLocalDpi xmlns:a14="http://schemas.microsoft.com/office/drawing/2010/main" val="0"/>
              </a:ext>
            </a:extLst>
          </a:blip>
          <a:srcRect t="1373"/>
          <a:stretch/>
        </p:blipFill>
        <p:spPr bwMode="auto">
          <a:xfrm>
            <a:off x="6476999" y="1541705"/>
            <a:ext cx="2325053" cy="1658695"/>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7" name="Picture 12"/>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5427035" y="1541705"/>
            <a:ext cx="1077140" cy="164592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8" name="Picture 13"/>
          <p:cNvPicPr>
            <a:picLocks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5427035" y="4833544"/>
            <a:ext cx="1089018" cy="1620757"/>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9" name="Picture 16"/>
          <p:cNvPicPr>
            <a:picLocks noChangeAspect="1" noChangeArrowheads="1"/>
          </p:cNvPicPr>
          <p:nvPr/>
        </p:nvPicPr>
        <p:blipFill rotWithShape="1">
          <a:blip r:embed="rId8" cstate="email">
            <a:extLst>
              <a:ext uri="{28A0092B-C50C-407E-A947-70E740481C1C}">
                <a14:useLocalDpi xmlns:a14="http://schemas.microsoft.com/office/drawing/2010/main" val="0"/>
              </a:ext>
            </a:extLst>
          </a:blip>
          <a:srcRect r="5610"/>
          <a:stretch/>
        </p:blipFill>
        <p:spPr bwMode="auto">
          <a:xfrm>
            <a:off x="7713035" y="3187625"/>
            <a:ext cx="1089018" cy="164592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0" name="Rectangle 19"/>
          <p:cNvSpPr/>
          <p:nvPr/>
        </p:nvSpPr>
        <p:spPr>
          <a:xfrm>
            <a:off x="300036" y="1257121"/>
            <a:ext cx="4857751" cy="5262979"/>
          </a:xfrm>
          <a:prstGeom prst="rect">
            <a:avLst/>
          </a:prstGeom>
        </p:spPr>
        <p:txBody>
          <a:bodyPr wrap="square">
            <a:spAutoFit/>
          </a:bodyPr>
          <a:lstStyle/>
          <a:p>
            <a:pPr algn="ctr"/>
            <a:r>
              <a:rPr lang="en-US" sz="1600" b="1" dirty="0" smtClean="0">
                <a:latin typeface="Algerian" panose="04020705040A02060702" pitchFamily="82" charset="0"/>
              </a:rPr>
              <a:t>Teachers as  Scholars Materials Science program</a:t>
            </a:r>
          </a:p>
          <a:p>
            <a:endParaRPr lang="en-US" sz="1600" dirty="0"/>
          </a:p>
          <a:p>
            <a:r>
              <a:rPr lang="en-US" sz="1600" dirty="0" smtClean="0"/>
              <a:t>On November 10 and 17 2015, </a:t>
            </a:r>
            <a:r>
              <a:rPr lang="en-US" sz="1600" b="1" dirty="0" smtClean="0">
                <a:solidFill>
                  <a:srgbClr val="FF0000"/>
                </a:solidFill>
              </a:rPr>
              <a:t>18 teachers </a:t>
            </a:r>
            <a:r>
              <a:rPr lang="en-US" sz="1600" dirty="0" smtClean="0"/>
              <a:t>visited the </a:t>
            </a:r>
            <a:r>
              <a:rPr lang="en-US" sz="1600" dirty="0"/>
              <a:t>Princeton Center for Complex </a:t>
            </a:r>
            <a:r>
              <a:rPr lang="en-US" sz="1600" dirty="0" smtClean="0"/>
              <a:t>Materials as part of Teacher Prep’s to learn about Materials Science and how to apply it in the classroom.  This unique PCCM program is part of a larger Teachers as Scholars initiative of Princeton University’s Teacher Preparation program. </a:t>
            </a:r>
            <a:endParaRPr lang="en-US" sz="1600" dirty="0"/>
          </a:p>
          <a:p>
            <a:endParaRPr lang="en-US" sz="1600" dirty="0" smtClean="0"/>
          </a:p>
          <a:p>
            <a:r>
              <a:rPr lang="en-US" sz="1600" dirty="0" smtClean="0"/>
              <a:t>The teachers toured PCCM labs and facilities. They also discussed  the interdisciplinary nature of science from many of PCCM’s scientists and engineers, including Professors Bob Cava, Rick Register, Rod Priestley, Claire White, Nan Yao, and several graduate students.</a:t>
            </a:r>
          </a:p>
          <a:p>
            <a:r>
              <a:rPr lang="en-US" sz="1600" dirty="0" smtClean="0"/>
              <a:t> </a:t>
            </a:r>
          </a:p>
          <a:p>
            <a:r>
              <a:rPr lang="en-US" sz="1600" dirty="0" smtClean="0"/>
              <a:t>PCCM members led guided discussions on how to apply what they learned in compliance with the new Next Generation Science Standards.</a:t>
            </a:r>
            <a:endParaRPr lang="en-US" sz="1600" dirty="0"/>
          </a:p>
        </p:txBody>
      </p:sp>
    </p:spTree>
    <p:extLst>
      <p:ext uri="{BB962C8B-B14F-4D97-AF65-F5344CB8AC3E}">
        <p14:creationId xmlns:p14="http://schemas.microsoft.com/office/powerpoint/2010/main" val="76691716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22002</TotalTime>
  <Words>163</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Algerian</vt:lpstr>
      <vt:lpstr>Arial</vt:lpstr>
      <vt:lpstr>Default Design</vt:lpstr>
      <vt:lpstr>PowerPoint Presentation</vt:lpstr>
    </vt:vector>
  </TitlesOfParts>
  <Company>Princeton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dsteinbe@exchange.Princeton.EDU</dc:creator>
  <cp:lastModifiedBy>Soonoo P. Aria</cp:lastModifiedBy>
  <cp:revision>72</cp:revision>
  <cp:lastPrinted>2016-03-31T14:46:30Z</cp:lastPrinted>
  <dcterms:created xsi:type="dcterms:W3CDTF">2008-12-05T16:30:32Z</dcterms:created>
  <dcterms:modified xsi:type="dcterms:W3CDTF">2016-04-28T20:11:02Z</dcterms:modified>
</cp:coreProperties>
</file>