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4" r:id="rId2"/>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C02A"/>
    <a:srgbClr val="72BE2C"/>
    <a:srgbClr val="72BD2D"/>
    <a:srgbClr val="6BBA30"/>
    <a:srgbClr val="67BC2E"/>
    <a:srgbClr val="83D54B"/>
    <a:srgbClr val="FF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04" autoAdjust="0"/>
    <p:restoredTop sz="84807" autoAdjust="0"/>
  </p:normalViewPr>
  <p:slideViewPr>
    <p:cSldViewPr>
      <p:cViewPr>
        <p:scale>
          <a:sx n="111" d="100"/>
          <a:sy n="111" d="100"/>
        </p:scale>
        <p:origin x="1240"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defTabSz="928688">
              <a:defRPr sz="1200"/>
            </a:lvl1pPr>
          </a:lstStyle>
          <a:p>
            <a:pPr>
              <a:defRPr/>
            </a:pPr>
            <a:endParaRPr lang="en-US"/>
          </a:p>
        </p:txBody>
      </p:sp>
      <p:sp>
        <p:nvSpPr>
          <p:cNvPr id="5123" name="Rectangle 1027"/>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defTabSz="928688">
              <a:defRPr sz="1200"/>
            </a:lvl1pPr>
          </a:lstStyle>
          <a:p>
            <a:pPr>
              <a:defRPr/>
            </a:pPr>
            <a:endParaRPr lang="en-US"/>
          </a:p>
        </p:txBody>
      </p:sp>
      <p:sp>
        <p:nvSpPr>
          <p:cNvPr id="5124" name="Rectangle 1028"/>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defTabSz="928688">
              <a:defRPr sz="1200"/>
            </a:lvl1pPr>
          </a:lstStyle>
          <a:p>
            <a:pPr>
              <a:defRPr/>
            </a:pPr>
            <a:endParaRPr lang="en-US"/>
          </a:p>
        </p:txBody>
      </p:sp>
      <p:sp>
        <p:nvSpPr>
          <p:cNvPr id="5125" name="Rectangle 1029"/>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defTabSz="928688">
              <a:defRPr sz="1200"/>
            </a:lvl1pPr>
          </a:lstStyle>
          <a:p>
            <a:pPr>
              <a:defRPr/>
            </a:pPr>
            <a:fld id="{8F0A146E-3871-4AF8-83FE-A51D79DFF186}" type="slidenum">
              <a:rPr lang="en-US"/>
              <a:pPr>
                <a:defRPr/>
              </a:pPr>
              <a:t>‹#›</a:t>
            </a:fld>
            <a:endParaRPr lang="en-US"/>
          </a:p>
        </p:txBody>
      </p:sp>
    </p:spTree>
    <p:extLst>
      <p:ext uri="{BB962C8B-B14F-4D97-AF65-F5344CB8AC3E}">
        <p14:creationId xmlns:p14="http://schemas.microsoft.com/office/powerpoint/2010/main" val="3544914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291"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295"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0C99BBF-CDC4-47D1-AB5C-D214CE04F083}" type="slidenum">
              <a:rPr lang="en-US"/>
              <a:pPr>
                <a:defRPr/>
              </a:pPr>
              <a:t>‹#›</a:t>
            </a:fld>
            <a:endParaRPr lang="en-US"/>
          </a:p>
        </p:txBody>
      </p:sp>
    </p:spTree>
    <p:extLst>
      <p:ext uri="{BB962C8B-B14F-4D97-AF65-F5344CB8AC3E}">
        <p14:creationId xmlns:p14="http://schemas.microsoft.com/office/powerpoint/2010/main" val="30286158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pPr>
              <a:defRPr/>
            </a:pPr>
            <a:fld id="{10C99BBF-CDC4-47D1-AB5C-D214CE04F083}" type="slidenum">
              <a:rPr lang="en-US" smtClean="0"/>
              <a:pPr>
                <a:defRPr/>
              </a:pPr>
              <a:t>1</a:t>
            </a:fld>
            <a:endParaRPr lang="en-US"/>
          </a:p>
        </p:txBody>
      </p:sp>
    </p:spTree>
    <p:extLst>
      <p:ext uri="{BB962C8B-B14F-4D97-AF65-F5344CB8AC3E}">
        <p14:creationId xmlns:p14="http://schemas.microsoft.com/office/powerpoint/2010/main" val="446582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A491CE-502F-44A0-9756-D69B2D56DD2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B56D1F-7210-4FD9-ACF8-CD92078665F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701FB9-9178-43FA-8779-9B03FB9951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207862-86FB-403A-85AF-DCEC0409B68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80D808-DC95-444D-8734-346C67A1D93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8622D5-BA4F-426C-B13E-7D798EDCDF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BA129EA-5743-493E-8286-2CEED24B37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27FAE2F-69DA-448C-8A39-5FC735510E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DC1DDE6-4599-4C14-A1CA-BD43570BF4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29585A-AE60-4633-B5DC-8425B08EADC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722D73-AC50-40AD-A7A1-F123E343293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B4E2B20-A863-40AC-AEDA-83AFDFCB5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직사각형 75"/>
          <p:cNvSpPr/>
          <p:nvPr/>
        </p:nvSpPr>
        <p:spPr>
          <a:xfrm>
            <a:off x="3962400" y="3810000"/>
            <a:ext cx="5110948" cy="2954655"/>
          </a:xfrm>
          <a:prstGeom prst="rect">
            <a:avLst/>
          </a:prstGeom>
          <a:ln>
            <a:noFill/>
          </a:ln>
        </p:spPr>
        <p:txBody>
          <a:bodyPr wrap="square">
            <a:spAutoFit/>
          </a:bodyPr>
          <a:lstStyle/>
          <a:p>
            <a:pPr algn="just"/>
            <a:r>
              <a:rPr lang="en-US" altLang="ko-KR" sz="1300" dirty="0" smtClean="0">
                <a:latin typeface="+mj-lt"/>
              </a:rPr>
              <a:t>(A) </a:t>
            </a:r>
            <a:r>
              <a:rPr lang="en-US" altLang="ko-KR" sz="1400" dirty="0" smtClean="0"/>
              <a:t>Schematic </a:t>
            </a:r>
            <a:r>
              <a:rPr lang="en-US" altLang="ko-KR" sz="1400" dirty="0"/>
              <a:t>showing the evolution of film morphology </a:t>
            </a:r>
            <a:r>
              <a:rPr lang="en-US" altLang="ko-KR" sz="1400" dirty="0" smtClean="0"/>
              <a:t>in MAPLE with </a:t>
            </a:r>
            <a:r>
              <a:rPr lang="en-US" altLang="ko-KR" sz="1400" dirty="0"/>
              <a:t>increasing deposition time. The growth of primary MLCs is blocked by thick adsorbed liquid </a:t>
            </a:r>
            <a:r>
              <a:rPr lang="en-US" altLang="ko-KR" sz="1400" dirty="0" smtClean="0"/>
              <a:t>layers </a:t>
            </a:r>
            <a:r>
              <a:rPr lang="en-US" altLang="ko-KR" sz="1400" dirty="0"/>
              <a:t>and covered with liquid </a:t>
            </a:r>
            <a:r>
              <a:rPr lang="en-US" altLang="ko-KR" sz="1400" dirty="0" err="1"/>
              <a:t>overlayer</a:t>
            </a:r>
            <a:r>
              <a:rPr lang="en-US" altLang="ko-KR" sz="1400" dirty="0"/>
              <a:t>. </a:t>
            </a:r>
            <a:endParaRPr lang="en-US" altLang="ko-KR" sz="1300" dirty="0" smtClean="0">
              <a:latin typeface="+mj-lt"/>
            </a:endParaRPr>
          </a:p>
          <a:p>
            <a:pPr algn="just"/>
            <a:r>
              <a:rPr lang="en-US" altLang="ko-KR" sz="1300" dirty="0" smtClean="0">
                <a:latin typeface="+mj-lt"/>
              </a:rPr>
              <a:t>(B) AFM </a:t>
            </a:r>
            <a:r>
              <a:rPr lang="en-US" altLang="ko-KR" sz="1300" dirty="0">
                <a:latin typeface="+mj-lt"/>
              </a:rPr>
              <a:t>height image showing the film morphology after 6 h of deposition at </a:t>
            </a:r>
            <a:r>
              <a:rPr lang="en-US" altLang="ko-KR" sz="1300" dirty="0" smtClean="0">
                <a:latin typeface="+mj-lt"/>
              </a:rPr>
              <a:t>25 </a:t>
            </a:r>
            <a:r>
              <a:rPr lang="en-US" altLang="ko-KR" sz="1300" dirty="0" smtClean="0">
                <a:latin typeface="+mj-lt"/>
                <a:ea typeface="맑은 고딕"/>
              </a:rPr>
              <a:t>°C</a:t>
            </a:r>
            <a:r>
              <a:rPr lang="en-US" altLang="ko-KR" sz="1300" dirty="0" smtClean="0">
                <a:latin typeface="+mj-lt"/>
              </a:rPr>
              <a:t>. </a:t>
            </a:r>
            <a:r>
              <a:rPr lang="en-US" altLang="ko-KR" sz="1300" dirty="0">
                <a:latin typeface="+mj-lt"/>
              </a:rPr>
              <a:t>The film was scraped with a razor </a:t>
            </a:r>
            <a:r>
              <a:rPr lang="en-US" altLang="ko-KR" sz="1300" dirty="0" smtClean="0">
                <a:latin typeface="+mj-lt"/>
              </a:rPr>
              <a:t>blade to address PEO-coated regions. The figure clearly depicts the dendritic crystals surrounded by liquid phase PEO.</a:t>
            </a:r>
          </a:p>
          <a:p>
            <a:pPr algn="just"/>
            <a:r>
              <a:rPr lang="en-US" altLang="ko-KR" sz="1300" dirty="0" smtClean="0">
                <a:latin typeface="+mj-lt"/>
              </a:rPr>
              <a:t>(C) Optical microscopy images showing the crystallization process in a PEO film made with MAPLE at 50 </a:t>
            </a:r>
            <a:r>
              <a:rPr lang="en-US" altLang="ko-KR" sz="1300" dirty="0" smtClean="0">
                <a:latin typeface="+mj-lt"/>
                <a:ea typeface="맑은 고딕"/>
              </a:rPr>
              <a:t>°C</a:t>
            </a:r>
            <a:r>
              <a:rPr lang="en-US" altLang="ko-KR" sz="1300" dirty="0" smtClean="0">
                <a:latin typeface="+mj-lt"/>
              </a:rPr>
              <a:t>. The film was quickly transferred to a 25 </a:t>
            </a:r>
            <a:r>
              <a:rPr lang="en-US" altLang="ko-KR" sz="1300" dirty="0">
                <a:latin typeface="+mj-lt"/>
                <a:ea typeface="맑은 고딕"/>
              </a:rPr>
              <a:t>°</a:t>
            </a:r>
            <a:r>
              <a:rPr lang="en-US" altLang="ko-KR" sz="1300" dirty="0" smtClean="0">
                <a:latin typeface="+mj-lt"/>
                <a:ea typeface="맑은 고딕"/>
              </a:rPr>
              <a:t>C stage for aging. </a:t>
            </a:r>
            <a:r>
              <a:rPr lang="en-US" altLang="ko-KR" sz="1300" dirty="0" smtClean="0">
                <a:latin typeface="+mj-lt"/>
              </a:rPr>
              <a:t>The upper panel shows the morphology right after nucleation, and the lower panel shows the morphology after 1 hour where crystal growth propagated throughout the whole adsorbed liquid phase. Image size is 100 X 50 </a:t>
            </a:r>
            <a:r>
              <a:rPr lang="el-GR" altLang="ko-KR" sz="1300" dirty="0" smtClean="0">
                <a:latin typeface="+mj-lt"/>
              </a:rPr>
              <a:t>μ</a:t>
            </a:r>
            <a:r>
              <a:rPr lang="en-US" altLang="ko-KR" sz="1300" dirty="0" smtClean="0">
                <a:latin typeface="+mj-lt"/>
              </a:rPr>
              <a:t>m</a:t>
            </a:r>
            <a:r>
              <a:rPr lang="en-US" altLang="ko-KR" sz="1300" baseline="30000" dirty="0" smtClean="0">
                <a:latin typeface="+mj-lt"/>
              </a:rPr>
              <a:t>2</a:t>
            </a:r>
            <a:r>
              <a:rPr lang="en-US" altLang="ko-KR" sz="1300" dirty="0" smtClean="0">
                <a:latin typeface="+mj-lt"/>
              </a:rPr>
              <a:t> for each panel.</a:t>
            </a:r>
            <a:endParaRPr lang="ko-KR" altLang="en-US" sz="1300" dirty="0">
              <a:latin typeface="+mj-lt"/>
            </a:endParaRPr>
          </a:p>
        </p:txBody>
      </p:sp>
      <p:grpSp>
        <p:nvGrpSpPr>
          <p:cNvPr id="84" name="Group 83"/>
          <p:cNvGrpSpPr/>
          <p:nvPr/>
        </p:nvGrpSpPr>
        <p:grpSpPr>
          <a:xfrm>
            <a:off x="448809" y="1066800"/>
            <a:ext cx="8314191" cy="2755786"/>
            <a:chOff x="448809" y="1511414"/>
            <a:chExt cx="8314191" cy="2755786"/>
          </a:xfrm>
        </p:grpSpPr>
        <p:sp>
          <p:nvSpPr>
            <p:cNvPr id="2" name="자유형 1"/>
            <p:cNvSpPr/>
            <p:nvPr/>
          </p:nvSpPr>
          <p:spPr>
            <a:xfrm rot="11163853">
              <a:off x="1888620" y="2273123"/>
              <a:ext cx="279839" cy="41982"/>
            </a:xfrm>
            <a:custGeom>
              <a:avLst/>
              <a:gdLst>
                <a:gd name="connsiteX0" fmla="*/ 73702 w 372466"/>
                <a:gd name="connsiteY0" fmla="*/ 99588 h 108659"/>
                <a:gd name="connsiteX1" fmla="*/ 1274 w 372466"/>
                <a:gd name="connsiteY1" fmla="*/ 45267 h 108659"/>
                <a:gd name="connsiteX2" fmla="*/ 128023 w 372466"/>
                <a:gd name="connsiteY2" fmla="*/ 9053 h 108659"/>
                <a:gd name="connsiteX3" fmla="*/ 254771 w 372466"/>
                <a:gd name="connsiteY3" fmla="*/ 108641 h 108659"/>
                <a:gd name="connsiteX4" fmla="*/ 372466 w 372466"/>
                <a:gd name="connsiteY4" fmla="*/ 0 h 1086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2466" h="108659">
                  <a:moveTo>
                    <a:pt x="73702" y="99588"/>
                  </a:moveTo>
                  <a:cubicBezTo>
                    <a:pt x="32961" y="79972"/>
                    <a:pt x="-7779" y="60356"/>
                    <a:pt x="1274" y="45267"/>
                  </a:cubicBezTo>
                  <a:cubicBezTo>
                    <a:pt x="10327" y="30178"/>
                    <a:pt x="85774" y="-1509"/>
                    <a:pt x="128023" y="9053"/>
                  </a:cubicBezTo>
                  <a:cubicBezTo>
                    <a:pt x="170272" y="19615"/>
                    <a:pt x="214031" y="110150"/>
                    <a:pt x="254771" y="108641"/>
                  </a:cubicBezTo>
                  <a:cubicBezTo>
                    <a:pt x="295511" y="107132"/>
                    <a:pt x="333988" y="53566"/>
                    <a:pt x="372466"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500">
                <a:latin typeface="Arial" pitchFamily="34" charset="0"/>
                <a:cs typeface="Arial" pitchFamily="34" charset="0"/>
              </a:endParaRPr>
            </a:p>
          </p:txBody>
        </p:sp>
        <p:sp>
          <p:nvSpPr>
            <p:cNvPr id="3" name="자유형 2"/>
            <p:cNvSpPr/>
            <p:nvPr/>
          </p:nvSpPr>
          <p:spPr>
            <a:xfrm>
              <a:off x="2221524" y="2278695"/>
              <a:ext cx="365385" cy="55967"/>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500">
                <a:latin typeface="Arial" pitchFamily="34" charset="0"/>
                <a:cs typeface="Arial" pitchFamily="34" charset="0"/>
              </a:endParaRPr>
            </a:p>
          </p:txBody>
        </p:sp>
        <p:sp>
          <p:nvSpPr>
            <p:cNvPr id="4" name="자유형 3"/>
            <p:cNvSpPr/>
            <p:nvPr/>
          </p:nvSpPr>
          <p:spPr>
            <a:xfrm rot="10800000" flipV="1">
              <a:off x="1621425" y="2253566"/>
              <a:ext cx="447699" cy="105777"/>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500">
                <a:latin typeface="Arial" pitchFamily="34" charset="0"/>
                <a:cs typeface="Arial" pitchFamily="34" charset="0"/>
              </a:endParaRPr>
            </a:p>
          </p:txBody>
        </p:sp>
        <p:sp>
          <p:nvSpPr>
            <p:cNvPr id="5" name="자유형 4"/>
            <p:cNvSpPr/>
            <p:nvPr/>
          </p:nvSpPr>
          <p:spPr>
            <a:xfrm>
              <a:off x="2048587" y="2291369"/>
              <a:ext cx="365385" cy="55967"/>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500">
                <a:latin typeface="Arial" pitchFamily="34" charset="0"/>
                <a:cs typeface="Arial" pitchFamily="34" charset="0"/>
              </a:endParaRPr>
            </a:p>
          </p:txBody>
        </p:sp>
        <p:sp>
          <p:nvSpPr>
            <p:cNvPr id="6" name="자유형 5"/>
            <p:cNvSpPr/>
            <p:nvPr/>
          </p:nvSpPr>
          <p:spPr>
            <a:xfrm rot="11243910">
              <a:off x="1701656" y="2280420"/>
              <a:ext cx="365385" cy="55967"/>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500">
                <a:latin typeface="Arial" pitchFamily="34" charset="0"/>
                <a:cs typeface="Arial" pitchFamily="34" charset="0"/>
              </a:endParaRPr>
            </a:p>
          </p:txBody>
        </p:sp>
        <p:grpSp>
          <p:nvGrpSpPr>
            <p:cNvPr id="7" name="그룹 6"/>
            <p:cNvGrpSpPr/>
            <p:nvPr/>
          </p:nvGrpSpPr>
          <p:grpSpPr>
            <a:xfrm>
              <a:off x="558543" y="2168098"/>
              <a:ext cx="560893" cy="189768"/>
              <a:chOff x="6227050" y="5282130"/>
              <a:chExt cx="713739" cy="394770"/>
            </a:xfrm>
          </p:grpSpPr>
          <p:sp>
            <p:nvSpPr>
              <p:cNvPr id="8" name="자유형 7"/>
              <p:cNvSpPr/>
              <p:nvPr/>
            </p:nvSpPr>
            <p:spPr>
              <a:xfrm>
                <a:off x="6227050" y="529229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500">
                  <a:latin typeface="Arial" pitchFamily="34" charset="0"/>
                  <a:cs typeface="Arial" pitchFamily="34" charset="0"/>
                </a:endParaRPr>
              </a:p>
            </p:txBody>
          </p:sp>
          <p:sp>
            <p:nvSpPr>
              <p:cNvPr id="9" name="자유형 8"/>
              <p:cNvSpPr/>
              <p:nvPr/>
            </p:nvSpPr>
            <p:spPr>
              <a:xfrm>
                <a:off x="6309600" y="529229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500">
                  <a:latin typeface="Arial" pitchFamily="34" charset="0"/>
                  <a:cs typeface="Arial" pitchFamily="34" charset="0"/>
                </a:endParaRPr>
              </a:p>
            </p:txBody>
          </p:sp>
          <p:sp>
            <p:nvSpPr>
              <p:cNvPr id="10" name="자유형 9"/>
              <p:cNvSpPr/>
              <p:nvPr/>
            </p:nvSpPr>
            <p:spPr>
              <a:xfrm>
                <a:off x="6392150" y="528955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500">
                  <a:latin typeface="Arial" pitchFamily="34" charset="0"/>
                  <a:cs typeface="Arial" pitchFamily="34" charset="0"/>
                </a:endParaRPr>
              </a:p>
            </p:txBody>
          </p:sp>
          <p:sp>
            <p:nvSpPr>
              <p:cNvPr id="11" name="자유형 10"/>
              <p:cNvSpPr/>
              <p:nvPr/>
            </p:nvSpPr>
            <p:spPr>
              <a:xfrm>
                <a:off x="6481051" y="528594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500">
                  <a:latin typeface="Arial" pitchFamily="34" charset="0"/>
                  <a:cs typeface="Arial" pitchFamily="34" charset="0"/>
                </a:endParaRPr>
              </a:p>
            </p:txBody>
          </p:sp>
          <p:sp>
            <p:nvSpPr>
              <p:cNvPr id="12" name="자유형 11"/>
              <p:cNvSpPr/>
              <p:nvPr/>
            </p:nvSpPr>
            <p:spPr>
              <a:xfrm>
                <a:off x="6563601" y="528594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500">
                  <a:latin typeface="Arial" pitchFamily="34" charset="0"/>
                  <a:cs typeface="Arial" pitchFamily="34" charset="0"/>
                </a:endParaRPr>
              </a:p>
            </p:txBody>
          </p:sp>
          <p:sp>
            <p:nvSpPr>
              <p:cNvPr id="13" name="자유형 12"/>
              <p:cNvSpPr/>
              <p:nvPr/>
            </p:nvSpPr>
            <p:spPr>
              <a:xfrm>
                <a:off x="6646151" y="528320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500">
                  <a:latin typeface="Arial" pitchFamily="34" charset="0"/>
                  <a:cs typeface="Arial" pitchFamily="34" charset="0"/>
                </a:endParaRPr>
              </a:p>
            </p:txBody>
          </p:sp>
          <p:sp>
            <p:nvSpPr>
              <p:cNvPr id="14" name="자유형 13"/>
              <p:cNvSpPr/>
              <p:nvPr/>
            </p:nvSpPr>
            <p:spPr>
              <a:xfrm>
                <a:off x="6729970" y="528213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500">
                  <a:latin typeface="Arial" pitchFamily="34" charset="0"/>
                  <a:cs typeface="Arial" pitchFamily="34" charset="0"/>
                </a:endParaRPr>
              </a:p>
            </p:txBody>
          </p:sp>
          <p:sp>
            <p:nvSpPr>
              <p:cNvPr id="15" name="자유형 14"/>
              <p:cNvSpPr/>
              <p:nvPr/>
            </p:nvSpPr>
            <p:spPr>
              <a:xfrm>
                <a:off x="6812520" y="528975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500">
                  <a:latin typeface="Arial" pitchFamily="34" charset="0"/>
                  <a:cs typeface="Arial" pitchFamily="34" charset="0"/>
                </a:endParaRPr>
              </a:p>
            </p:txBody>
          </p:sp>
          <p:sp>
            <p:nvSpPr>
              <p:cNvPr id="16" name="자유형 15"/>
              <p:cNvSpPr/>
              <p:nvPr/>
            </p:nvSpPr>
            <p:spPr>
              <a:xfrm>
                <a:off x="6895070" y="528701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500">
                  <a:latin typeface="Arial" pitchFamily="34" charset="0"/>
                  <a:cs typeface="Arial" pitchFamily="34" charset="0"/>
                </a:endParaRPr>
              </a:p>
            </p:txBody>
          </p:sp>
        </p:grpSp>
        <p:sp>
          <p:nvSpPr>
            <p:cNvPr id="17" name="직사각형 16"/>
            <p:cNvSpPr/>
            <p:nvPr/>
          </p:nvSpPr>
          <p:spPr>
            <a:xfrm>
              <a:off x="448809" y="2360114"/>
              <a:ext cx="2320548" cy="180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1500" dirty="0" smtClean="0">
                  <a:latin typeface="Arial" pitchFamily="34" charset="0"/>
                  <a:cs typeface="Arial" pitchFamily="34" charset="0"/>
                </a:rPr>
                <a:t>Substrate (Si)</a:t>
              </a:r>
              <a:endParaRPr lang="ko-KR" altLang="en-US" sz="1500" dirty="0" err="1" smtClean="0">
                <a:latin typeface="Arial" pitchFamily="34" charset="0"/>
                <a:cs typeface="Arial" pitchFamily="34" charset="0"/>
              </a:endParaRPr>
            </a:p>
          </p:txBody>
        </p:sp>
        <p:sp>
          <p:nvSpPr>
            <p:cNvPr id="18" name="TextBox 17"/>
            <p:cNvSpPr txBox="1"/>
            <p:nvPr/>
          </p:nvSpPr>
          <p:spPr>
            <a:xfrm>
              <a:off x="467713" y="1906349"/>
              <a:ext cx="667170" cy="292388"/>
            </a:xfrm>
            <a:prstGeom prst="rect">
              <a:avLst/>
            </a:prstGeom>
            <a:noFill/>
          </p:spPr>
          <p:txBody>
            <a:bodyPr wrap="none" rtlCol="0">
              <a:spAutoFit/>
            </a:bodyPr>
            <a:lstStyle/>
            <a:p>
              <a:r>
                <a:rPr lang="en-US" altLang="ko-KR" sz="1300" dirty="0" smtClean="0">
                  <a:latin typeface="Arial" panose="020B0604020202020204" pitchFamily="34" charset="0"/>
                  <a:cs typeface="Arial" panose="020B0604020202020204" pitchFamily="34" charset="0"/>
                </a:rPr>
                <a:t>crystal</a:t>
              </a:r>
              <a:endParaRPr lang="ko-KR" altLang="en-US" sz="1300" dirty="0" err="1" smtClean="0">
                <a:latin typeface="Arial" panose="020B0604020202020204" pitchFamily="34" charset="0"/>
                <a:cs typeface="Arial" panose="020B0604020202020204" pitchFamily="34" charset="0"/>
              </a:endParaRPr>
            </a:p>
          </p:txBody>
        </p:sp>
        <p:sp>
          <p:nvSpPr>
            <p:cNvPr id="19" name="TextBox 18"/>
            <p:cNvSpPr txBox="1"/>
            <p:nvPr/>
          </p:nvSpPr>
          <p:spPr>
            <a:xfrm>
              <a:off x="1524000" y="1663814"/>
              <a:ext cx="994183" cy="492443"/>
            </a:xfrm>
            <a:prstGeom prst="rect">
              <a:avLst/>
            </a:prstGeom>
            <a:noFill/>
          </p:spPr>
          <p:txBody>
            <a:bodyPr wrap="none" rtlCol="0">
              <a:spAutoFit/>
            </a:bodyPr>
            <a:lstStyle/>
            <a:p>
              <a:r>
                <a:rPr lang="en-US" altLang="ko-KR" sz="1300" dirty="0" smtClean="0">
                  <a:latin typeface="Arial" panose="020B0604020202020204" pitchFamily="34" charset="0"/>
                  <a:cs typeface="Arial" panose="020B0604020202020204" pitchFamily="34" charset="0"/>
                </a:rPr>
                <a:t>liquid PEO</a:t>
              </a:r>
            </a:p>
            <a:p>
              <a:r>
                <a:rPr lang="en-US" altLang="ko-KR" sz="1300" dirty="0" smtClean="0">
                  <a:latin typeface="Arial" panose="020B0604020202020204" pitchFamily="34" charset="0"/>
                  <a:cs typeface="Arial" panose="020B0604020202020204" pitchFamily="34" charset="0"/>
                </a:rPr>
                <a:t>(adsorbed)</a:t>
              </a:r>
            </a:p>
          </p:txBody>
        </p:sp>
        <p:grpSp>
          <p:nvGrpSpPr>
            <p:cNvPr id="20" name="그룹 19"/>
            <p:cNvGrpSpPr/>
            <p:nvPr/>
          </p:nvGrpSpPr>
          <p:grpSpPr>
            <a:xfrm>
              <a:off x="487111" y="3517203"/>
              <a:ext cx="2262589" cy="499604"/>
              <a:chOff x="5105400" y="4178300"/>
              <a:chExt cx="2262589" cy="499604"/>
            </a:xfrm>
          </p:grpSpPr>
          <p:sp>
            <p:nvSpPr>
              <p:cNvPr id="21" name="자유형 20"/>
              <p:cNvSpPr/>
              <p:nvPr/>
            </p:nvSpPr>
            <p:spPr>
              <a:xfrm rot="11163853">
                <a:off x="6483213" y="4369555"/>
                <a:ext cx="279839" cy="67613"/>
              </a:xfrm>
              <a:custGeom>
                <a:avLst/>
                <a:gdLst>
                  <a:gd name="connsiteX0" fmla="*/ 73702 w 372466"/>
                  <a:gd name="connsiteY0" fmla="*/ 99588 h 108659"/>
                  <a:gd name="connsiteX1" fmla="*/ 1274 w 372466"/>
                  <a:gd name="connsiteY1" fmla="*/ 45267 h 108659"/>
                  <a:gd name="connsiteX2" fmla="*/ 128023 w 372466"/>
                  <a:gd name="connsiteY2" fmla="*/ 9053 h 108659"/>
                  <a:gd name="connsiteX3" fmla="*/ 254771 w 372466"/>
                  <a:gd name="connsiteY3" fmla="*/ 108641 h 108659"/>
                  <a:gd name="connsiteX4" fmla="*/ 372466 w 372466"/>
                  <a:gd name="connsiteY4" fmla="*/ 0 h 1086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2466" h="108659">
                    <a:moveTo>
                      <a:pt x="73702" y="99588"/>
                    </a:moveTo>
                    <a:cubicBezTo>
                      <a:pt x="32961" y="79972"/>
                      <a:pt x="-7779" y="60356"/>
                      <a:pt x="1274" y="45267"/>
                    </a:cubicBezTo>
                    <a:cubicBezTo>
                      <a:pt x="10327" y="30178"/>
                      <a:pt x="85774" y="-1509"/>
                      <a:pt x="128023" y="9053"/>
                    </a:cubicBezTo>
                    <a:cubicBezTo>
                      <a:pt x="170272" y="19615"/>
                      <a:pt x="214031" y="110150"/>
                      <a:pt x="254771" y="108641"/>
                    </a:cubicBezTo>
                    <a:cubicBezTo>
                      <a:pt x="295511" y="107132"/>
                      <a:pt x="333988" y="53566"/>
                      <a:pt x="372466"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22" name="자유형 21"/>
              <p:cNvSpPr/>
              <p:nvPr/>
            </p:nvSpPr>
            <p:spPr>
              <a:xfrm>
                <a:off x="6816117" y="4370858"/>
                <a:ext cx="365385" cy="90135"/>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23" name="자유형 22"/>
              <p:cNvSpPr/>
              <p:nvPr/>
            </p:nvSpPr>
            <p:spPr>
              <a:xfrm rot="10800000" flipV="1">
                <a:off x="6346599" y="4330523"/>
                <a:ext cx="447699" cy="170356"/>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24" name="자유형 23"/>
              <p:cNvSpPr/>
              <p:nvPr/>
            </p:nvSpPr>
            <p:spPr>
              <a:xfrm>
                <a:off x="6643180" y="4383532"/>
                <a:ext cx="365385" cy="90135"/>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25" name="자유형 24"/>
              <p:cNvSpPr/>
              <p:nvPr/>
            </p:nvSpPr>
            <p:spPr>
              <a:xfrm rot="11243910">
                <a:off x="6348430" y="4372583"/>
                <a:ext cx="365385" cy="90135"/>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26" name="그룹 25"/>
              <p:cNvGrpSpPr/>
              <p:nvPr/>
            </p:nvGrpSpPr>
            <p:grpSpPr>
              <a:xfrm>
                <a:off x="5157175" y="4305888"/>
                <a:ext cx="560893" cy="189768"/>
                <a:chOff x="6227050" y="5282130"/>
                <a:chExt cx="713739" cy="394770"/>
              </a:xfrm>
            </p:grpSpPr>
            <p:sp>
              <p:nvSpPr>
                <p:cNvPr id="41" name="자유형 40"/>
                <p:cNvSpPr/>
                <p:nvPr/>
              </p:nvSpPr>
              <p:spPr>
                <a:xfrm>
                  <a:off x="6227050" y="529229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42" name="자유형 41"/>
                <p:cNvSpPr/>
                <p:nvPr/>
              </p:nvSpPr>
              <p:spPr>
                <a:xfrm>
                  <a:off x="6309600" y="529229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43" name="자유형 42"/>
                <p:cNvSpPr/>
                <p:nvPr/>
              </p:nvSpPr>
              <p:spPr>
                <a:xfrm>
                  <a:off x="6392150" y="528955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44" name="자유형 43"/>
                <p:cNvSpPr/>
                <p:nvPr/>
              </p:nvSpPr>
              <p:spPr>
                <a:xfrm>
                  <a:off x="6481051" y="528594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45" name="자유형 44"/>
                <p:cNvSpPr/>
                <p:nvPr/>
              </p:nvSpPr>
              <p:spPr>
                <a:xfrm>
                  <a:off x="6563601" y="528594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46" name="자유형 45"/>
                <p:cNvSpPr/>
                <p:nvPr/>
              </p:nvSpPr>
              <p:spPr>
                <a:xfrm>
                  <a:off x="6646151" y="528320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47" name="자유형 46"/>
                <p:cNvSpPr/>
                <p:nvPr/>
              </p:nvSpPr>
              <p:spPr>
                <a:xfrm>
                  <a:off x="6729970" y="528213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48" name="자유형 47"/>
                <p:cNvSpPr/>
                <p:nvPr/>
              </p:nvSpPr>
              <p:spPr>
                <a:xfrm>
                  <a:off x="6812520" y="528975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49" name="자유형 48"/>
                <p:cNvSpPr/>
                <p:nvPr/>
              </p:nvSpPr>
              <p:spPr>
                <a:xfrm>
                  <a:off x="6895070" y="5287010"/>
                  <a:ext cx="45719" cy="384610"/>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grpSp>
          <p:sp>
            <p:nvSpPr>
              <p:cNvPr id="27" name="직사각형 26"/>
              <p:cNvSpPr/>
              <p:nvPr/>
            </p:nvSpPr>
            <p:spPr>
              <a:xfrm>
                <a:off x="5105400" y="4497904"/>
                <a:ext cx="2262589" cy="180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500" dirty="0" err="1" smtClean="0">
                  <a:latin typeface="Arial" pitchFamily="34" charset="0"/>
                  <a:cs typeface="Arial" pitchFamily="34" charset="0"/>
                </a:endParaRPr>
              </a:p>
            </p:txBody>
          </p:sp>
          <p:grpSp>
            <p:nvGrpSpPr>
              <p:cNvPr id="28" name="그룹 27"/>
              <p:cNvGrpSpPr/>
              <p:nvPr/>
            </p:nvGrpSpPr>
            <p:grpSpPr>
              <a:xfrm>
                <a:off x="5750560" y="4302835"/>
                <a:ext cx="431187" cy="189768"/>
                <a:chOff x="5717868" y="3657600"/>
                <a:chExt cx="431187" cy="189768"/>
              </a:xfrm>
            </p:grpSpPr>
            <p:sp>
              <p:nvSpPr>
                <p:cNvPr id="34" name="자유형 33"/>
                <p:cNvSpPr/>
                <p:nvPr/>
              </p:nvSpPr>
              <p:spPr>
                <a:xfrm>
                  <a:off x="5717868" y="3662483"/>
                  <a:ext cx="35932" cy="184885"/>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35" name="자유형 34"/>
                <p:cNvSpPr/>
                <p:nvPr/>
              </p:nvSpPr>
              <p:spPr>
                <a:xfrm>
                  <a:off x="5782745" y="3662483"/>
                  <a:ext cx="35932" cy="184885"/>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36" name="자유형 35"/>
                <p:cNvSpPr/>
                <p:nvPr/>
              </p:nvSpPr>
              <p:spPr>
                <a:xfrm>
                  <a:off x="5847621" y="3661166"/>
                  <a:ext cx="35932" cy="184885"/>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37" name="자유형 36"/>
                <p:cNvSpPr/>
                <p:nvPr/>
              </p:nvSpPr>
              <p:spPr>
                <a:xfrm>
                  <a:off x="5917488" y="3659430"/>
                  <a:ext cx="35932" cy="184885"/>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38" name="자유형 37"/>
                <p:cNvSpPr/>
                <p:nvPr/>
              </p:nvSpPr>
              <p:spPr>
                <a:xfrm>
                  <a:off x="5982371" y="3659430"/>
                  <a:ext cx="35932" cy="184885"/>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39" name="자유형 38"/>
                <p:cNvSpPr/>
                <p:nvPr/>
              </p:nvSpPr>
              <p:spPr>
                <a:xfrm>
                  <a:off x="6047245" y="3658113"/>
                  <a:ext cx="35932" cy="184885"/>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sp>
              <p:nvSpPr>
                <p:cNvPr id="40" name="자유형 39"/>
                <p:cNvSpPr/>
                <p:nvPr/>
              </p:nvSpPr>
              <p:spPr>
                <a:xfrm>
                  <a:off x="6113123" y="3657600"/>
                  <a:ext cx="35932" cy="184885"/>
                </a:xfrm>
                <a:custGeom>
                  <a:avLst/>
                  <a:gdLst>
                    <a:gd name="connsiteX0" fmla="*/ 3666 w 76571"/>
                    <a:gd name="connsiteY0" fmla="*/ 378260 h 384610"/>
                    <a:gd name="connsiteX1" fmla="*/ 3666 w 76571"/>
                    <a:gd name="connsiteY1" fmla="*/ 60760 h 384610"/>
                    <a:gd name="connsiteX2" fmla="*/ 41766 w 76571"/>
                    <a:gd name="connsiteY2" fmla="*/ 3610 h 384610"/>
                    <a:gd name="connsiteX3" fmla="*/ 73516 w 76571"/>
                    <a:gd name="connsiteY3" fmla="*/ 48060 h 384610"/>
                    <a:gd name="connsiteX4" fmla="*/ 73516 w 76571"/>
                    <a:gd name="connsiteY4" fmla="*/ 384610 h 384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571" h="384610">
                      <a:moveTo>
                        <a:pt x="3666" y="378260"/>
                      </a:moveTo>
                      <a:cubicBezTo>
                        <a:pt x="491" y="250731"/>
                        <a:pt x="-2684" y="123202"/>
                        <a:pt x="3666" y="60760"/>
                      </a:cubicBezTo>
                      <a:cubicBezTo>
                        <a:pt x="10016" y="-1682"/>
                        <a:pt x="30124" y="5727"/>
                        <a:pt x="41766" y="3610"/>
                      </a:cubicBezTo>
                      <a:cubicBezTo>
                        <a:pt x="53408" y="1493"/>
                        <a:pt x="68224" y="-15440"/>
                        <a:pt x="73516" y="48060"/>
                      </a:cubicBezTo>
                      <a:cubicBezTo>
                        <a:pt x="78808" y="111560"/>
                        <a:pt x="76162" y="248085"/>
                        <a:pt x="73516" y="384610"/>
                      </a:cubicBezTo>
                    </a:path>
                  </a:pathLst>
                </a:custGeom>
                <a:noFill/>
                <a:ln w="127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atin typeface="Arial" pitchFamily="34" charset="0"/>
                    <a:cs typeface="Arial" pitchFamily="34" charset="0"/>
                  </a:endParaRPr>
                </a:p>
              </p:txBody>
            </p:sp>
          </p:grpSp>
          <p:sp>
            <p:nvSpPr>
              <p:cNvPr id="29" name="자유형 28"/>
              <p:cNvSpPr/>
              <p:nvPr/>
            </p:nvSpPr>
            <p:spPr>
              <a:xfrm rot="11163853">
                <a:off x="5446462" y="4197857"/>
                <a:ext cx="285463" cy="41982"/>
              </a:xfrm>
              <a:custGeom>
                <a:avLst/>
                <a:gdLst>
                  <a:gd name="connsiteX0" fmla="*/ 73702 w 372466"/>
                  <a:gd name="connsiteY0" fmla="*/ 99588 h 108659"/>
                  <a:gd name="connsiteX1" fmla="*/ 1274 w 372466"/>
                  <a:gd name="connsiteY1" fmla="*/ 45267 h 108659"/>
                  <a:gd name="connsiteX2" fmla="*/ 128023 w 372466"/>
                  <a:gd name="connsiteY2" fmla="*/ 9053 h 108659"/>
                  <a:gd name="connsiteX3" fmla="*/ 254771 w 372466"/>
                  <a:gd name="connsiteY3" fmla="*/ 108641 h 108659"/>
                  <a:gd name="connsiteX4" fmla="*/ 372466 w 372466"/>
                  <a:gd name="connsiteY4" fmla="*/ 0 h 1086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2466" h="108659">
                    <a:moveTo>
                      <a:pt x="73702" y="99588"/>
                    </a:moveTo>
                    <a:cubicBezTo>
                      <a:pt x="32961" y="79972"/>
                      <a:pt x="-7779" y="60356"/>
                      <a:pt x="1274" y="45267"/>
                    </a:cubicBezTo>
                    <a:cubicBezTo>
                      <a:pt x="10327" y="30178"/>
                      <a:pt x="85774" y="-1509"/>
                      <a:pt x="128023" y="9053"/>
                    </a:cubicBezTo>
                    <a:cubicBezTo>
                      <a:pt x="170272" y="19615"/>
                      <a:pt x="214031" y="110150"/>
                      <a:pt x="254771" y="108641"/>
                    </a:cubicBezTo>
                    <a:cubicBezTo>
                      <a:pt x="295511" y="107132"/>
                      <a:pt x="333988" y="53566"/>
                      <a:pt x="372466"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30" name="자유형 29"/>
              <p:cNvSpPr/>
              <p:nvPr/>
            </p:nvSpPr>
            <p:spPr>
              <a:xfrm>
                <a:off x="5778506" y="4203429"/>
                <a:ext cx="372729" cy="55967"/>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31" name="자유형 30"/>
              <p:cNvSpPr/>
              <p:nvPr/>
            </p:nvSpPr>
            <p:spPr>
              <a:xfrm rot="10800000" flipV="1">
                <a:off x="5177579" y="4178300"/>
                <a:ext cx="456698" cy="105777"/>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32" name="자유형 31"/>
              <p:cNvSpPr/>
              <p:nvPr/>
            </p:nvSpPr>
            <p:spPr>
              <a:xfrm>
                <a:off x="5605569" y="4216103"/>
                <a:ext cx="372729" cy="55967"/>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33" name="자유형 32"/>
              <p:cNvSpPr/>
              <p:nvPr/>
            </p:nvSpPr>
            <p:spPr>
              <a:xfrm rot="11243910">
                <a:off x="5258638" y="4205154"/>
                <a:ext cx="372729" cy="55967"/>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grpSp>
        <p:sp>
          <p:nvSpPr>
            <p:cNvPr id="50" name="아래쪽 화살표 49"/>
            <p:cNvSpPr/>
            <p:nvPr/>
          </p:nvSpPr>
          <p:spPr>
            <a:xfrm>
              <a:off x="609600" y="2664039"/>
              <a:ext cx="2129809" cy="533400"/>
            </a:xfrm>
            <a:prstGeom prst="downArrow">
              <a:avLst>
                <a:gd name="adj1" fmla="val 47289"/>
                <a:gd name="adj2" fmla="val 4762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1500" dirty="0" smtClean="0">
                  <a:solidFill>
                    <a:schemeClr val="tx1"/>
                  </a:solidFill>
                  <a:latin typeface="Arial" pitchFamily="34" charset="0"/>
                  <a:cs typeface="Arial" pitchFamily="34" charset="0"/>
                </a:rPr>
                <a:t>Longer MAPLE</a:t>
              </a:r>
              <a:endParaRPr lang="ko-KR" altLang="en-US" sz="1500" dirty="0" err="1" smtClean="0">
                <a:solidFill>
                  <a:schemeClr val="tx1"/>
                </a:solidFill>
                <a:latin typeface="Arial" pitchFamily="34" charset="0"/>
                <a:cs typeface="Arial" pitchFamily="34" charset="0"/>
              </a:endParaRPr>
            </a:p>
          </p:txBody>
        </p:sp>
        <p:sp>
          <p:nvSpPr>
            <p:cNvPr id="51" name="자유형 50"/>
            <p:cNvSpPr/>
            <p:nvPr/>
          </p:nvSpPr>
          <p:spPr>
            <a:xfrm rot="11163853">
              <a:off x="1865710" y="3686048"/>
              <a:ext cx="272367" cy="94730"/>
            </a:xfrm>
            <a:custGeom>
              <a:avLst/>
              <a:gdLst>
                <a:gd name="connsiteX0" fmla="*/ 73702 w 372466"/>
                <a:gd name="connsiteY0" fmla="*/ 99588 h 108659"/>
                <a:gd name="connsiteX1" fmla="*/ 1274 w 372466"/>
                <a:gd name="connsiteY1" fmla="*/ 45267 h 108659"/>
                <a:gd name="connsiteX2" fmla="*/ 128023 w 372466"/>
                <a:gd name="connsiteY2" fmla="*/ 9053 h 108659"/>
                <a:gd name="connsiteX3" fmla="*/ 254771 w 372466"/>
                <a:gd name="connsiteY3" fmla="*/ 108641 h 108659"/>
                <a:gd name="connsiteX4" fmla="*/ 372466 w 372466"/>
                <a:gd name="connsiteY4" fmla="*/ 0 h 1086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2466" h="108659">
                  <a:moveTo>
                    <a:pt x="73702" y="99588"/>
                  </a:moveTo>
                  <a:cubicBezTo>
                    <a:pt x="32961" y="79972"/>
                    <a:pt x="-7779" y="60356"/>
                    <a:pt x="1274" y="45267"/>
                  </a:cubicBezTo>
                  <a:cubicBezTo>
                    <a:pt x="10327" y="30178"/>
                    <a:pt x="85774" y="-1509"/>
                    <a:pt x="128023" y="9053"/>
                  </a:cubicBezTo>
                  <a:cubicBezTo>
                    <a:pt x="170272" y="19615"/>
                    <a:pt x="214031" y="110150"/>
                    <a:pt x="254771" y="108641"/>
                  </a:cubicBezTo>
                  <a:cubicBezTo>
                    <a:pt x="295511" y="107132"/>
                    <a:pt x="333988" y="53566"/>
                    <a:pt x="372466"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500">
                <a:latin typeface="Arial" pitchFamily="34" charset="0"/>
                <a:cs typeface="Arial" pitchFamily="34" charset="0"/>
              </a:endParaRPr>
            </a:p>
          </p:txBody>
        </p:sp>
        <p:sp>
          <p:nvSpPr>
            <p:cNvPr id="52" name="자유형 51"/>
            <p:cNvSpPr/>
            <p:nvPr/>
          </p:nvSpPr>
          <p:spPr>
            <a:xfrm>
              <a:off x="2201380" y="3712007"/>
              <a:ext cx="355629" cy="126286"/>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500">
                <a:latin typeface="Arial" pitchFamily="34" charset="0"/>
                <a:cs typeface="Arial" pitchFamily="34" charset="0"/>
              </a:endParaRPr>
            </a:p>
          </p:txBody>
        </p:sp>
        <p:sp>
          <p:nvSpPr>
            <p:cNvPr id="53" name="자유형 52"/>
            <p:cNvSpPr/>
            <p:nvPr/>
          </p:nvSpPr>
          <p:spPr>
            <a:xfrm rot="10800000" flipV="1">
              <a:off x="1601280" y="3624140"/>
              <a:ext cx="435745" cy="238679"/>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500">
                <a:latin typeface="Arial" pitchFamily="34" charset="0"/>
                <a:cs typeface="Arial" pitchFamily="34" charset="0"/>
              </a:endParaRPr>
            </a:p>
          </p:txBody>
        </p:sp>
        <p:sp>
          <p:nvSpPr>
            <p:cNvPr id="54" name="자유형 53"/>
            <p:cNvSpPr/>
            <p:nvPr/>
          </p:nvSpPr>
          <p:spPr>
            <a:xfrm>
              <a:off x="2028443" y="3704836"/>
              <a:ext cx="355629" cy="126286"/>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500">
                <a:latin typeface="Arial" pitchFamily="34" charset="0"/>
                <a:cs typeface="Arial" pitchFamily="34" charset="0"/>
              </a:endParaRPr>
            </a:p>
          </p:txBody>
        </p:sp>
        <p:sp>
          <p:nvSpPr>
            <p:cNvPr id="55" name="자유형 54"/>
            <p:cNvSpPr/>
            <p:nvPr/>
          </p:nvSpPr>
          <p:spPr>
            <a:xfrm rot="11243910">
              <a:off x="1677024" y="3692966"/>
              <a:ext cx="355629" cy="126286"/>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500">
                <a:latin typeface="Arial" pitchFamily="34" charset="0"/>
                <a:cs typeface="Arial" pitchFamily="34" charset="0"/>
              </a:endParaRPr>
            </a:p>
          </p:txBody>
        </p:sp>
        <p:sp>
          <p:nvSpPr>
            <p:cNvPr id="56" name="자유형 55"/>
            <p:cNvSpPr/>
            <p:nvPr/>
          </p:nvSpPr>
          <p:spPr>
            <a:xfrm rot="10418147">
              <a:off x="2167197" y="3693359"/>
              <a:ext cx="365385" cy="90135"/>
            </a:xfrm>
            <a:custGeom>
              <a:avLst/>
              <a:gdLst>
                <a:gd name="connsiteX0" fmla="*/ 6493 w 486327"/>
                <a:gd name="connsiteY0" fmla="*/ 72428 h 72428"/>
                <a:gd name="connsiteX1" fmla="*/ 24600 w 486327"/>
                <a:gd name="connsiteY1" fmla="*/ 18107 h 72428"/>
                <a:gd name="connsiteX2" fmla="*/ 205669 w 486327"/>
                <a:gd name="connsiteY2" fmla="*/ 9054 h 72428"/>
                <a:gd name="connsiteX3" fmla="*/ 404846 w 486327"/>
                <a:gd name="connsiteY3" fmla="*/ 63375 h 72428"/>
                <a:gd name="connsiteX4" fmla="*/ 486327 w 486327"/>
                <a:gd name="connsiteY4" fmla="*/ 0 h 72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327" h="72428">
                  <a:moveTo>
                    <a:pt x="6493" y="72428"/>
                  </a:moveTo>
                  <a:cubicBezTo>
                    <a:pt x="-1052" y="50548"/>
                    <a:pt x="-8596" y="28669"/>
                    <a:pt x="24600" y="18107"/>
                  </a:cubicBezTo>
                  <a:cubicBezTo>
                    <a:pt x="57796" y="7545"/>
                    <a:pt x="142295" y="1509"/>
                    <a:pt x="205669" y="9054"/>
                  </a:cubicBezTo>
                  <a:cubicBezTo>
                    <a:pt x="269043" y="16599"/>
                    <a:pt x="358070" y="64884"/>
                    <a:pt x="404846" y="63375"/>
                  </a:cubicBezTo>
                  <a:cubicBezTo>
                    <a:pt x="451622" y="61866"/>
                    <a:pt x="468974" y="30933"/>
                    <a:pt x="486327" y="0"/>
                  </a:cubicBezTo>
                </a:path>
              </a:pathLst>
            </a:custGeom>
            <a:no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Arial" pitchFamily="34" charset="0"/>
                <a:cs typeface="Arial" pitchFamily="34" charset="0"/>
              </a:endParaRPr>
            </a:p>
          </p:txBody>
        </p:sp>
        <p:cxnSp>
          <p:nvCxnSpPr>
            <p:cNvPr id="57" name="직선 화살표 연결선 56"/>
            <p:cNvCxnSpPr/>
            <p:nvPr/>
          </p:nvCxnSpPr>
          <p:spPr>
            <a:xfrm flipV="1">
              <a:off x="1611865" y="3461635"/>
              <a:ext cx="413026" cy="260800"/>
            </a:xfrm>
            <a:prstGeom prst="straightConnector1">
              <a:avLst/>
            </a:prstGeom>
            <a:ln w="28575">
              <a:solidFill>
                <a:srgbClr val="FF0000"/>
              </a:solidFill>
              <a:headEnd type="oval"/>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539807" y="3152571"/>
              <a:ext cx="1446230" cy="492443"/>
            </a:xfrm>
            <a:prstGeom prst="rect">
              <a:avLst/>
            </a:prstGeom>
            <a:noFill/>
          </p:spPr>
          <p:txBody>
            <a:bodyPr wrap="none" rtlCol="0">
              <a:spAutoFit/>
            </a:bodyPr>
            <a:lstStyle/>
            <a:p>
              <a:pPr algn="r"/>
              <a:r>
                <a:rPr lang="en-US" altLang="ko-KR" sz="1300" dirty="0" smtClean="0">
                  <a:latin typeface="Arial" panose="020B0604020202020204" pitchFamily="34" charset="0"/>
                  <a:cs typeface="Arial" panose="020B0604020202020204" pitchFamily="34" charset="0"/>
                </a:rPr>
                <a:t>No crystallization</a:t>
              </a:r>
            </a:p>
            <a:p>
              <a:pPr algn="r"/>
              <a:r>
                <a:rPr lang="en-US" altLang="ko-KR" sz="1300" dirty="0" smtClean="0">
                  <a:latin typeface="Arial" panose="020B0604020202020204" pitchFamily="34" charset="0"/>
                  <a:cs typeface="Arial" panose="020B0604020202020204" pitchFamily="34" charset="0"/>
                </a:rPr>
                <a:t>at interface</a:t>
              </a:r>
            </a:p>
          </p:txBody>
        </p:sp>
        <p:pic>
          <p:nvPicPr>
            <p:cNvPr id="59" name="Picture 2" descr="D:\Work\Conference Travel\2016 APS March\2016 APS\materials\APS2016 cover\aps20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5057" y="1624647"/>
              <a:ext cx="2919154" cy="2468012"/>
            </a:xfrm>
            <a:prstGeom prst="rect">
              <a:avLst/>
            </a:prstGeom>
            <a:noFill/>
            <a:extLst>
              <a:ext uri="{909E8E84-426E-40DD-AFC4-6F175D3DCCD1}">
                <a14:hiddenFill xmlns:a14="http://schemas.microsoft.com/office/drawing/2010/main">
                  <a:solidFill>
                    <a:srgbClr val="FFFFFF"/>
                  </a:solidFill>
                </a14:hiddenFill>
              </a:ext>
            </a:extLst>
          </p:spPr>
        </p:pic>
        <p:sp>
          <p:nvSpPr>
            <p:cNvPr id="60" name="TextBox 59"/>
            <p:cNvSpPr txBox="1"/>
            <p:nvPr/>
          </p:nvSpPr>
          <p:spPr>
            <a:xfrm rot="19312391">
              <a:off x="4083467" y="3092966"/>
              <a:ext cx="1359668" cy="338554"/>
            </a:xfrm>
            <a:prstGeom prst="rect">
              <a:avLst/>
            </a:prstGeom>
            <a:noFill/>
          </p:spPr>
          <p:txBody>
            <a:bodyPr wrap="none" rtlCol="0">
              <a:spAutoFit/>
            </a:bodyPr>
            <a:lstStyle/>
            <a:p>
              <a:r>
                <a:rPr lang="en-US" altLang="ko-KR" sz="1600" b="1" dirty="0" smtClean="0">
                  <a:solidFill>
                    <a:schemeClr val="bg1"/>
                  </a:solidFill>
                  <a:latin typeface="Arial" panose="020B0604020202020204" pitchFamily="34" charset="0"/>
                  <a:cs typeface="Arial" panose="020B0604020202020204" pitchFamily="34" charset="0"/>
                </a:rPr>
                <a:t>Si substrate</a:t>
              </a:r>
              <a:endParaRPr lang="ko-KR" altLang="en-US" sz="1600" b="1" dirty="0">
                <a:solidFill>
                  <a:schemeClr val="bg1"/>
                </a:solidFill>
                <a:latin typeface="Arial" panose="020B0604020202020204" pitchFamily="34" charset="0"/>
                <a:cs typeface="Arial" panose="020B0604020202020204" pitchFamily="34" charset="0"/>
              </a:endParaRPr>
            </a:p>
          </p:txBody>
        </p:sp>
        <p:sp>
          <p:nvSpPr>
            <p:cNvPr id="61" name="TextBox 60"/>
            <p:cNvSpPr txBox="1"/>
            <p:nvPr/>
          </p:nvSpPr>
          <p:spPr>
            <a:xfrm>
              <a:off x="2971800" y="1511414"/>
              <a:ext cx="356188" cy="400110"/>
            </a:xfrm>
            <a:prstGeom prst="rect">
              <a:avLst/>
            </a:prstGeom>
            <a:noFill/>
          </p:spPr>
          <p:txBody>
            <a:bodyPr wrap="none" rtlCol="0">
              <a:spAutoFit/>
            </a:bodyPr>
            <a:lstStyle/>
            <a:p>
              <a:r>
                <a:rPr lang="en-US" altLang="ko-KR" sz="2000" dirty="0" smtClean="0">
                  <a:latin typeface="helvetica" panose="020B0604020202020204" pitchFamily="34" charset="0"/>
                  <a:cs typeface="helvetica" panose="020B0604020202020204" pitchFamily="34" charset="0"/>
                </a:rPr>
                <a:t>B</a:t>
              </a:r>
              <a:endParaRPr lang="ko-KR" altLang="en-US" sz="2000" dirty="0">
                <a:latin typeface="helvetica" panose="020B0604020202020204" pitchFamily="34" charset="0"/>
                <a:cs typeface="helvetica" panose="020B0604020202020204" pitchFamily="34" charset="0"/>
              </a:endParaRPr>
            </a:p>
          </p:txBody>
        </p:sp>
        <p:sp>
          <p:nvSpPr>
            <p:cNvPr id="62" name="TextBox 61"/>
            <p:cNvSpPr txBox="1"/>
            <p:nvPr/>
          </p:nvSpPr>
          <p:spPr>
            <a:xfrm>
              <a:off x="4556567" y="1558820"/>
              <a:ext cx="1234633" cy="584775"/>
            </a:xfrm>
            <a:prstGeom prst="rect">
              <a:avLst/>
            </a:prstGeom>
            <a:noFill/>
          </p:spPr>
          <p:txBody>
            <a:bodyPr wrap="none" rtlCol="0">
              <a:spAutoFit/>
            </a:bodyPr>
            <a:lstStyle/>
            <a:p>
              <a:pPr algn="r"/>
              <a:r>
                <a:rPr lang="en-US" altLang="ko-KR" sz="1600" b="1" dirty="0" smtClean="0">
                  <a:latin typeface="Arial" panose="020B0604020202020204" pitchFamily="34" charset="0"/>
                  <a:cs typeface="Arial" panose="020B0604020202020204" pitchFamily="34" charset="0"/>
                </a:rPr>
                <a:t>Crystalline</a:t>
              </a:r>
            </a:p>
            <a:p>
              <a:pPr algn="r"/>
              <a:r>
                <a:rPr lang="en-US" altLang="ko-KR" sz="1600" b="1" dirty="0" smtClean="0">
                  <a:latin typeface="Arial" panose="020B0604020202020204" pitchFamily="34" charset="0"/>
                  <a:cs typeface="Arial" panose="020B0604020202020204" pitchFamily="34" charset="0"/>
                </a:rPr>
                <a:t>phase</a:t>
              </a:r>
              <a:endParaRPr lang="ko-KR" altLang="en-US" sz="1600" b="1" dirty="0">
                <a:latin typeface="Arial" panose="020B0604020202020204" pitchFamily="34" charset="0"/>
                <a:cs typeface="Arial" panose="020B0604020202020204" pitchFamily="34" charset="0"/>
              </a:endParaRPr>
            </a:p>
          </p:txBody>
        </p:sp>
        <p:cxnSp>
          <p:nvCxnSpPr>
            <p:cNvPr id="63" name="직선 화살표 연결선 62"/>
            <p:cNvCxnSpPr/>
            <p:nvPr/>
          </p:nvCxnSpPr>
          <p:spPr bwMode="auto">
            <a:xfrm flipV="1">
              <a:off x="3982490" y="1685081"/>
              <a:ext cx="584710" cy="230211"/>
            </a:xfrm>
            <a:prstGeom prst="straightConnector1">
              <a:avLst/>
            </a:prstGeom>
            <a:solidFill>
              <a:schemeClr val="accent1"/>
            </a:solidFill>
            <a:ln w="28575" cap="flat" cmpd="sng" algn="ctr">
              <a:solidFill>
                <a:schemeClr val="tx1"/>
              </a:solidFill>
              <a:prstDash val="solid"/>
              <a:round/>
              <a:headEnd type="none" w="med" len="med"/>
              <a:tailEnd type="stealth" w="lg" len="lg"/>
            </a:ln>
            <a:effectLst/>
          </p:spPr>
        </p:cxnSp>
        <p:sp>
          <p:nvSpPr>
            <p:cNvPr id="64" name="TextBox 63"/>
            <p:cNvSpPr txBox="1"/>
            <p:nvPr/>
          </p:nvSpPr>
          <p:spPr>
            <a:xfrm rot="19312391">
              <a:off x="3550129" y="2408611"/>
              <a:ext cx="1449436" cy="584775"/>
            </a:xfrm>
            <a:prstGeom prst="rect">
              <a:avLst/>
            </a:prstGeom>
            <a:noFill/>
          </p:spPr>
          <p:txBody>
            <a:bodyPr wrap="none" rtlCol="0">
              <a:spAutoFit/>
            </a:bodyPr>
            <a:lstStyle/>
            <a:p>
              <a:pPr algn="ctr"/>
              <a:r>
                <a:rPr lang="en-US" altLang="ko-KR" sz="1600" b="1" dirty="0" smtClean="0">
                  <a:solidFill>
                    <a:schemeClr val="bg1"/>
                  </a:solidFill>
                  <a:latin typeface="Arial" panose="020B0604020202020204" pitchFamily="34" charset="0"/>
                  <a:cs typeface="Arial" panose="020B0604020202020204" pitchFamily="34" charset="0"/>
                </a:rPr>
                <a:t>Liquid phase</a:t>
              </a:r>
            </a:p>
            <a:p>
              <a:pPr algn="ctr"/>
              <a:r>
                <a:rPr lang="en-US" altLang="ko-KR" sz="1600" b="1" dirty="0" smtClean="0">
                  <a:solidFill>
                    <a:schemeClr val="bg1"/>
                  </a:solidFill>
                  <a:latin typeface="Arial" panose="020B0604020202020204" pitchFamily="34" charset="0"/>
                  <a:cs typeface="Arial" panose="020B0604020202020204" pitchFamily="34" charset="0"/>
                </a:rPr>
                <a:t>(stable)</a:t>
              </a:r>
              <a:endParaRPr lang="ko-KR" altLang="en-US" sz="1600" b="1" dirty="0">
                <a:solidFill>
                  <a:schemeClr val="bg1"/>
                </a:solidFill>
                <a:latin typeface="Arial" panose="020B0604020202020204" pitchFamily="34" charset="0"/>
                <a:cs typeface="Arial" panose="020B0604020202020204" pitchFamily="34" charset="0"/>
              </a:endParaRPr>
            </a:p>
          </p:txBody>
        </p:sp>
        <p:pic>
          <p:nvPicPr>
            <p:cNvPr id="65" name="Picture 2" descr="D:\PROPOSITION and PAPERS\Papers\2nd PEO paper_ultraslow crystallization\figuresets\figureset 3\150926A\processed\60min_a_mod3_ps2_100x50.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5396" y="2895207"/>
              <a:ext cx="2743200" cy="1371993"/>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3" descr="D:\PROPOSITION and PAPERS\Papers\2nd PEO paper_ultraslow crystallization\figuresets\figureset 3\150926A\processed\0s_mod4_ps1_100x50.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2348" y="1511414"/>
              <a:ext cx="2743200" cy="1373566"/>
            </a:xfrm>
            <a:prstGeom prst="rect">
              <a:avLst/>
            </a:prstGeom>
            <a:noFill/>
            <a:extLst>
              <a:ext uri="{909E8E84-426E-40DD-AFC4-6F175D3DCCD1}">
                <a14:hiddenFill xmlns:a14="http://schemas.microsoft.com/office/drawing/2010/main">
                  <a:solidFill>
                    <a:srgbClr val="FFFFFF"/>
                  </a:solidFill>
                </a14:hiddenFill>
              </a:ext>
            </a:extLst>
          </p:spPr>
        </p:pic>
        <p:sp>
          <p:nvSpPr>
            <p:cNvPr id="67" name="TextBox 66"/>
            <p:cNvSpPr txBox="1"/>
            <p:nvPr/>
          </p:nvSpPr>
          <p:spPr>
            <a:xfrm>
              <a:off x="7920900" y="2530489"/>
              <a:ext cx="831766" cy="338554"/>
            </a:xfrm>
            <a:prstGeom prst="rect">
              <a:avLst/>
            </a:prstGeom>
            <a:solidFill>
              <a:schemeClr val="bg1"/>
            </a:solidFill>
          </p:spPr>
          <p:txBody>
            <a:bodyPr wrap="none" rtlCol="0">
              <a:spAutoFit/>
            </a:bodyPr>
            <a:lstStyle/>
            <a:p>
              <a:r>
                <a:rPr lang="en-US" altLang="ko-KR" sz="1600" b="1" dirty="0" smtClean="0">
                  <a:latin typeface="Arial" panose="020B0604020202020204" pitchFamily="34" charset="0"/>
                  <a:cs typeface="Arial" panose="020B0604020202020204" pitchFamily="34" charset="0"/>
                </a:rPr>
                <a:t>Time 0</a:t>
              </a:r>
              <a:endParaRPr lang="ko-KR" altLang="en-US" sz="1600" b="1" dirty="0">
                <a:latin typeface="Arial" panose="020B0604020202020204" pitchFamily="34" charset="0"/>
                <a:cs typeface="Arial" panose="020B0604020202020204" pitchFamily="34" charset="0"/>
              </a:endParaRPr>
            </a:p>
          </p:txBody>
        </p:sp>
        <p:sp>
          <p:nvSpPr>
            <p:cNvPr id="68" name="TextBox 67"/>
            <p:cNvSpPr txBox="1"/>
            <p:nvPr/>
          </p:nvSpPr>
          <p:spPr>
            <a:xfrm>
              <a:off x="7806200" y="3923382"/>
              <a:ext cx="956800" cy="338554"/>
            </a:xfrm>
            <a:prstGeom prst="rect">
              <a:avLst/>
            </a:prstGeom>
            <a:solidFill>
              <a:schemeClr val="bg1"/>
            </a:solidFill>
          </p:spPr>
          <p:txBody>
            <a:bodyPr wrap="none" rtlCol="0">
              <a:spAutoFit/>
            </a:bodyPr>
            <a:lstStyle/>
            <a:p>
              <a:r>
                <a:rPr lang="en-US" altLang="ko-KR" sz="1600" b="1" dirty="0" smtClean="0">
                  <a:latin typeface="Arial" panose="020B0604020202020204" pitchFamily="34" charset="0"/>
                  <a:cs typeface="Arial" panose="020B0604020202020204" pitchFamily="34" charset="0"/>
                </a:rPr>
                <a:t>Time 1h</a:t>
              </a:r>
              <a:endParaRPr lang="ko-KR" altLang="en-US" sz="1600" b="1" dirty="0">
                <a:latin typeface="Arial" panose="020B0604020202020204" pitchFamily="34" charset="0"/>
                <a:cs typeface="Arial" panose="020B0604020202020204" pitchFamily="34" charset="0"/>
              </a:endParaRPr>
            </a:p>
          </p:txBody>
        </p:sp>
        <p:sp>
          <p:nvSpPr>
            <p:cNvPr id="69" name="자유형 68"/>
            <p:cNvSpPr/>
            <p:nvPr/>
          </p:nvSpPr>
          <p:spPr>
            <a:xfrm>
              <a:off x="6032331" y="2110097"/>
              <a:ext cx="740049" cy="753590"/>
            </a:xfrm>
            <a:custGeom>
              <a:avLst/>
              <a:gdLst>
                <a:gd name="connsiteX0" fmla="*/ 0 w 740049"/>
                <a:gd name="connsiteY0" fmla="*/ 128505 h 746571"/>
                <a:gd name="connsiteX1" fmla="*/ 93133 w 740049"/>
                <a:gd name="connsiteY1" fmla="*/ 86171 h 746571"/>
                <a:gd name="connsiteX2" fmla="*/ 177800 w 740049"/>
                <a:gd name="connsiteY2" fmla="*/ 1505 h 746571"/>
                <a:gd name="connsiteX3" fmla="*/ 338667 w 740049"/>
                <a:gd name="connsiteY3" fmla="*/ 43838 h 746571"/>
                <a:gd name="connsiteX4" fmla="*/ 406400 w 740049"/>
                <a:gd name="connsiteY4" fmla="*/ 187771 h 746571"/>
                <a:gd name="connsiteX5" fmla="*/ 524933 w 740049"/>
                <a:gd name="connsiteY5" fmla="*/ 196238 h 746571"/>
                <a:gd name="connsiteX6" fmla="*/ 643467 w 740049"/>
                <a:gd name="connsiteY6" fmla="*/ 348638 h 746571"/>
                <a:gd name="connsiteX7" fmla="*/ 685800 w 740049"/>
                <a:gd name="connsiteY7" fmla="*/ 458705 h 746571"/>
                <a:gd name="connsiteX8" fmla="*/ 736600 w 740049"/>
                <a:gd name="connsiteY8" fmla="*/ 526438 h 746571"/>
                <a:gd name="connsiteX9" fmla="*/ 728133 w 740049"/>
                <a:gd name="connsiteY9" fmla="*/ 636505 h 746571"/>
                <a:gd name="connsiteX10" fmla="*/ 668867 w 740049"/>
                <a:gd name="connsiteY10" fmla="*/ 746571 h 74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0049" h="746571">
                  <a:moveTo>
                    <a:pt x="0" y="128505"/>
                  </a:moveTo>
                  <a:cubicBezTo>
                    <a:pt x="31750" y="117921"/>
                    <a:pt x="63500" y="107338"/>
                    <a:pt x="93133" y="86171"/>
                  </a:cubicBezTo>
                  <a:cubicBezTo>
                    <a:pt x="122766" y="65004"/>
                    <a:pt x="136878" y="8560"/>
                    <a:pt x="177800" y="1505"/>
                  </a:cubicBezTo>
                  <a:cubicBezTo>
                    <a:pt x="218722" y="-5550"/>
                    <a:pt x="300567" y="12794"/>
                    <a:pt x="338667" y="43838"/>
                  </a:cubicBezTo>
                  <a:cubicBezTo>
                    <a:pt x="376767" y="74882"/>
                    <a:pt x="375356" y="162371"/>
                    <a:pt x="406400" y="187771"/>
                  </a:cubicBezTo>
                  <a:cubicBezTo>
                    <a:pt x="437444" y="213171"/>
                    <a:pt x="485422" y="169427"/>
                    <a:pt x="524933" y="196238"/>
                  </a:cubicBezTo>
                  <a:cubicBezTo>
                    <a:pt x="564444" y="223049"/>
                    <a:pt x="616656" y="304894"/>
                    <a:pt x="643467" y="348638"/>
                  </a:cubicBezTo>
                  <a:cubicBezTo>
                    <a:pt x="670278" y="392383"/>
                    <a:pt x="670278" y="429072"/>
                    <a:pt x="685800" y="458705"/>
                  </a:cubicBezTo>
                  <a:cubicBezTo>
                    <a:pt x="701322" y="488338"/>
                    <a:pt x="729545" y="496805"/>
                    <a:pt x="736600" y="526438"/>
                  </a:cubicBezTo>
                  <a:cubicBezTo>
                    <a:pt x="743655" y="556071"/>
                    <a:pt x="739422" y="599816"/>
                    <a:pt x="728133" y="636505"/>
                  </a:cubicBezTo>
                  <a:cubicBezTo>
                    <a:pt x="716844" y="673194"/>
                    <a:pt x="692855" y="709882"/>
                    <a:pt x="668867" y="746571"/>
                  </a:cubicBezTo>
                </a:path>
              </a:pathLst>
            </a:custGeom>
            <a:noFill/>
            <a:ln>
              <a:solidFill>
                <a:srgbClr val="FFFF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0" name="TextBox 69"/>
            <p:cNvSpPr txBox="1"/>
            <p:nvPr/>
          </p:nvSpPr>
          <p:spPr>
            <a:xfrm>
              <a:off x="7806200" y="1871335"/>
              <a:ext cx="758541" cy="323165"/>
            </a:xfrm>
            <a:prstGeom prst="rect">
              <a:avLst/>
            </a:prstGeom>
            <a:noFill/>
          </p:spPr>
          <p:txBody>
            <a:bodyPr wrap="none" rtlCol="0">
              <a:spAutoFit/>
            </a:bodyPr>
            <a:lstStyle/>
            <a:p>
              <a:r>
                <a:rPr lang="en-US" altLang="ko-KR" sz="1500" b="1" dirty="0" smtClean="0">
                  <a:solidFill>
                    <a:schemeClr val="bg1"/>
                  </a:solidFill>
                  <a:latin typeface="Arial" panose="020B0604020202020204" pitchFamily="34" charset="0"/>
                  <a:cs typeface="Arial" panose="020B0604020202020204" pitchFamily="34" charset="0"/>
                </a:rPr>
                <a:t>Liquid</a:t>
              </a:r>
              <a:endParaRPr lang="ko-KR" altLang="en-US" sz="1500" b="1" dirty="0">
                <a:solidFill>
                  <a:schemeClr val="bg1"/>
                </a:solidFill>
                <a:latin typeface="Arial" panose="020B0604020202020204" pitchFamily="34" charset="0"/>
                <a:cs typeface="Arial" panose="020B0604020202020204" pitchFamily="34" charset="0"/>
              </a:endParaRPr>
            </a:p>
          </p:txBody>
        </p:sp>
        <p:sp>
          <p:nvSpPr>
            <p:cNvPr id="71" name="TextBox 70"/>
            <p:cNvSpPr txBox="1"/>
            <p:nvPr/>
          </p:nvSpPr>
          <p:spPr>
            <a:xfrm>
              <a:off x="7403930" y="3312437"/>
              <a:ext cx="1168910" cy="323165"/>
            </a:xfrm>
            <a:prstGeom prst="rect">
              <a:avLst/>
            </a:prstGeom>
            <a:noFill/>
          </p:spPr>
          <p:txBody>
            <a:bodyPr wrap="none" rtlCol="0">
              <a:spAutoFit/>
            </a:bodyPr>
            <a:lstStyle/>
            <a:p>
              <a:r>
                <a:rPr lang="en-US" altLang="ko-KR" sz="1500" b="1" dirty="0" smtClean="0">
                  <a:solidFill>
                    <a:schemeClr val="bg1"/>
                  </a:solidFill>
                  <a:latin typeface="Arial" panose="020B0604020202020204" pitchFamily="34" charset="0"/>
                  <a:cs typeface="Arial" panose="020B0604020202020204" pitchFamily="34" charset="0"/>
                </a:rPr>
                <a:t>Crystalline</a:t>
              </a:r>
              <a:endParaRPr lang="ko-KR" altLang="en-US" sz="1500" b="1" dirty="0">
                <a:solidFill>
                  <a:schemeClr val="bg1"/>
                </a:solidFill>
                <a:latin typeface="Arial" panose="020B0604020202020204" pitchFamily="34" charset="0"/>
                <a:cs typeface="Arial" panose="020B0604020202020204" pitchFamily="34" charset="0"/>
              </a:endParaRPr>
            </a:p>
          </p:txBody>
        </p:sp>
        <p:sp>
          <p:nvSpPr>
            <p:cNvPr id="72" name="위쪽 화살표 71"/>
            <p:cNvSpPr/>
            <p:nvPr/>
          </p:nvSpPr>
          <p:spPr>
            <a:xfrm rot="2381037">
              <a:off x="6539771" y="1921336"/>
              <a:ext cx="232609" cy="276861"/>
            </a:xfrm>
            <a:prstGeom prst="upArrow">
              <a:avLst>
                <a:gd name="adj1" fmla="val 43140"/>
                <a:gd name="adj2" fmla="val 53430"/>
              </a:avLst>
            </a:prstGeom>
            <a:solidFill>
              <a:srgbClr val="FFFF00"/>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위쪽 화살표 72"/>
            <p:cNvSpPr/>
            <p:nvPr/>
          </p:nvSpPr>
          <p:spPr>
            <a:xfrm rot="3425654">
              <a:off x="6835480" y="2144515"/>
              <a:ext cx="232609" cy="276861"/>
            </a:xfrm>
            <a:prstGeom prst="upArrow">
              <a:avLst>
                <a:gd name="adj1" fmla="val 43140"/>
                <a:gd name="adj2" fmla="val 53430"/>
              </a:avLst>
            </a:prstGeom>
            <a:solidFill>
              <a:srgbClr val="FFFF00"/>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위쪽 화살표 73"/>
            <p:cNvSpPr/>
            <p:nvPr/>
          </p:nvSpPr>
          <p:spPr>
            <a:xfrm rot="5400000">
              <a:off x="6876456" y="2542377"/>
              <a:ext cx="232609" cy="276861"/>
            </a:xfrm>
            <a:prstGeom prst="upArrow">
              <a:avLst>
                <a:gd name="adj1" fmla="val 43140"/>
                <a:gd name="adj2" fmla="val 53430"/>
              </a:avLst>
            </a:prstGeom>
            <a:solidFill>
              <a:srgbClr val="FFFF00"/>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6822905" y="1658748"/>
              <a:ext cx="445956" cy="338554"/>
            </a:xfrm>
            <a:prstGeom prst="rect">
              <a:avLst/>
            </a:prstGeom>
            <a:noFill/>
          </p:spPr>
          <p:txBody>
            <a:bodyPr wrap="none" rtlCol="0">
              <a:spAutoFit/>
            </a:bodyPr>
            <a:lstStyle/>
            <a:p>
              <a:r>
                <a:rPr lang="en-US" altLang="ko-KR" sz="1600" b="1" dirty="0" smtClean="0">
                  <a:solidFill>
                    <a:schemeClr val="bg1"/>
                  </a:solidFill>
                  <a:latin typeface="Arial" panose="020B0604020202020204" pitchFamily="34" charset="0"/>
                  <a:cs typeface="Arial" panose="020B0604020202020204" pitchFamily="34" charset="0"/>
                </a:rPr>
                <a:t>R1</a:t>
              </a:r>
              <a:endParaRPr lang="ko-KR" altLang="en-US" sz="1600" b="1" dirty="0">
                <a:solidFill>
                  <a:schemeClr val="bg1"/>
                </a:solidFill>
                <a:latin typeface="Arial" panose="020B0604020202020204" pitchFamily="34" charset="0"/>
                <a:cs typeface="Arial" panose="020B0604020202020204" pitchFamily="34" charset="0"/>
              </a:endParaRPr>
            </a:p>
          </p:txBody>
        </p:sp>
        <p:sp>
          <p:nvSpPr>
            <p:cNvPr id="77" name="TextBox 76"/>
            <p:cNvSpPr txBox="1"/>
            <p:nvPr/>
          </p:nvSpPr>
          <p:spPr>
            <a:xfrm>
              <a:off x="469320" y="1511414"/>
              <a:ext cx="356188" cy="400110"/>
            </a:xfrm>
            <a:prstGeom prst="rect">
              <a:avLst/>
            </a:prstGeom>
            <a:noFill/>
          </p:spPr>
          <p:txBody>
            <a:bodyPr wrap="none" rtlCol="0">
              <a:spAutoFit/>
            </a:bodyPr>
            <a:lstStyle/>
            <a:p>
              <a:r>
                <a:rPr lang="en-US" altLang="ko-KR" sz="2000" dirty="0" smtClean="0">
                  <a:latin typeface="helvetica" panose="020B0604020202020204" pitchFamily="34" charset="0"/>
                  <a:cs typeface="helvetica" panose="020B0604020202020204" pitchFamily="34" charset="0"/>
                </a:rPr>
                <a:t>A</a:t>
              </a:r>
              <a:endParaRPr lang="ko-KR" altLang="en-US" sz="2000" dirty="0">
                <a:latin typeface="helvetica" panose="020B0604020202020204" pitchFamily="34" charset="0"/>
                <a:cs typeface="helvetica" panose="020B0604020202020204" pitchFamily="34" charset="0"/>
              </a:endParaRPr>
            </a:p>
          </p:txBody>
        </p:sp>
        <p:sp>
          <p:nvSpPr>
            <p:cNvPr id="78" name="TextBox 77"/>
            <p:cNvSpPr txBox="1"/>
            <p:nvPr/>
          </p:nvSpPr>
          <p:spPr>
            <a:xfrm>
              <a:off x="6020575" y="1511414"/>
              <a:ext cx="370614" cy="400110"/>
            </a:xfrm>
            <a:prstGeom prst="rect">
              <a:avLst/>
            </a:prstGeom>
            <a:solidFill>
              <a:schemeClr val="bg1"/>
            </a:solidFill>
          </p:spPr>
          <p:txBody>
            <a:bodyPr wrap="none" rtlCol="0">
              <a:spAutoFit/>
            </a:bodyPr>
            <a:lstStyle/>
            <a:p>
              <a:r>
                <a:rPr lang="en-US" altLang="ko-KR" sz="2000" dirty="0">
                  <a:latin typeface="helvetica" panose="020B0604020202020204" pitchFamily="34" charset="0"/>
                  <a:cs typeface="helvetica" panose="020B0604020202020204" pitchFamily="34" charset="0"/>
                </a:rPr>
                <a:t>C</a:t>
              </a:r>
              <a:endParaRPr lang="ko-KR" altLang="en-US" sz="2000" dirty="0">
                <a:latin typeface="helvetica" panose="020B0604020202020204" pitchFamily="34" charset="0"/>
                <a:cs typeface="helvetica" panose="020B0604020202020204" pitchFamily="34" charset="0"/>
              </a:endParaRPr>
            </a:p>
          </p:txBody>
        </p:sp>
        <p:sp>
          <p:nvSpPr>
            <p:cNvPr id="79" name="TextBox 78"/>
            <p:cNvSpPr txBox="1"/>
            <p:nvPr/>
          </p:nvSpPr>
          <p:spPr>
            <a:xfrm>
              <a:off x="609600" y="3264014"/>
              <a:ext cx="872355" cy="292388"/>
            </a:xfrm>
            <a:prstGeom prst="rect">
              <a:avLst/>
            </a:prstGeom>
            <a:noFill/>
          </p:spPr>
          <p:txBody>
            <a:bodyPr wrap="none" rtlCol="0">
              <a:spAutoFit/>
            </a:bodyPr>
            <a:lstStyle/>
            <a:p>
              <a:r>
                <a:rPr lang="en-US" altLang="ko-KR" sz="1300" dirty="0" err="1" smtClean="0">
                  <a:latin typeface="Arial" panose="020B0604020202020204" pitchFamily="34" charset="0"/>
                  <a:cs typeface="Arial" panose="020B0604020202020204" pitchFamily="34" charset="0"/>
                </a:rPr>
                <a:t>overlayer</a:t>
              </a:r>
              <a:endParaRPr lang="en-US" altLang="ko-KR" sz="1300" dirty="0" smtClean="0">
                <a:latin typeface="Arial" panose="020B0604020202020204" pitchFamily="34" charset="0"/>
                <a:cs typeface="Arial" panose="020B0604020202020204" pitchFamily="34" charset="0"/>
              </a:endParaRPr>
            </a:p>
          </p:txBody>
        </p:sp>
      </p:grpSp>
      <p:sp>
        <p:nvSpPr>
          <p:cNvPr id="80" name="Rectangle 2"/>
          <p:cNvSpPr>
            <a:spLocks noChangeArrowheads="1"/>
          </p:cNvSpPr>
          <p:nvPr/>
        </p:nvSpPr>
        <p:spPr bwMode="auto">
          <a:xfrm>
            <a:off x="838200" y="-76200"/>
            <a:ext cx="8305800" cy="1143000"/>
          </a:xfrm>
          <a:prstGeom prst="rect">
            <a:avLst/>
          </a:prstGeom>
          <a:noFill/>
          <a:ln w="9525">
            <a:noFill/>
            <a:miter lim="800000"/>
            <a:headEnd/>
            <a:tailEnd/>
          </a:ln>
        </p:spPr>
        <p:txBody>
          <a:bodyPr anchor="ctr"/>
          <a:lstStyle/>
          <a:p>
            <a:pPr algn="ctr"/>
            <a:r>
              <a:rPr lang="en-US" b="1" dirty="0" smtClean="0">
                <a:solidFill>
                  <a:schemeClr val="accent2"/>
                </a:solidFill>
                <a:cs typeface="Times New Roman" pitchFamily="18" charset="0"/>
              </a:rPr>
              <a:t>IRG-2:  MAPLE of Polymer Films for Morphology Control </a:t>
            </a:r>
            <a:r>
              <a:rPr lang="en-US" dirty="0" smtClean="0">
                <a:solidFill>
                  <a:srgbClr val="FF0000"/>
                </a:solidFill>
              </a:rPr>
              <a:t>(DMR-1420541)</a:t>
            </a:r>
            <a:r>
              <a:rPr lang="en-US" sz="2200" dirty="0">
                <a:solidFill>
                  <a:schemeClr val="accent2"/>
                </a:solidFill>
                <a:cs typeface="Times New Roman" pitchFamily="18" charset="0"/>
              </a:rPr>
              <a:t/>
            </a:r>
            <a:br>
              <a:rPr lang="en-US" sz="2200" dirty="0">
                <a:solidFill>
                  <a:schemeClr val="accent2"/>
                </a:solidFill>
                <a:cs typeface="Times New Roman" pitchFamily="18" charset="0"/>
              </a:rPr>
            </a:br>
            <a:r>
              <a:rPr lang="en-US" sz="1400" b="1" i="1" dirty="0" smtClean="0">
                <a:solidFill>
                  <a:schemeClr val="accent2"/>
                </a:solidFill>
                <a:cs typeface="Times New Roman" pitchFamily="18" charset="0"/>
              </a:rPr>
              <a:t>Craig </a:t>
            </a:r>
            <a:r>
              <a:rPr lang="en-US" sz="1400" b="1" i="1" dirty="0" smtClean="0">
                <a:solidFill>
                  <a:schemeClr val="accent2"/>
                </a:solidFill>
                <a:cs typeface="Times New Roman" pitchFamily="18" charset="0"/>
              </a:rPr>
              <a:t>Arnold, Lynn Loo, Rodney Priestley, </a:t>
            </a:r>
            <a:r>
              <a:rPr lang="en-US" sz="1400" b="1" i="1" dirty="0" smtClean="0">
                <a:solidFill>
                  <a:srgbClr val="FF6600"/>
                </a:solidFill>
                <a:cs typeface="Times New Roman" pitchFamily="18" charset="0"/>
              </a:rPr>
              <a:t>Princeton University</a:t>
            </a:r>
            <a:endParaRPr lang="en-US" sz="1400" b="1" i="1" dirty="0">
              <a:solidFill>
                <a:srgbClr val="FF6600"/>
              </a:solidFill>
            </a:endParaRPr>
          </a:p>
        </p:txBody>
      </p:sp>
      <p:pic>
        <p:nvPicPr>
          <p:cNvPr id="81" name="Picture 8" descr="pu_lg_sm"/>
          <p:cNvPicPr>
            <a:picLocks noChangeAspect="1" noChangeArrowheads="1"/>
          </p:cNvPicPr>
          <p:nvPr/>
        </p:nvPicPr>
        <p:blipFill>
          <a:blip r:embed="rId6" cstate="print"/>
          <a:srcRect/>
          <a:stretch>
            <a:fillRect/>
          </a:stretch>
        </p:blipFill>
        <p:spPr>
          <a:xfrm>
            <a:off x="76200" y="74613"/>
            <a:ext cx="914400" cy="992187"/>
          </a:xfrm>
          <a:prstGeom prst="rect">
            <a:avLst/>
          </a:prstGeom>
          <a:noFill/>
        </p:spPr>
      </p:pic>
      <p:sp>
        <p:nvSpPr>
          <p:cNvPr id="83" name="Text Box 3"/>
          <p:cNvSpPr txBox="1">
            <a:spLocks noChangeArrowheads="1"/>
          </p:cNvSpPr>
          <p:nvPr/>
        </p:nvSpPr>
        <p:spPr bwMode="auto">
          <a:xfrm>
            <a:off x="152400" y="3810000"/>
            <a:ext cx="3733800" cy="2957733"/>
          </a:xfrm>
          <a:prstGeom prst="rect">
            <a:avLst/>
          </a:prstGeom>
          <a:noFill/>
          <a:ln w="9525">
            <a:noFill/>
            <a:miter lim="800000"/>
            <a:headEnd/>
            <a:tailEnd/>
          </a:ln>
        </p:spPr>
        <p:txBody>
          <a:bodyPr wrap="square">
            <a:spAutoFit/>
          </a:bodyPr>
          <a:lstStyle/>
          <a:p>
            <a:pPr algn="just">
              <a:lnSpc>
                <a:spcPct val="95000"/>
              </a:lnSpc>
            </a:pPr>
            <a:r>
              <a:rPr lang="en-US" altLang="ko-KR" sz="1400" dirty="0"/>
              <a:t>We found that deposition temperature can significantly affect the stability of liquid phase PEO in MAPLE-deposited films, which results in different crystallization kinetics. While adsorbed PEO deposited at lower temperature maintains its liquid phase during aging, adsorbed PEO deposited at higher temperature transforms into crystalline phase under the same aging conditions. While crystallization kinetics in polymer thin films has been described as a function of temperature and thickness, our results may indicate that thermal history of the films also affect the kinetics.</a:t>
            </a:r>
            <a:endParaRPr lang="ko-KR" altLang="ko-KR" sz="1400" dirty="0"/>
          </a:p>
          <a:p>
            <a:pPr algn="just">
              <a:lnSpc>
                <a:spcPct val="95000"/>
              </a:lnSpc>
            </a:pPr>
            <a:endParaRPr lang="en-US" sz="1400" dirty="0">
              <a:latin typeface="Arial"/>
              <a:cs typeface="Arial"/>
            </a:endParaRPr>
          </a:p>
        </p:txBody>
      </p:sp>
    </p:spTree>
    <p:extLst>
      <p:ext uri="{BB962C8B-B14F-4D97-AF65-F5344CB8AC3E}">
        <p14:creationId xmlns:p14="http://schemas.microsoft.com/office/powerpoint/2010/main" val="32692205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1272</TotalTime>
  <Words>297</Words>
  <Application>Microsoft Macintosh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helvetica</vt:lpstr>
      <vt:lpstr>Times New Roman</vt:lpstr>
      <vt:lpstr>맑은 고딕</vt:lpstr>
      <vt:lpstr>Default Design</vt:lpstr>
      <vt:lpstr>PowerPoint Presentation</vt:lpstr>
    </vt:vector>
  </TitlesOfParts>
  <Company>National Science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Hollis Wickman</dc:creator>
  <cp:lastModifiedBy>Microsoft Office User</cp:lastModifiedBy>
  <cp:revision>145</cp:revision>
  <cp:lastPrinted>2001-06-04T18:45:26Z</cp:lastPrinted>
  <dcterms:created xsi:type="dcterms:W3CDTF">2001-06-04T18:23:24Z</dcterms:created>
  <dcterms:modified xsi:type="dcterms:W3CDTF">2016-04-12T14:04:50Z</dcterms:modified>
</cp:coreProperties>
</file>