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8" r:id="rId2"/>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C02A"/>
    <a:srgbClr val="72BE2C"/>
    <a:srgbClr val="72BD2D"/>
    <a:srgbClr val="6BBA30"/>
    <a:srgbClr val="67BC2E"/>
    <a:srgbClr val="83D54B"/>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51" autoAdjust="0"/>
    <p:restoredTop sz="89503" autoAdjust="0"/>
  </p:normalViewPr>
  <p:slideViewPr>
    <p:cSldViewPr>
      <p:cViewPr>
        <p:scale>
          <a:sx n="113" d="100"/>
          <a:sy n="113" d="100"/>
        </p:scale>
        <p:origin x="1192"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defTabSz="928688">
              <a:defRPr sz="1200"/>
            </a:lvl1pPr>
          </a:lstStyle>
          <a:p>
            <a:pPr>
              <a:defRPr/>
            </a:pPr>
            <a:endParaRPr lang="en-US"/>
          </a:p>
        </p:txBody>
      </p:sp>
      <p:sp>
        <p:nvSpPr>
          <p:cNvPr id="5123" name="Rectangle 1027"/>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defTabSz="928688">
              <a:defRPr sz="1200"/>
            </a:lvl1pPr>
          </a:lstStyle>
          <a:p>
            <a:pPr>
              <a:defRPr/>
            </a:pPr>
            <a:endParaRPr lang="en-US"/>
          </a:p>
        </p:txBody>
      </p:sp>
      <p:sp>
        <p:nvSpPr>
          <p:cNvPr id="5124" name="Rectangle 1028"/>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defTabSz="928688">
              <a:defRPr sz="1200"/>
            </a:lvl1pPr>
          </a:lstStyle>
          <a:p>
            <a:pPr>
              <a:defRPr/>
            </a:pPr>
            <a:endParaRPr lang="en-US"/>
          </a:p>
        </p:txBody>
      </p:sp>
      <p:sp>
        <p:nvSpPr>
          <p:cNvPr id="5125" name="Rectangle 1029"/>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defTabSz="928688">
              <a:defRPr sz="1200"/>
            </a:lvl1pPr>
          </a:lstStyle>
          <a:p>
            <a:pPr>
              <a:defRPr/>
            </a:pPr>
            <a:fld id="{8F0A146E-3871-4AF8-83FE-A51D79DFF186}" type="slidenum">
              <a:rPr lang="en-US"/>
              <a:pPr>
                <a:defRPr/>
              </a:pPr>
              <a:t>‹#›</a:t>
            </a:fld>
            <a:endParaRPr lang="en-US"/>
          </a:p>
        </p:txBody>
      </p:sp>
    </p:spTree>
    <p:extLst>
      <p:ext uri="{BB962C8B-B14F-4D97-AF65-F5344CB8AC3E}">
        <p14:creationId xmlns:p14="http://schemas.microsoft.com/office/powerpoint/2010/main" val="3544914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291"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295"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0C99BBF-CDC4-47D1-AB5C-D214CE04F083}" type="slidenum">
              <a:rPr lang="en-US"/>
              <a:pPr>
                <a:defRPr/>
              </a:pPr>
              <a:t>‹#›</a:t>
            </a:fld>
            <a:endParaRPr lang="en-US"/>
          </a:p>
        </p:txBody>
      </p:sp>
    </p:spTree>
    <p:extLst>
      <p:ext uri="{BB962C8B-B14F-4D97-AF65-F5344CB8AC3E}">
        <p14:creationId xmlns:p14="http://schemas.microsoft.com/office/powerpoint/2010/main" val="3028615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942A9D61-FCC7-495F-A6D6-9EDEEF6582DB}" type="slidenum">
              <a:rPr lang="en-US" smtClean="0"/>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Times New Roman" pitchFamily="18" charset="0"/>
                <a:ea typeface="+mn-ea"/>
                <a:cs typeface="+mn-cs"/>
              </a:rPr>
              <a:t>Abstract: 	</a:t>
            </a:r>
            <a:r>
              <a:rPr lang="en-US" sz="1200" kern="1200" dirty="0" smtClean="0">
                <a:solidFill>
                  <a:schemeClr val="tx1"/>
                </a:solidFill>
                <a:latin typeface="Times New Roman" pitchFamily="18" charset="0"/>
                <a:ea typeface="+mn-ea"/>
                <a:cs typeface="+mn-cs"/>
              </a:rPr>
              <a:t>We employ a fluorescence bilayer method to directly measure the glass transition temperature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g</a:t>
            </a:r>
            <a:r>
              <a:rPr lang="en-US" sz="1200" kern="1200" dirty="0" smtClean="0">
                <a:solidFill>
                  <a:schemeClr val="tx1"/>
                </a:solidFill>
                <a:latin typeface="Times New Roman" pitchFamily="18" charset="0"/>
                <a:ea typeface="+mn-ea"/>
                <a:cs typeface="+mn-cs"/>
              </a:rPr>
              <a:t>) of the irreversibly adsorbed layer of polystyrene (PS) buried in bulk films as a function of adsorption time,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ads</a:t>
            </a:r>
            <a:r>
              <a:rPr lang="en-US" sz="1200" kern="1200" dirty="0" smtClean="0">
                <a:solidFill>
                  <a:schemeClr val="tx1"/>
                </a:solidFill>
                <a:latin typeface="Times New Roman" pitchFamily="18" charset="0"/>
                <a:ea typeface="+mn-ea"/>
                <a:cs typeface="+mn-cs"/>
              </a:rPr>
              <a:t>. This bilayer geometry allows for the examination of interfacial effects on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g</a:t>
            </a:r>
            <a:r>
              <a:rPr lang="en-US" sz="1200" kern="1200" dirty="0" smtClean="0">
                <a:solidFill>
                  <a:schemeClr val="tx1"/>
                </a:solidFill>
                <a:latin typeface="Times New Roman" pitchFamily="18" charset="0"/>
                <a:ea typeface="+mn-ea"/>
                <a:cs typeface="+mn-cs"/>
              </a:rPr>
              <a:t> of the adsorbed nanolayer. In the presence of a free surface, we observe a substantial reduction in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g</a:t>
            </a:r>
            <a:r>
              <a:rPr lang="en-US" sz="1200" kern="1200" dirty="0" smtClean="0">
                <a:solidFill>
                  <a:schemeClr val="tx1"/>
                </a:solidFill>
                <a:latin typeface="Times New Roman" pitchFamily="18" charset="0"/>
                <a:ea typeface="+mn-ea"/>
                <a:cs typeface="+mn-cs"/>
              </a:rPr>
              <a:t> from bulk that lessens with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ads</a:t>
            </a:r>
            <a:r>
              <a:rPr lang="en-US" sz="1200" kern="1200" dirty="0" smtClean="0">
                <a:solidFill>
                  <a:schemeClr val="tx1"/>
                </a:solidFill>
                <a:latin typeface="Times New Roman" pitchFamily="18" charset="0"/>
                <a:ea typeface="+mn-ea"/>
                <a:cs typeface="+mn-cs"/>
              </a:rPr>
              <a:t> as a result of increased chain adsorption at the substrate. Submerging the adsorbed layer and effectively removing the free surface results in a suppression of the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g</a:t>
            </a:r>
            <a:r>
              <a:rPr lang="en-US" sz="1200" kern="1200" dirty="0" smtClean="0">
                <a:solidFill>
                  <a:schemeClr val="tx1"/>
                </a:solidFill>
                <a:latin typeface="Times New Roman" pitchFamily="18" charset="0"/>
                <a:ea typeface="+mn-ea"/>
                <a:cs typeface="+mn-cs"/>
              </a:rPr>
              <a:t> deviation at early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ads</a:t>
            </a:r>
            <a:r>
              <a:rPr lang="en-US" sz="1200" kern="1200" dirty="0" smtClean="0">
                <a:solidFill>
                  <a:schemeClr val="tx1"/>
                </a:solidFill>
                <a:latin typeface="Times New Roman" pitchFamily="18" charset="0"/>
                <a:ea typeface="+mn-ea"/>
                <a:cs typeface="+mn-cs"/>
              </a:rPr>
              <a:t>, suggesting chain adsorption dictates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g</a:t>
            </a:r>
            <a:r>
              <a:rPr lang="en-US" sz="1200" kern="1200" dirty="0" smtClean="0">
                <a:solidFill>
                  <a:schemeClr val="tx1"/>
                </a:solidFill>
                <a:latin typeface="Times New Roman" pitchFamily="18" charset="0"/>
                <a:ea typeface="+mn-ea"/>
                <a:cs typeface="+mn-cs"/>
              </a:rPr>
              <a:t> at long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ads</a:t>
            </a:r>
            <a:r>
              <a:rPr lang="en-US" sz="1200" kern="1200" dirty="0" smtClean="0">
                <a:solidFill>
                  <a:schemeClr val="tx1"/>
                </a:solidFill>
                <a:latin typeface="Times New Roman" pitchFamily="18" charset="0"/>
                <a:ea typeface="+mn-ea"/>
                <a:cs typeface="+mn-cs"/>
              </a:rPr>
              <a:t>. Annealing in the bilayer geometry promotes recovery of bulk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g</a:t>
            </a:r>
            <a:r>
              <a:rPr lang="en-US" sz="1200" kern="1200" dirty="0" smtClean="0">
                <a:solidFill>
                  <a:schemeClr val="tx1"/>
                </a:solidFill>
                <a:latin typeface="Times New Roman" pitchFamily="18" charset="0"/>
                <a:ea typeface="+mn-ea"/>
                <a:cs typeface="+mn-cs"/>
              </a:rPr>
              <a:t> on a timescale reflecting the degree of adsorption. Our data are quantitatively rationalized via the Free Volume Holes Diffusion model, which explains adsorbed nanolayer </a:t>
            </a:r>
            <a:r>
              <a:rPr lang="en-US" sz="1200" i="1" kern="1200" dirty="0" smtClean="0">
                <a:solidFill>
                  <a:schemeClr val="tx1"/>
                </a:solidFill>
                <a:latin typeface="Times New Roman" pitchFamily="18" charset="0"/>
                <a:ea typeface="+mn-ea"/>
                <a:cs typeface="+mn-cs"/>
              </a:rPr>
              <a:t>T</a:t>
            </a:r>
            <a:r>
              <a:rPr lang="en-US" sz="1200" i="1" kern="1200" baseline="-25000" dirty="0" smtClean="0">
                <a:solidFill>
                  <a:schemeClr val="tx1"/>
                </a:solidFill>
                <a:latin typeface="Times New Roman" pitchFamily="18" charset="0"/>
                <a:ea typeface="+mn-ea"/>
                <a:cs typeface="+mn-cs"/>
              </a:rPr>
              <a:t>g</a:t>
            </a:r>
            <a:r>
              <a:rPr lang="en-US" sz="1200" kern="1200" dirty="0" smtClean="0">
                <a:solidFill>
                  <a:schemeClr val="tx1"/>
                </a:solidFill>
                <a:latin typeface="Times New Roman" pitchFamily="18" charset="0"/>
                <a:ea typeface="+mn-ea"/>
                <a:cs typeface="+mn-cs"/>
              </a:rPr>
              <a:t> in terms of the diffusion of free volume pockets towards interfacial sinks.	</a:t>
            </a:r>
          </a:p>
          <a:p>
            <a:endParaRPr lang="en-US" sz="1200" kern="1200" dirty="0">
              <a:solidFill>
                <a:schemeClr val="tx1"/>
              </a:solidFill>
              <a:effectLst/>
              <a:latin typeface="Times New Roman" pitchFamily="18" charset="0"/>
              <a:ea typeface="+mn-ea"/>
              <a:cs typeface="+mn-cs"/>
            </a:endParaRPr>
          </a:p>
        </p:txBody>
      </p:sp>
    </p:spTree>
    <p:extLst>
      <p:ext uri="{BB962C8B-B14F-4D97-AF65-F5344CB8AC3E}">
        <p14:creationId xmlns:p14="http://schemas.microsoft.com/office/powerpoint/2010/main" val="453064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A491CE-502F-44A0-9756-D69B2D56DD2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B56D1F-7210-4FD9-ACF8-CD92078665F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701FB9-9178-43FA-8779-9B03FB9951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207862-86FB-403A-85AF-DCEC0409B68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80D808-DC95-444D-8734-346C67A1D93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8622D5-BA4F-426C-B13E-7D798EDCDF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BA129EA-5743-493E-8286-2CEED24B37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7FAE2F-69DA-448C-8A39-5FC735510E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DC1DDE6-4599-4C14-A1CA-BD43570BF4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29585A-AE60-4633-B5DC-8425B08EADC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722D73-AC50-40AD-A7A1-F123E343293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B4E2B20-A863-40AC-AEDA-83AFDFCB5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838200" y="-76200"/>
            <a:ext cx="8305800" cy="1143000"/>
          </a:xfrm>
          <a:prstGeom prst="rect">
            <a:avLst/>
          </a:prstGeom>
          <a:noFill/>
          <a:ln w="9525">
            <a:noFill/>
            <a:miter lim="800000"/>
            <a:headEnd/>
            <a:tailEnd/>
          </a:ln>
        </p:spPr>
        <p:txBody>
          <a:bodyPr anchor="ctr"/>
          <a:lstStyle/>
          <a:p>
            <a:pPr algn="ctr"/>
            <a:r>
              <a:rPr lang="en-US" b="1" dirty="0" smtClean="0">
                <a:solidFill>
                  <a:schemeClr val="accent2"/>
                </a:solidFill>
                <a:cs typeface="Times New Roman" pitchFamily="18" charset="0"/>
              </a:rPr>
              <a:t>IRG-2:  Glass Transition of Irreversibly Adsorbed Nanolayers </a:t>
            </a:r>
            <a:r>
              <a:rPr lang="en-US" dirty="0" smtClean="0">
                <a:solidFill>
                  <a:srgbClr val="FF0000"/>
                </a:solidFill>
              </a:rPr>
              <a:t>(DMR-1420541)</a:t>
            </a:r>
            <a:r>
              <a:rPr lang="en-US" sz="2200" dirty="0">
                <a:solidFill>
                  <a:schemeClr val="accent2"/>
                </a:solidFill>
                <a:cs typeface="Times New Roman" pitchFamily="18" charset="0"/>
              </a:rPr>
              <a:t/>
            </a:r>
            <a:br>
              <a:rPr lang="en-US" sz="2200" dirty="0">
                <a:solidFill>
                  <a:schemeClr val="accent2"/>
                </a:solidFill>
                <a:cs typeface="Times New Roman" pitchFamily="18" charset="0"/>
              </a:rPr>
            </a:br>
            <a:r>
              <a:rPr lang="en-US" sz="1400" b="1" i="1" dirty="0" smtClean="0">
                <a:solidFill>
                  <a:schemeClr val="accent2"/>
                </a:solidFill>
                <a:cs typeface="Times New Roman" pitchFamily="18" charset="0"/>
              </a:rPr>
              <a:t>Rodney Priestley, Richard Register, </a:t>
            </a:r>
            <a:r>
              <a:rPr lang="en-US" sz="1400" b="1" i="1" dirty="0" smtClean="0">
                <a:solidFill>
                  <a:srgbClr val="FF6600"/>
                </a:solidFill>
                <a:cs typeface="Times New Roman" pitchFamily="18" charset="0"/>
              </a:rPr>
              <a:t>Princeton University</a:t>
            </a:r>
            <a:endParaRPr lang="en-US" sz="1400" b="1" i="1" dirty="0">
              <a:solidFill>
                <a:srgbClr val="FF6600"/>
              </a:solidFill>
            </a:endParaRPr>
          </a:p>
        </p:txBody>
      </p:sp>
      <p:sp>
        <p:nvSpPr>
          <p:cNvPr id="2052" name="Rectangle 4"/>
          <p:cNvSpPr>
            <a:spLocks noChangeArrowheads="1"/>
          </p:cNvSpPr>
          <p:nvPr/>
        </p:nvSpPr>
        <p:spPr bwMode="auto">
          <a:xfrm>
            <a:off x="2419350" y="2176463"/>
            <a:ext cx="9144000" cy="0"/>
          </a:xfrm>
          <a:prstGeom prst="rect">
            <a:avLst/>
          </a:prstGeom>
          <a:noFill/>
          <a:ln w="9525">
            <a:noFill/>
            <a:miter lim="800000"/>
            <a:headEnd/>
            <a:tailEnd/>
          </a:ln>
        </p:spPr>
        <p:txBody>
          <a:bodyPr>
            <a:spAutoFit/>
          </a:bodyPr>
          <a:lstStyle/>
          <a:p>
            <a:endParaRPr lang="en-US"/>
          </a:p>
        </p:txBody>
      </p:sp>
      <p:sp>
        <p:nvSpPr>
          <p:cNvPr id="2053" name="Rectangle 5"/>
          <p:cNvSpPr>
            <a:spLocks noChangeArrowheads="1"/>
          </p:cNvSpPr>
          <p:nvPr/>
        </p:nvSpPr>
        <p:spPr bwMode="auto">
          <a:xfrm>
            <a:off x="2419350" y="2176463"/>
            <a:ext cx="9144000" cy="0"/>
          </a:xfrm>
          <a:prstGeom prst="rect">
            <a:avLst/>
          </a:prstGeom>
          <a:noFill/>
          <a:ln w="9525">
            <a:noFill/>
            <a:miter lim="800000"/>
            <a:headEnd/>
            <a:tailEnd/>
          </a:ln>
        </p:spPr>
        <p:txBody>
          <a:bodyPr>
            <a:spAutoFit/>
          </a:bodyPr>
          <a:lstStyle/>
          <a:p>
            <a:endParaRPr lang="en-US"/>
          </a:p>
        </p:txBody>
      </p:sp>
      <p:sp>
        <p:nvSpPr>
          <p:cNvPr id="2054" name="Rectangle 6"/>
          <p:cNvSpPr>
            <a:spLocks noChangeArrowheads="1"/>
          </p:cNvSpPr>
          <p:nvPr/>
        </p:nvSpPr>
        <p:spPr bwMode="auto">
          <a:xfrm>
            <a:off x="3429000" y="2357438"/>
            <a:ext cx="9144000" cy="0"/>
          </a:xfrm>
          <a:prstGeom prst="rect">
            <a:avLst/>
          </a:prstGeom>
          <a:noFill/>
          <a:ln w="9525">
            <a:noFill/>
            <a:miter lim="800000"/>
            <a:headEnd/>
            <a:tailEnd/>
          </a:ln>
        </p:spPr>
        <p:txBody>
          <a:bodyPr>
            <a:spAutoFit/>
          </a:bodyPr>
          <a:lstStyle/>
          <a:p>
            <a:endParaRPr lang="en-US"/>
          </a:p>
        </p:txBody>
      </p:sp>
      <p:pic>
        <p:nvPicPr>
          <p:cNvPr id="2056" name="Picture 8" descr="pu_lg_sm"/>
          <p:cNvPicPr>
            <a:picLocks noGrp="1" noChangeAspect="1" noChangeArrowheads="1"/>
          </p:cNvPicPr>
          <p:nvPr>
            <p:ph sz="half" idx="2"/>
          </p:nvPr>
        </p:nvPicPr>
        <p:blipFill>
          <a:blip r:embed="rId3" cstate="print"/>
          <a:srcRect/>
          <a:stretch>
            <a:fillRect/>
          </a:stretch>
        </p:blipFill>
        <p:spPr>
          <a:xfrm>
            <a:off x="76200" y="74613"/>
            <a:ext cx="914400" cy="992187"/>
          </a:xfrm>
          <a:noFill/>
        </p:spPr>
      </p:pic>
      <p:sp>
        <p:nvSpPr>
          <p:cNvPr id="409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0"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1" name="Rectangle 5"/>
          <p:cNvSpPr>
            <a:spLocks noChangeArrowheads="1"/>
          </p:cNvSpPr>
          <p:nvPr/>
        </p:nvSpPr>
        <p:spPr bwMode="auto">
          <a:xfrm>
            <a:off x="0" y="2562225"/>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descr="20160219_Figure4_ExposedTg.jpeg"/>
          <p:cNvPicPr>
            <a:picLocks noChangeAspect="1"/>
          </p:cNvPicPr>
          <p:nvPr/>
        </p:nvPicPr>
        <p:blipFill>
          <a:blip r:embed="rId4" cstate="print"/>
          <a:stretch>
            <a:fillRect/>
          </a:stretch>
        </p:blipFill>
        <p:spPr>
          <a:xfrm>
            <a:off x="3810000" y="969621"/>
            <a:ext cx="5181600" cy="2230779"/>
          </a:xfrm>
          <a:prstGeom prst="rect">
            <a:avLst/>
          </a:prstGeom>
        </p:spPr>
      </p:pic>
      <p:sp>
        <p:nvSpPr>
          <p:cNvPr id="11" name="Rectangle 10"/>
          <p:cNvSpPr/>
          <p:nvPr/>
        </p:nvSpPr>
        <p:spPr>
          <a:xfrm>
            <a:off x="3810000" y="3124200"/>
            <a:ext cx="5181600" cy="1477328"/>
          </a:xfrm>
          <a:prstGeom prst="rect">
            <a:avLst/>
          </a:prstGeom>
        </p:spPr>
        <p:txBody>
          <a:bodyPr wrap="square">
            <a:spAutoFit/>
          </a:bodyPr>
          <a:lstStyle/>
          <a:p>
            <a:pPr algn="just"/>
            <a:r>
              <a:rPr lang="en-US" sz="1000" b="1" i="1" dirty="0" smtClean="0">
                <a:latin typeface="Helvetica" pitchFamily="34" charset="0"/>
                <a:cs typeface="Helvetica" pitchFamily="34" charset="0"/>
              </a:rPr>
              <a:t>T</a:t>
            </a:r>
            <a:r>
              <a:rPr lang="en-US" sz="1000" b="1" i="1" baseline="-25000" dirty="0" smtClean="0">
                <a:latin typeface="Helvetica" pitchFamily="34" charset="0"/>
                <a:cs typeface="Helvetica" pitchFamily="34" charset="0"/>
              </a:rPr>
              <a:t>g</a:t>
            </a:r>
            <a:r>
              <a:rPr lang="en-US" sz="1000" b="1" dirty="0" smtClean="0">
                <a:latin typeface="Helvetica" pitchFamily="34" charset="0"/>
                <a:cs typeface="Helvetica" pitchFamily="34" charset="0"/>
              </a:rPr>
              <a:t> of Exposed Irreversibly Adsorbed layers via Fluorescence </a:t>
            </a:r>
            <a:r>
              <a:rPr lang="en-US" sz="1000" dirty="0" smtClean="0">
                <a:latin typeface="Helvetica" pitchFamily="34" charset="0"/>
                <a:cs typeface="Helvetica" pitchFamily="34" charset="0"/>
              </a:rPr>
              <a:t>(A) The temperature dependence of fluorescence intensity for a 10-h irreversibly adsorbed layer, with solid lines being linear fits to the high and low temperature data. Lower inset shows temperature dependence of its spectra. Upper inset shows molecular structure of pyrenebutanol methacrylate monomer co-polymerized with styrene at low concentrations in </a:t>
            </a:r>
            <a:r>
              <a:rPr lang="en-US" sz="1000" i="1" dirty="0" smtClean="0">
                <a:latin typeface="Helvetica" pitchFamily="34" charset="0"/>
                <a:cs typeface="Helvetica" pitchFamily="34" charset="0"/>
              </a:rPr>
              <a:t>l</a:t>
            </a:r>
            <a:r>
              <a:rPr lang="en-US" sz="1000" dirty="0" smtClean="0">
                <a:latin typeface="Helvetica" pitchFamily="34" charset="0"/>
                <a:cs typeface="Helvetica" pitchFamily="34" charset="0"/>
              </a:rPr>
              <a:t>PS; (B) Exposed adsorbed layer </a:t>
            </a:r>
            <a:r>
              <a:rPr lang="en-US" sz="1000" i="1" dirty="0" smtClean="0">
                <a:latin typeface="Helvetica" pitchFamily="34" charset="0"/>
                <a:cs typeface="Helvetica" pitchFamily="34" charset="0"/>
              </a:rPr>
              <a:t>T</a:t>
            </a:r>
            <a:r>
              <a:rPr lang="en-US" sz="1000" i="1" baseline="-25000" dirty="0" smtClean="0">
                <a:latin typeface="Helvetica" pitchFamily="34" charset="0"/>
                <a:cs typeface="Helvetica" pitchFamily="34" charset="0"/>
              </a:rPr>
              <a:t>g</a:t>
            </a:r>
            <a:r>
              <a:rPr lang="en-US" sz="1000" dirty="0" smtClean="0">
                <a:latin typeface="Helvetica" pitchFamily="34" charset="0"/>
                <a:cs typeface="Helvetica" pitchFamily="34" charset="0"/>
              </a:rPr>
              <a:t> at different </a:t>
            </a:r>
            <a:r>
              <a:rPr lang="en-US" sz="1000" i="1" dirty="0" smtClean="0">
                <a:latin typeface="Helvetica" pitchFamily="34" charset="0"/>
                <a:cs typeface="Helvetica" pitchFamily="34" charset="0"/>
              </a:rPr>
              <a:t>t</a:t>
            </a:r>
            <a:r>
              <a:rPr lang="en-US" sz="1000" i="1" baseline="-25000" dirty="0" smtClean="0">
                <a:latin typeface="Helvetica" pitchFamily="34" charset="0"/>
                <a:cs typeface="Helvetica" pitchFamily="34" charset="0"/>
              </a:rPr>
              <a:t>ads</a:t>
            </a:r>
            <a:r>
              <a:rPr lang="en-US" sz="1000" dirty="0" smtClean="0">
                <a:latin typeface="Helvetica" pitchFamily="34" charset="0"/>
                <a:cs typeface="Helvetica" pitchFamily="34" charset="0"/>
              </a:rPr>
              <a:t> as measured by fluorescence (diamonds) and as reported for capped adsorbed layers by Napolitano</a:t>
            </a:r>
            <a:r>
              <a:rPr lang="en-US" sz="1000" baseline="30000" dirty="0" smtClean="0">
                <a:latin typeface="Helvetica" pitchFamily="34" charset="0"/>
                <a:cs typeface="Helvetica" pitchFamily="34" charset="0"/>
                <a:hlinkClick r:id="" action="ppaction://hlinkfile" tooltip="Napolitano, 2011 #372"/>
              </a:rPr>
              <a:t>2</a:t>
            </a:r>
            <a:r>
              <a:rPr lang="en-US" sz="1000" dirty="0" smtClean="0">
                <a:latin typeface="Helvetica" pitchFamily="34" charset="0"/>
                <a:cs typeface="Helvetica" pitchFamily="34" charset="0"/>
              </a:rPr>
              <a:t>(squares), shifted to match respective </a:t>
            </a:r>
            <a:r>
              <a:rPr lang="en-US" sz="1000" i="1" dirty="0" smtClean="0">
                <a:latin typeface="Helvetica" pitchFamily="34" charset="0"/>
                <a:cs typeface="Helvetica" pitchFamily="34" charset="0"/>
              </a:rPr>
              <a:t>T</a:t>
            </a:r>
            <a:r>
              <a:rPr lang="en-US" sz="1000" i="1" baseline="-25000" dirty="0" smtClean="0">
                <a:latin typeface="Helvetica" pitchFamily="34" charset="0"/>
                <a:cs typeface="Helvetica" pitchFamily="34" charset="0"/>
              </a:rPr>
              <a:t>g</a:t>
            </a:r>
            <a:r>
              <a:rPr lang="en-US" sz="1000" dirty="0" smtClean="0">
                <a:latin typeface="Helvetica" pitchFamily="34" charset="0"/>
                <a:cs typeface="Helvetica" pitchFamily="34" charset="0"/>
              </a:rPr>
              <a:t>(bulk) values. Dashed line illustrates predictions by free volume holes diffusion model (FVHD).</a:t>
            </a:r>
            <a:endParaRPr lang="en-US" sz="1000" dirty="0">
              <a:latin typeface="Helvetica" pitchFamily="34" charset="0"/>
              <a:cs typeface="Helvetica" pitchFamily="34" charset="0"/>
            </a:endParaRPr>
          </a:p>
        </p:txBody>
      </p:sp>
      <p:pic>
        <p:nvPicPr>
          <p:cNvPr id="12" name="Picture 11" descr="20160219_Figure 6_FreeSurface.jpeg"/>
          <p:cNvPicPr>
            <a:picLocks noChangeAspect="1"/>
          </p:cNvPicPr>
          <p:nvPr/>
        </p:nvPicPr>
        <p:blipFill>
          <a:blip r:embed="rId5" cstate="print"/>
          <a:stretch>
            <a:fillRect/>
          </a:stretch>
        </p:blipFill>
        <p:spPr>
          <a:xfrm>
            <a:off x="6248400" y="4495476"/>
            <a:ext cx="2743200" cy="2305823"/>
          </a:xfrm>
          <a:prstGeom prst="rect">
            <a:avLst/>
          </a:prstGeom>
        </p:spPr>
      </p:pic>
      <p:sp>
        <p:nvSpPr>
          <p:cNvPr id="13" name="Rectangle 12"/>
          <p:cNvSpPr/>
          <p:nvPr/>
        </p:nvSpPr>
        <p:spPr>
          <a:xfrm>
            <a:off x="3810000" y="4919662"/>
            <a:ext cx="2438400" cy="1169551"/>
          </a:xfrm>
          <a:prstGeom prst="rect">
            <a:avLst/>
          </a:prstGeom>
        </p:spPr>
        <p:txBody>
          <a:bodyPr wrap="square">
            <a:spAutoFit/>
          </a:bodyPr>
          <a:lstStyle/>
          <a:p>
            <a:pPr algn="just"/>
            <a:r>
              <a:rPr lang="en-US" sz="1000" b="1" dirty="0" smtClean="0">
                <a:latin typeface="Helvetica" pitchFamily="34" charset="0"/>
                <a:cs typeface="Helvetica" pitchFamily="34" charset="0"/>
              </a:rPr>
              <a:t>Irreversibly adsorbed layer </a:t>
            </a:r>
            <a:r>
              <a:rPr lang="en-US" sz="1000" b="1" i="1" dirty="0" smtClean="0">
                <a:latin typeface="Helvetica" pitchFamily="34" charset="0"/>
                <a:cs typeface="Helvetica" pitchFamily="34" charset="0"/>
              </a:rPr>
              <a:t>T</a:t>
            </a:r>
            <a:r>
              <a:rPr lang="en-US" sz="1000" b="1" i="1" baseline="-25000" dirty="0" smtClean="0">
                <a:latin typeface="Helvetica" pitchFamily="34" charset="0"/>
                <a:cs typeface="Helvetica" pitchFamily="34" charset="0"/>
              </a:rPr>
              <a:t>g</a:t>
            </a:r>
            <a:r>
              <a:rPr lang="en-US" sz="1000" b="1" dirty="0" smtClean="0">
                <a:latin typeface="Helvetica" pitchFamily="34" charset="0"/>
                <a:cs typeface="Helvetica" pitchFamily="34" charset="0"/>
              </a:rPr>
              <a:t> with and without a free surface as a function of adsorption time, </a:t>
            </a:r>
            <a:r>
              <a:rPr lang="en-US" sz="1000" b="1" i="1" dirty="0" smtClean="0">
                <a:latin typeface="Helvetica" pitchFamily="34" charset="0"/>
                <a:cs typeface="Helvetica" pitchFamily="34" charset="0"/>
              </a:rPr>
              <a:t>t</a:t>
            </a:r>
            <a:r>
              <a:rPr lang="en-US" sz="1000" b="1" i="1" baseline="-25000" dirty="0" smtClean="0">
                <a:latin typeface="Helvetica" pitchFamily="34" charset="0"/>
                <a:cs typeface="Helvetica" pitchFamily="34" charset="0"/>
              </a:rPr>
              <a:t>ads</a:t>
            </a:r>
            <a:r>
              <a:rPr lang="en-US" sz="1000" b="1" dirty="0" smtClean="0">
                <a:latin typeface="Helvetica" pitchFamily="34" charset="0"/>
                <a:cs typeface="Helvetica" pitchFamily="34" charset="0"/>
              </a:rPr>
              <a:t>. </a:t>
            </a:r>
            <a:r>
              <a:rPr lang="en-US" sz="1000" dirty="0" smtClean="0">
                <a:latin typeface="Helvetica" pitchFamily="34" charset="0"/>
                <a:cs typeface="Helvetica" pitchFamily="34" charset="0"/>
              </a:rPr>
              <a:t>Insets illustrate exposed and buried adsorbed layer geometries. Lines show </a:t>
            </a:r>
            <a:r>
              <a:rPr lang="en-US" sz="1000" i="1" dirty="0" smtClean="0">
                <a:latin typeface="Helvetica" pitchFamily="34" charset="0"/>
                <a:cs typeface="Helvetica" pitchFamily="34" charset="0"/>
              </a:rPr>
              <a:t>T</a:t>
            </a:r>
            <a:r>
              <a:rPr lang="en-US" sz="1000" i="1" baseline="-25000" dirty="0" smtClean="0">
                <a:latin typeface="Helvetica" pitchFamily="34" charset="0"/>
                <a:cs typeface="Helvetica" pitchFamily="34" charset="0"/>
              </a:rPr>
              <a:t>g</a:t>
            </a:r>
            <a:r>
              <a:rPr lang="en-US" sz="1000" dirty="0" smtClean="0">
                <a:latin typeface="Helvetica" pitchFamily="34" charset="0"/>
                <a:cs typeface="Helvetica" pitchFamily="34" charset="0"/>
              </a:rPr>
              <a:t> predicted by FVHD for exposed and submerged adsorbed layers. </a:t>
            </a:r>
            <a:endParaRPr lang="en-US" sz="1000" dirty="0">
              <a:latin typeface="Helvetica" pitchFamily="34" charset="0"/>
              <a:cs typeface="Helvetica" pitchFamily="34" charset="0"/>
            </a:endParaRPr>
          </a:p>
        </p:txBody>
      </p:sp>
      <p:sp>
        <p:nvSpPr>
          <p:cNvPr id="14" name="TextBox 13"/>
          <p:cNvSpPr txBox="1"/>
          <p:nvPr/>
        </p:nvSpPr>
        <p:spPr>
          <a:xfrm>
            <a:off x="228600" y="1219200"/>
            <a:ext cx="3352800" cy="461665"/>
          </a:xfrm>
          <a:prstGeom prst="rect">
            <a:avLst/>
          </a:prstGeom>
          <a:noFill/>
        </p:spPr>
        <p:txBody>
          <a:bodyPr wrap="square" rtlCol="0">
            <a:spAutoFit/>
          </a:bodyPr>
          <a:lstStyle/>
          <a:p>
            <a:endParaRPr lang="en-US" dirty="0"/>
          </a:p>
        </p:txBody>
      </p:sp>
      <p:sp>
        <p:nvSpPr>
          <p:cNvPr id="15" name="TextBox 14"/>
          <p:cNvSpPr txBox="1"/>
          <p:nvPr/>
        </p:nvSpPr>
        <p:spPr>
          <a:xfrm>
            <a:off x="76200" y="990600"/>
            <a:ext cx="3657600" cy="5286062"/>
          </a:xfrm>
          <a:prstGeom prst="rect">
            <a:avLst/>
          </a:prstGeom>
          <a:noFill/>
        </p:spPr>
        <p:txBody>
          <a:bodyPr wrap="square" rtlCol="0">
            <a:spAutoFit/>
          </a:bodyPr>
          <a:lstStyle/>
          <a:p>
            <a:pPr algn="just"/>
            <a:r>
              <a:rPr lang="en-US" sz="1250" dirty="0" smtClean="0">
                <a:latin typeface="Helvetica" pitchFamily="34" charset="0"/>
                <a:cs typeface="Helvetica" pitchFamily="34" charset="0"/>
              </a:rPr>
              <a:t>Thin polymer films in contact with a substrate serve as the enabling material for a range of emerging technologies, including nanoimprint and block copolymer lithography for microelectronics, membranes for efficient separations and drug delivery, and semiconductors for organic solar cells and electronics. A critical step in film production is thermal annealing the polymer film in the melt state to remove excess solvent, relax residual stresses and thermal history induced during formation, and—in the case of block copolymer films—induce self-assembly.</a:t>
            </a:r>
            <a:r>
              <a:rPr lang="en-US" sz="1250" baseline="30000" dirty="0" smtClean="0">
                <a:latin typeface="Helvetica" pitchFamily="34" charset="0"/>
                <a:cs typeface="Helvetica" pitchFamily="34" charset="0"/>
              </a:rPr>
              <a:t> </a:t>
            </a:r>
            <a:r>
              <a:rPr lang="en-US" sz="1250" dirty="0" smtClean="0">
                <a:latin typeface="Helvetica" pitchFamily="34" charset="0"/>
                <a:cs typeface="Helvetica" pitchFamily="34" charset="0"/>
              </a:rPr>
              <a:t>During prolonged melt-state annealing, monomer-substrate interactions on the order of </a:t>
            </a:r>
            <a:r>
              <a:rPr lang="en-US" sz="1250" i="1" dirty="0" err="1" smtClean="0">
                <a:latin typeface="Helvetica" pitchFamily="34" charset="0"/>
                <a:cs typeface="Helvetica" pitchFamily="34" charset="0"/>
              </a:rPr>
              <a:t>k</a:t>
            </a:r>
            <a:r>
              <a:rPr lang="en-US" sz="1250" i="1" baseline="-25000" dirty="0" err="1" smtClean="0">
                <a:latin typeface="Helvetica" pitchFamily="34" charset="0"/>
                <a:cs typeface="Helvetica" pitchFamily="34" charset="0"/>
              </a:rPr>
              <a:t>B</a:t>
            </a:r>
            <a:r>
              <a:rPr lang="en-US" sz="1250" i="1" dirty="0" err="1" smtClean="0">
                <a:latin typeface="Helvetica" pitchFamily="34" charset="0"/>
                <a:cs typeface="Helvetica" pitchFamily="34" charset="0"/>
              </a:rPr>
              <a:t>T</a:t>
            </a:r>
            <a:r>
              <a:rPr lang="en-US" sz="1250" dirty="0" smtClean="0">
                <a:latin typeface="Helvetica" pitchFamily="34" charset="0"/>
                <a:cs typeface="Helvetica" pitchFamily="34" charset="0"/>
              </a:rPr>
              <a:t> can lead to the formation of an irreversibly adsorbed (or physically bound) nanolayer. This adsorbed layer has been linked to changes in thin film properties and its formation has many implications in determining the glass transition temperature (Tg) of confined polymer films– which is known to depend heavily on interfacial interactions. PCCM researchers are investigating how the T</a:t>
            </a:r>
            <a:r>
              <a:rPr lang="en-US" sz="1250" baseline="-25000" dirty="0" smtClean="0">
                <a:latin typeface="Helvetica" pitchFamily="34" charset="0"/>
                <a:cs typeface="Helvetica" pitchFamily="34" charset="0"/>
              </a:rPr>
              <a:t>g</a:t>
            </a:r>
            <a:r>
              <a:rPr lang="en-US" sz="1250" dirty="0" smtClean="0">
                <a:latin typeface="Helvetica" pitchFamily="34" charset="0"/>
                <a:cs typeface="Helvetica" pitchFamily="34" charset="0"/>
              </a:rPr>
              <a:t> of this adsorbed layer is influenced by the free surface and  employing a fluorescence technique to directly measure the </a:t>
            </a:r>
            <a:r>
              <a:rPr lang="en-US" sz="1250" i="1" dirty="0" smtClean="0">
                <a:latin typeface="Helvetica" pitchFamily="34" charset="0"/>
                <a:cs typeface="Helvetica" pitchFamily="34" charset="0"/>
              </a:rPr>
              <a:t>T</a:t>
            </a:r>
            <a:r>
              <a:rPr lang="en-US" sz="1250" i="1" baseline="-25000" dirty="0" smtClean="0">
                <a:latin typeface="Helvetica" pitchFamily="34" charset="0"/>
                <a:cs typeface="Helvetica" pitchFamily="34" charset="0"/>
              </a:rPr>
              <a:t>g</a:t>
            </a:r>
            <a:r>
              <a:rPr lang="en-US" sz="1250" dirty="0" smtClean="0">
                <a:latin typeface="Helvetica" pitchFamily="34" charset="0"/>
                <a:cs typeface="Helvetica" pitchFamily="34" charset="0"/>
              </a:rPr>
              <a:t> of the adsorbed layer buried in a film.</a:t>
            </a:r>
            <a:endParaRPr lang="en-US" sz="1250" dirty="0">
              <a:latin typeface="Helvetica" pitchFamily="34" charset="0"/>
              <a:cs typeface="Helvetica" pitchFamily="34" charset="0"/>
            </a:endParaRPr>
          </a:p>
        </p:txBody>
      </p:sp>
      <p:sp>
        <p:nvSpPr>
          <p:cNvPr id="16" name="TextBox 15"/>
          <p:cNvSpPr txBox="1"/>
          <p:nvPr/>
        </p:nvSpPr>
        <p:spPr>
          <a:xfrm>
            <a:off x="152400" y="6172200"/>
            <a:ext cx="3657600" cy="707886"/>
          </a:xfrm>
          <a:prstGeom prst="rect">
            <a:avLst/>
          </a:prstGeom>
          <a:noFill/>
        </p:spPr>
        <p:txBody>
          <a:bodyPr wrap="square" rtlCol="0">
            <a:spAutoFit/>
          </a:bodyPr>
          <a:lstStyle/>
          <a:p>
            <a:r>
              <a:rPr lang="en-US" sz="1000" b="1" dirty="0" smtClean="0">
                <a:latin typeface="Helvetica" pitchFamily="34" charset="0"/>
                <a:cs typeface="Helvetica" pitchFamily="34" charset="0"/>
              </a:rPr>
              <a:t>Reference: </a:t>
            </a:r>
            <a:r>
              <a:rPr lang="en-US" sz="1000" dirty="0" smtClean="0">
                <a:latin typeface="Helvetica" pitchFamily="34" charset="0"/>
                <a:cs typeface="Helvetica" pitchFamily="34" charset="0"/>
              </a:rPr>
              <a:t>Mary J. Burroughs, Simone Napolitano, Daniele </a:t>
            </a:r>
            <a:r>
              <a:rPr lang="en-US" sz="1000" dirty="0" err="1" smtClean="0">
                <a:latin typeface="Helvetica" pitchFamily="34" charset="0"/>
                <a:cs typeface="Helvetica" pitchFamily="34" charset="0"/>
              </a:rPr>
              <a:t>Cangialosi</a:t>
            </a:r>
            <a:r>
              <a:rPr lang="en-US" sz="1000" dirty="0" smtClean="0">
                <a:latin typeface="Helvetica" pitchFamily="34" charset="0"/>
                <a:cs typeface="Helvetica" pitchFamily="34" charset="0"/>
              </a:rPr>
              <a:t>, and Rodney D. Priestley, </a:t>
            </a:r>
            <a:r>
              <a:rPr lang="en-US" sz="1000" i="1" dirty="0" smtClean="0">
                <a:latin typeface="Helvetica" pitchFamily="34" charset="0"/>
                <a:cs typeface="Helvetica" pitchFamily="34" charset="0"/>
              </a:rPr>
              <a:t>Direct Measurement of Glass Transition Temperature in Exposed and Buried Adsorbed Polymer Nanolayers</a:t>
            </a:r>
            <a:r>
              <a:rPr lang="en-US" sz="1000" dirty="0" smtClean="0">
                <a:latin typeface="Helvetica" pitchFamily="34" charset="0"/>
                <a:cs typeface="Helvetica" pitchFamily="34" charset="0"/>
              </a:rPr>
              <a:t>, Submitted (2016).</a:t>
            </a:r>
            <a:endParaRPr lang="en-US" sz="1000" i="1" dirty="0">
              <a:latin typeface="Helvetica" pitchFamily="34" charset="0"/>
              <a:cs typeface="Helvetic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2095</TotalTime>
  <Words>397</Words>
  <Application>Microsoft Macintosh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Helvetica</vt:lpstr>
      <vt:lpstr>Times New Roman</vt:lpstr>
      <vt:lpstr>Arial</vt:lpstr>
      <vt:lpstr>Default Design</vt:lpstr>
      <vt:lpstr>PowerPoint Presentation</vt:lpstr>
    </vt:vector>
  </TitlesOfParts>
  <Company>National Science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Hollis Wickman</dc:creator>
  <cp:lastModifiedBy>Microsoft Office User</cp:lastModifiedBy>
  <cp:revision>161</cp:revision>
  <cp:lastPrinted>2001-06-04T18:45:26Z</cp:lastPrinted>
  <dcterms:created xsi:type="dcterms:W3CDTF">2001-06-04T18:23:24Z</dcterms:created>
  <dcterms:modified xsi:type="dcterms:W3CDTF">2016-04-07T13:31:26Z</dcterms:modified>
</cp:coreProperties>
</file>