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58" r:id="rId2"/>
    <p:sldId id="259" r:id="rId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C02A"/>
    <a:srgbClr val="72BE2C"/>
    <a:srgbClr val="72BD2D"/>
    <a:srgbClr val="6BBA30"/>
    <a:srgbClr val="67BC2E"/>
    <a:srgbClr val="83D54B"/>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1" autoAdjust="0"/>
    <p:restoredTop sz="89503" autoAdjust="0"/>
  </p:normalViewPr>
  <p:slideViewPr>
    <p:cSldViewPr>
      <p:cViewPr>
        <p:scale>
          <a:sx n="113" d="100"/>
          <a:sy n="113" d="100"/>
        </p:scale>
        <p:origin x="-1512"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5123" name="Rectangle 1027"/>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5124" name="Rectangle 1028"/>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5125" name="Rectangle 1029"/>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8F0A146E-3871-4AF8-83FE-A51D79DFF186}" type="slidenum">
              <a:rPr lang="en-US"/>
              <a:pPr>
                <a:defRPr/>
              </a:pPr>
              <a:t>‹#›</a:t>
            </a:fld>
            <a:endParaRPr lang="en-US"/>
          </a:p>
        </p:txBody>
      </p:sp>
    </p:spTree>
    <p:extLst>
      <p:ext uri="{BB962C8B-B14F-4D97-AF65-F5344CB8AC3E}">
        <p14:creationId xmlns:p14="http://schemas.microsoft.com/office/powerpoint/2010/main" val="354491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C99BBF-CDC4-47D1-AB5C-D214CE04F083}" type="slidenum">
              <a:rPr lang="en-US"/>
              <a:pPr>
                <a:defRPr/>
              </a:pPr>
              <a:t>‹#›</a:t>
            </a:fld>
            <a:endParaRPr lang="en-US"/>
          </a:p>
        </p:txBody>
      </p:sp>
    </p:spTree>
    <p:extLst>
      <p:ext uri="{BB962C8B-B14F-4D97-AF65-F5344CB8AC3E}">
        <p14:creationId xmlns:p14="http://schemas.microsoft.com/office/powerpoint/2010/main" val="3028615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942A9D61-FCC7-495F-A6D6-9EDEEF6582DB}"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Abstract: 	</a:t>
            </a:r>
            <a:r>
              <a:rPr lang="en-US" sz="1200" kern="1200" dirty="0" smtClean="0">
                <a:solidFill>
                  <a:schemeClr val="tx1"/>
                </a:solidFill>
                <a:latin typeface="Times New Roman" pitchFamily="18" charset="0"/>
                <a:ea typeface="+mn-ea"/>
                <a:cs typeface="+mn-cs"/>
              </a:rPr>
              <a:t>We employ a fluorescence bilayer method to directly measure the glass transition temperature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of the irreversibly adsorbed layer of polystyrene (PS) buried in bulk films as a function of adsorption time,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ads</a:t>
            </a:r>
            <a:r>
              <a:rPr lang="en-US" sz="1200" kern="1200" dirty="0" smtClean="0">
                <a:solidFill>
                  <a:schemeClr val="tx1"/>
                </a:solidFill>
                <a:latin typeface="Times New Roman" pitchFamily="18" charset="0"/>
                <a:ea typeface="+mn-ea"/>
                <a:cs typeface="+mn-cs"/>
              </a:rPr>
              <a:t>. This bilayer geometry allows for the examination of interfacial effects on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of the adsorbed nanolayer. In the presence of a free surface, we observe a substantial reduction in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from bulk that lessens with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ads</a:t>
            </a:r>
            <a:r>
              <a:rPr lang="en-US" sz="1200" kern="1200" dirty="0" smtClean="0">
                <a:solidFill>
                  <a:schemeClr val="tx1"/>
                </a:solidFill>
                <a:latin typeface="Times New Roman" pitchFamily="18" charset="0"/>
                <a:ea typeface="+mn-ea"/>
                <a:cs typeface="+mn-cs"/>
              </a:rPr>
              <a:t> as a result of increased chain adsorption at the substrate. Submerging the adsorbed layer and effectively removing the free surface results in a suppression of the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deviation at early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ads</a:t>
            </a:r>
            <a:r>
              <a:rPr lang="en-US" sz="1200" kern="1200" dirty="0" smtClean="0">
                <a:solidFill>
                  <a:schemeClr val="tx1"/>
                </a:solidFill>
                <a:latin typeface="Times New Roman" pitchFamily="18" charset="0"/>
                <a:ea typeface="+mn-ea"/>
                <a:cs typeface="+mn-cs"/>
              </a:rPr>
              <a:t>, suggesting chain adsorption dictates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at long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ads</a:t>
            </a:r>
            <a:r>
              <a:rPr lang="en-US" sz="1200" kern="1200" dirty="0" smtClean="0">
                <a:solidFill>
                  <a:schemeClr val="tx1"/>
                </a:solidFill>
                <a:latin typeface="Times New Roman" pitchFamily="18" charset="0"/>
                <a:ea typeface="+mn-ea"/>
                <a:cs typeface="+mn-cs"/>
              </a:rPr>
              <a:t>. Annealing in the bilayer geometry promotes recovery of bulk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on a timescale reflecting the degree of adsorption. Our data are quantitatively rationalized via the Free Volume Holes Diffusion model, which explains adsorbed nanolayer </a:t>
            </a:r>
            <a:r>
              <a:rPr lang="en-US" sz="1200" i="1" kern="1200" dirty="0" smtClean="0">
                <a:solidFill>
                  <a:schemeClr val="tx1"/>
                </a:solidFill>
                <a:latin typeface="Times New Roman" pitchFamily="18" charset="0"/>
                <a:ea typeface="+mn-ea"/>
                <a:cs typeface="+mn-cs"/>
              </a:rPr>
              <a:t>T</a:t>
            </a:r>
            <a:r>
              <a:rPr lang="en-US" sz="1200" i="1" kern="1200" baseline="-25000" dirty="0" smtClean="0">
                <a:solidFill>
                  <a:schemeClr val="tx1"/>
                </a:solidFill>
                <a:latin typeface="Times New Roman" pitchFamily="18" charset="0"/>
                <a:ea typeface="+mn-ea"/>
                <a:cs typeface="+mn-cs"/>
              </a:rPr>
              <a:t>g</a:t>
            </a:r>
            <a:r>
              <a:rPr lang="en-US" sz="1200" kern="1200" dirty="0" smtClean="0">
                <a:solidFill>
                  <a:schemeClr val="tx1"/>
                </a:solidFill>
                <a:latin typeface="Times New Roman" pitchFamily="18" charset="0"/>
                <a:ea typeface="+mn-ea"/>
                <a:cs typeface="+mn-cs"/>
              </a:rPr>
              <a:t> in terms of the diffusion of free volume pockets towards interfacial sinks.	</a:t>
            </a:r>
          </a:p>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45306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491CE-502F-44A0-9756-D69B2D56DD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B56D1F-7210-4FD9-ACF8-CD92078665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01FB9-9178-43FA-8779-9B03FB9951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07862-86FB-403A-85AF-DCEC0409B6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0D808-DC95-444D-8734-346C67A1D9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8622D5-BA4F-426C-B13E-7D798EDCDF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A129EA-5743-493E-8286-2CEED24B373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7FAE2F-69DA-448C-8A39-5FC735510E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C1DDE6-4599-4C14-A1CA-BD43570BF4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29585A-AE60-4633-B5DC-8425B08EAD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722D73-AC50-40AD-A7A1-F123E34329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4E2B20-A863-40AC-AEDA-83AFDFCB55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200400" y="1066800"/>
            <a:ext cx="3828316" cy="3973433"/>
            <a:chOff x="12829" y="934846"/>
            <a:chExt cx="4982448" cy="5171314"/>
          </a:xfrm>
        </p:grpSpPr>
        <p:sp>
          <p:nvSpPr>
            <p:cNvPr id="18" name="Rectangle 17"/>
            <p:cNvSpPr/>
            <p:nvPr/>
          </p:nvSpPr>
          <p:spPr bwMode="auto">
            <a:xfrm>
              <a:off x="4541531" y="2972957"/>
              <a:ext cx="346386" cy="578777"/>
            </a:xfrm>
            <a:prstGeom prst="rect">
              <a:avLst/>
            </a:prstGeom>
            <a:solidFill>
              <a:schemeClr val="bg1"/>
            </a:solidFill>
            <a:ln w="25400" cap="flat" cmpd="sng" algn="ctr">
              <a:no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p:cNvSpPr/>
            <p:nvPr/>
          </p:nvSpPr>
          <p:spPr bwMode="auto">
            <a:xfrm>
              <a:off x="12829" y="2920114"/>
              <a:ext cx="295070" cy="578777"/>
            </a:xfrm>
            <a:prstGeom prst="rect">
              <a:avLst/>
            </a:prstGeom>
            <a:solidFill>
              <a:schemeClr val="bg1"/>
            </a:solidFill>
            <a:ln w="25400" cap="flat" cmpd="sng" algn="ctr">
              <a:no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0" name="Picture 19" descr="Fig1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 y="934846"/>
              <a:ext cx="4680317" cy="5171314"/>
            </a:xfrm>
            <a:prstGeom prst="rect">
              <a:avLst/>
            </a:prstGeom>
          </p:spPr>
        </p:pic>
        <p:sp>
          <p:nvSpPr>
            <p:cNvPr id="21" name="Rectangle 20"/>
            <p:cNvSpPr/>
            <p:nvPr/>
          </p:nvSpPr>
          <p:spPr bwMode="auto">
            <a:xfrm>
              <a:off x="182880" y="102616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3627120" y="259080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bwMode="auto">
            <a:xfrm>
              <a:off x="2550160" y="413512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p:cNvSpPr/>
            <p:nvPr/>
          </p:nvSpPr>
          <p:spPr bwMode="auto">
            <a:xfrm>
              <a:off x="335280" y="415544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Rectangle 24"/>
            <p:cNvSpPr/>
            <p:nvPr/>
          </p:nvSpPr>
          <p:spPr bwMode="auto">
            <a:xfrm>
              <a:off x="3556000" y="95504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pic>
        <p:nvPicPr>
          <p:cNvPr id="26" name="Picture 25" descr="Fig2 (2).eps"/>
          <p:cNvPicPr>
            <a:picLocks noChangeAspect="1"/>
          </p:cNvPicPr>
          <p:nvPr/>
        </p:nvPicPr>
        <p:blipFill rotWithShape="1">
          <a:blip r:embed="rId4">
            <a:extLst>
              <a:ext uri="{28A0092B-C50C-407E-A947-70E740481C1C}">
                <a14:useLocalDpi xmlns:a14="http://schemas.microsoft.com/office/drawing/2010/main" val="0"/>
              </a:ext>
            </a:extLst>
          </a:blip>
          <a:srcRect r="49579"/>
          <a:stretch/>
        </p:blipFill>
        <p:spPr>
          <a:xfrm>
            <a:off x="6764590" y="1082304"/>
            <a:ext cx="2465599" cy="3184896"/>
          </a:xfrm>
          <a:prstGeom prst="rect">
            <a:avLst/>
          </a:prstGeom>
        </p:spPr>
      </p:pic>
      <p:sp>
        <p:nvSpPr>
          <p:cNvPr id="2050" name="Rectangle 2"/>
          <p:cNvSpPr>
            <a:spLocks noChangeArrowheads="1"/>
          </p:cNvSpPr>
          <p:nvPr/>
        </p:nvSpPr>
        <p:spPr bwMode="auto">
          <a:xfrm>
            <a:off x="914400" y="-76200"/>
            <a:ext cx="8305800" cy="1143000"/>
          </a:xfrm>
          <a:prstGeom prst="rect">
            <a:avLst/>
          </a:prstGeom>
          <a:noFill/>
          <a:ln w="9525">
            <a:noFill/>
            <a:miter lim="800000"/>
            <a:headEnd/>
            <a:tailEnd/>
          </a:ln>
        </p:spPr>
        <p:txBody>
          <a:bodyPr anchor="ctr"/>
          <a:lstStyle/>
          <a:p>
            <a:pPr algn="ctr"/>
            <a:r>
              <a:rPr lang="en-US" b="1" smtClean="0">
                <a:solidFill>
                  <a:schemeClr val="accent2"/>
                </a:solidFill>
                <a:cs typeface="Times New Roman" pitchFamily="18" charset="0"/>
              </a:rPr>
              <a:t>IRG-3:  </a:t>
            </a:r>
            <a:r>
              <a:rPr lang="en-US" b="1" dirty="0" smtClean="0">
                <a:solidFill>
                  <a:schemeClr val="accent2"/>
                </a:solidFill>
                <a:cs typeface="Times New Roman" pitchFamily="18" charset="0"/>
              </a:rPr>
              <a:t>Single Photon Bound States in Microwave Photonic Crystals </a:t>
            </a:r>
            <a:r>
              <a:rPr lang="en-US" dirty="0" smtClean="0">
                <a:solidFill>
                  <a:srgbClr val="FF0000"/>
                </a:solidFill>
              </a:rPr>
              <a:t>(DMR-1420541)</a:t>
            </a:r>
            <a:r>
              <a:rPr lang="en-US" sz="2200" dirty="0" smtClean="0">
                <a:solidFill>
                  <a:schemeClr val="accent2"/>
                </a:solidFill>
                <a:cs typeface="Times New Roman" pitchFamily="18" charset="0"/>
              </a:rPr>
              <a:t/>
            </a:r>
            <a:br>
              <a:rPr lang="en-US" sz="2200" dirty="0" smtClean="0">
                <a:solidFill>
                  <a:schemeClr val="accent2"/>
                </a:solidFill>
                <a:cs typeface="Times New Roman" pitchFamily="18" charset="0"/>
              </a:rPr>
            </a:br>
            <a:r>
              <a:rPr lang="en-US" sz="1400" b="1" i="1" dirty="0" smtClean="0">
                <a:solidFill>
                  <a:schemeClr val="accent2"/>
                </a:solidFill>
                <a:cs typeface="Times New Roman" pitchFamily="18" charset="0"/>
              </a:rPr>
              <a:t>Andrew Houck, </a:t>
            </a:r>
            <a:r>
              <a:rPr lang="en-US" sz="1400" b="1" i="1" dirty="0" smtClean="0">
                <a:solidFill>
                  <a:srgbClr val="FF6600"/>
                </a:solidFill>
                <a:cs typeface="Times New Roman" pitchFamily="18" charset="0"/>
              </a:rPr>
              <a:t>Princeton University</a:t>
            </a:r>
            <a:endParaRPr lang="en-US" sz="1400" b="1" i="1" dirty="0">
              <a:solidFill>
                <a:srgbClr val="FF6600"/>
              </a:solidFill>
            </a:endParaRPr>
          </a:p>
        </p:txBody>
      </p:sp>
      <p:sp>
        <p:nvSpPr>
          <p:cNvPr id="2052" name="Rectangle 4"/>
          <p:cNvSpPr>
            <a:spLocks noChangeArrowheads="1"/>
          </p:cNvSpPr>
          <p:nvPr/>
        </p:nvSpPr>
        <p:spPr bwMode="auto">
          <a:xfrm>
            <a:off x="2419350" y="2176463"/>
            <a:ext cx="9144000" cy="0"/>
          </a:xfrm>
          <a:prstGeom prst="rect">
            <a:avLst/>
          </a:prstGeom>
          <a:noFill/>
          <a:ln w="9525">
            <a:noFill/>
            <a:miter lim="800000"/>
            <a:headEnd/>
            <a:tailEnd/>
          </a:ln>
        </p:spPr>
        <p:txBody>
          <a:bodyPr>
            <a:spAutoFit/>
          </a:bodyPr>
          <a:lstStyle/>
          <a:p>
            <a:endParaRPr lang="en-US"/>
          </a:p>
        </p:txBody>
      </p:sp>
      <p:sp>
        <p:nvSpPr>
          <p:cNvPr id="2053" name="Rectangle 5"/>
          <p:cNvSpPr>
            <a:spLocks noChangeArrowheads="1"/>
          </p:cNvSpPr>
          <p:nvPr/>
        </p:nvSpPr>
        <p:spPr bwMode="auto">
          <a:xfrm>
            <a:off x="2419350" y="2176463"/>
            <a:ext cx="9144000" cy="0"/>
          </a:xfrm>
          <a:prstGeom prst="rect">
            <a:avLst/>
          </a:prstGeom>
          <a:noFill/>
          <a:ln w="9525">
            <a:noFill/>
            <a:miter lim="800000"/>
            <a:headEnd/>
            <a:tailEnd/>
          </a:ln>
        </p:spPr>
        <p:txBody>
          <a:bodyPr>
            <a:spAutoFit/>
          </a:bodyPr>
          <a:lstStyle/>
          <a:p>
            <a:endParaRPr lang="en-US"/>
          </a:p>
        </p:txBody>
      </p:sp>
      <p:sp>
        <p:nvSpPr>
          <p:cNvPr id="2054" name="Rectangle 6"/>
          <p:cNvSpPr>
            <a:spLocks noChangeArrowheads="1"/>
          </p:cNvSpPr>
          <p:nvPr/>
        </p:nvSpPr>
        <p:spPr bwMode="auto">
          <a:xfrm>
            <a:off x="3429000" y="2357438"/>
            <a:ext cx="9144000" cy="0"/>
          </a:xfrm>
          <a:prstGeom prst="rect">
            <a:avLst/>
          </a:prstGeom>
          <a:noFill/>
          <a:ln w="9525">
            <a:noFill/>
            <a:miter lim="800000"/>
            <a:headEnd/>
            <a:tailEnd/>
          </a:ln>
        </p:spPr>
        <p:txBody>
          <a:bodyPr>
            <a:spAutoFit/>
          </a:bodyPr>
          <a:lstStyle/>
          <a:p>
            <a:endParaRPr lang="en-US"/>
          </a:p>
        </p:txBody>
      </p:sp>
      <p:pic>
        <p:nvPicPr>
          <p:cNvPr id="2056" name="Picture 8" descr="pu_lg_sm"/>
          <p:cNvPicPr>
            <a:picLocks noGrp="1" noChangeAspect="1" noChangeArrowheads="1"/>
          </p:cNvPicPr>
          <p:nvPr>
            <p:ph sz="half" idx="2"/>
          </p:nvPr>
        </p:nvPicPr>
        <p:blipFill>
          <a:blip r:embed="rId5" cstate="print"/>
          <a:srcRect/>
          <a:stretch>
            <a:fillRect/>
          </a:stretch>
        </p:blipFill>
        <p:spPr>
          <a:xfrm>
            <a:off x="76200" y="74613"/>
            <a:ext cx="914400" cy="992187"/>
          </a:xfrm>
          <a:noFill/>
        </p:spPr>
      </p:pic>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1" name="Rectangle 5"/>
          <p:cNvSpPr>
            <a:spLocks noChangeArrowheads="1"/>
          </p:cNvSpPr>
          <p:nvPr/>
        </p:nvSpPr>
        <p:spPr bwMode="auto">
          <a:xfrm>
            <a:off x="0" y="25622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3581400" y="5029200"/>
            <a:ext cx="3429000" cy="1477328"/>
          </a:xfrm>
          <a:prstGeom prst="rect">
            <a:avLst/>
          </a:prstGeom>
        </p:spPr>
        <p:txBody>
          <a:bodyPr wrap="square">
            <a:spAutoFit/>
          </a:bodyPr>
          <a:lstStyle/>
          <a:p>
            <a:pPr algn="just"/>
            <a:r>
              <a:rPr lang="en-US" sz="1000" b="1" i="1" dirty="0" smtClean="0">
                <a:latin typeface="Helvetica" pitchFamily="34" charset="0"/>
                <a:cs typeface="Helvetica" pitchFamily="34" charset="0"/>
              </a:rPr>
              <a:t>Creating a microwave photoni</a:t>
            </a:r>
            <a:r>
              <a:rPr lang="en-US" sz="1000" b="1" i="1" dirty="0" smtClean="0">
                <a:latin typeface="Helvetica" pitchFamily="34" charset="0"/>
                <a:cs typeface="Helvetica" pitchFamily="34" charset="0"/>
              </a:rPr>
              <a:t>c </a:t>
            </a:r>
            <a:r>
              <a:rPr lang="en-US" sz="1000" b="1" i="1" dirty="0" err="1" smtClean="0">
                <a:latin typeface="Helvetica" pitchFamily="34" charset="0"/>
                <a:cs typeface="Helvetica" pitchFamily="34" charset="0"/>
              </a:rPr>
              <a:t>bandgap</a:t>
            </a:r>
            <a:r>
              <a:rPr lang="en-US" sz="1000" b="1" i="1" dirty="0" smtClean="0">
                <a:latin typeface="Helvetica" pitchFamily="34" charset="0"/>
                <a:cs typeface="Helvetica" pitchFamily="34" charset="0"/>
              </a:rPr>
              <a:t>.  </a:t>
            </a:r>
            <a:r>
              <a:rPr lang="en-US" sz="1000" dirty="0" smtClean="0">
                <a:latin typeface="Helvetica" pitchFamily="34" charset="0"/>
                <a:cs typeface="Helvetica" pitchFamily="34" charset="0"/>
              </a:rPr>
              <a:t>A microwave photonic </a:t>
            </a:r>
            <a:r>
              <a:rPr lang="en-US" sz="1000" dirty="0" err="1" smtClean="0">
                <a:latin typeface="Helvetica" pitchFamily="34" charset="0"/>
                <a:cs typeface="Helvetica" pitchFamily="34" charset="0"/>
              </a:rPr>
              <a:t>bandgap</a:t>
            </a:r>
            <a:r>
              <a:rPr lang="en-US" sz="1000" dirty="0" smtClean="0">
                <a:latin typeface="Helvetica" pitchFamily="34" charset="0"/>
                <a:cs typeface="Helvetica" pitchFamily="34" charset="0"/>
              </a:rPr>
              <a:t> is created by periodically modulating impedance along the length of a transmission line, achieved by changing the width and gap sizes of the coplanar waveguide.  A single </a:t>
            </a:r>
            <a:r>
              <a:rPr lang="en-US" sz="1000" dirty="0" err="1" smtClean="0">
                <a:latin typeface="Helvetica" pitchFamily="34" charset="0"/>
                <a:cs typeface="Helvetica" pitchFamily="34" charset="0"/>
              </a:rPr>
              <a:t>qubit</a:t>
            </a:r>
            <a:r>
              <a:rPr lang="en-US" sz="1000" dirty="0" smtClean="0">
                <a:latin typeface="Helvetica" pitchFamily="34" charset="0"/>
                <a:cs typeface="Helvetica" pitchFamily="34" charset="0"/>
              </a:rPr>
              <a:t> is strongly coupled to one of the bands in this transmission line photonic crystal. This system has been predicted to realize single photon bound states, which can be used to probe and manipulate interacting quantum systems.</a:t>
            </a:r>
            <a:endParaRPr lang="en-US" sz="1000" dirty="0">
              <a:latin typeface="Helvetica" pitchFamily="34" charset="0"/>
              <a:cs typeface="Helvetica" pitchFamily="34" charset="0"/>
            </a:endParaRPr>
          </a:p>
        </p:txBody>
      </p:sp>
      <p:sp>
        <p:nvSpPr>
          <p:cNvPr id="13" name="Rectangle 12"/>
          <p:cNvSpPr/>
          <p:nvPr/>
        </p:nvSpPr>
        <p:spPr>
          <a:xfrm>
            <a:off x="7086600" y="4267200"/>
            <a:ext cx="1905000" cy="2246769"/>
          </a:xfrm>
          <a:prstGeom prst="rect">
            <a:avLst/>
          </a:prstGeom>
        </p:spPr>
        <p:txBody>
          <a:bodyPr wrap="square">
            <a:spAutoFit/>
          </a:bodyPr>
          <a:lstStyle/>
          <a:p>
            <a:pPr algn="just"/>
            <a:r>
              <a:rPr lang="en-US" sz="1000" b="1" dirty="0" smtClean="0">
                <a:latin typeface="Helvetica" pitchFamily="34" charset="0"/>
                <a:cs typeface="Helvetica" pitchFamily="34" charset="0"/>
              </a:rPr>
              <a:t>Evidence for a single photon bound state in a photonic </a:t>
            </a:r>
            <a:r>
              <a:rPr lang="en-US" sz="1000" b="1" dirty="0" err="1" smtClean="0">
                <a:latin typeface="Helvetica" pitchFamily="34" charset="0"/>
                <a:cs typeface="Helvetica" pitchFamily="34" charset="0"/>
              </a:rPr>
              <a:t>bandgap</a:t>
            </a:r>
            <a:r>
              <a:rPr lang="en-US" sz="1000" b="1" dirty="0" smtClean="0">
                <a:latin typeface="Helvetica" pitchFamily="34" charset="0"/>
                <a:cs typeface="Helvetica" pitchFamily="34" charset="0"/>
              </a:rPr>
              <a:t> medium. </a:t>
            </a:r>
            <a:r>
              <a:rPr lang="en-US" sz="1000" dirty="0" smtClean="0">
                <a:latin typeface="Helvetica" pitchFamily="34" charset="0"/>
                <a:cs typeface="Helvetica" pitchFamily="34" charset="0"/>
              </a:rPr>
              <a:t> A </a:t>
            </a:r>
            <a:r>
              <a:rPr lang="en-US" sz="1000" dirty="0" err="1" smtClean="0">
                <a:latin typeface="Helvetica" pitchFamily="34" charset="0"/>
                <a:cs typeface="Helvetica" pitchFamily="34" charset="0"/>
              </a:rPr>
              <a:t>qubit</a:t>
            </a:r>
            <a:r>
              <a:rPr lang="en-US" sz="1000" dirty="0" smtClean="0">
                <a:latin typeface="Helvetica" pitchFamily="34" charset="0"/>
                <a:cs typeface="Helvetica" pitchFamily="34" charset="0"/>
              </a:rPr>
              <a:t> is tuned through the band edge while monitoring transmission through the system.  An avoided crossing with the band edge, and the emergence of a defect state in the </a:t>
            </a:r>
            <a:r>
              <a:rPr lang="en-US" sz="1000" dirty="0" err="1" smtClean="0">
                <a:latin typeface="Helvetica" pitchFamily="34" charset="0"/>
                <a:cs typeface="Helvetica" pitchFamily="34" charset="0"/>
              </a:rPr>
              <a:t>bandgap</a:t>
            </a:r>
            <a:r>
              <a:rPr lang="en-US" sz="1000" dirty="0" smtClean="0">
                <a:latin typeface="Helvetica" pitchFamily="34" charset="0"/>
                <a:cs typeface="Helvetica" pitchFamily="34" charset="0"/>
              </a:rPr>
              <a:t> when the </a:t>
            </a:r>
            <a:r>
              <a:rPr lang="en-US" sz="1000" dirty="0" err="1" smtClean="0">
                <a:latin typeface="Helvetica" pitchFamily="34" charset="0"/>
                <a:cs typeface="Helvetica" pitchFamily="34" charset="0"/>
              </a:rPr>
              <a:t>qubit</a:t>
            </a:r>
            <a:r>
              <a:rPr lang="en-US" sz="1000" dirty="0" smtClean="0">
                <a:latin typeface="Helvetica" pitchFamily="34" charset="0"/>
                <a:cs typeface="Helvetica" pitchFamily="34" charset="0"/>
              </a:rPr>
              <a:t> is tuned above the band edge, are evidence for </a:t>
            </a:r>
            <a:r>
              <a:rPr lang="en-US" sz="1000" dirty="0" err="1" smtClean="0">
                <a:latin typeface="Helvetica" pitchFamily="34" charset="0"/>
                <a:cs typeface="Helvetica" pitchFamily="34" charset="0"/>
              </a:rPr>
              <a:t>sthe</a:t>
            </a:r>
            <a:r>
              <a:rPr lang="en-US" sz="1000" dirty="0" smtClean="0">
                <a:latin typeface="Helvetica" pitchFamily="34" charset="0"/>
                <a:cs typeface="Helvetica" pitchFamily="34" charset="0"/>
              </a:rPr>
              <a:t> existence of single photon bound states.</a:t>
            </a:r>
            <a:r>
              <a:rPr lang="en-US" sz="1000" b="1" dirty="0" smtClean="0">
                <a:latin typeface="Helvetica" pitchFamily="34" charset="0"/>
                <a:cs typeface="Helvetica" pitchFamily="34" charset="0"/>
              </a:rPr>
              <a:t> </a:t>
            </a:r>
            <a:endParaRPr lang="en-US" sz="1000" dirty="0">
              <a:latin typeface="Helvetica" pitchFamily="34" charset="0"/>
              <a:cs typeface="Helvetica" pitchFamily="34" charset="0"/>
            </a:endParaRPr>
          </a:p>
        </p:txBody>
      </p:sp>
      <p:sp>
        <p:nvSpPr>
          <p:cNvPr id="14" name="TextBox 13"/>
          <p:cNvSpPr txBox="1"/>
          <p:nvPr/>
        </p:nvSpPr>
        <p:spPr>
          <a:xfrm>
            <a:off x="228600" y="1219200"/>
            <a:ext cx="3352800" cy="461665"/>
          </a:xfrm>
          <a:prstGeom prst="rect">
            <a:avLst/>
          </a:prstGeom>
          <a:noFill/>
        </p:spPr>
        <p:txBody>
          <a:bodyPr wrap="square" rtlCol="0">
            <a:spAutoFit/>
          </a:bodyPr>
          <a:lstStyle/>
          <a:p>
            <a:endParaRPr lang="en-US" dirty="0"/>
          </a:p>
        </p:txBody>
      </p:sp>
      <p:sp>
        <p:nvSpPr>
          <p:cNvPr id="16" name="TextBox 15"/>
          <p:cNvSpPr txBox="1"/>
          <p:nvPr/>
        </p:nvSpPr>
        <p:spPr>
          <a:xfrm>
            <a:off x="152400" y="6172200"/>
            <a:ext cx="3657600" cy="553998"/>
          </a:xfrm>
          <a:prstGeom prst="rect">
            <a:avLst/>
          </a:prstGeom>
          <a:noFill/>
        </p:spPr>
        <p:txBody>
          <a:bodyPr wrap="square" rtlCol="0">
            <a:spAutoFit/>
          </a:bodyPr>
          <a:lstStyle/>
          <a:p>
            <a:r>
              <a:rPr lang="en-US" sz="1000" b="1" dirty="0" smtClean="0">
                <a:latin typeface="Helvetica" pitchFamily="34" charset="0"/>
                <a:cs typeface="Helvetica" pitchFamily="34" charset="0"/>
              </a:rPr>
              <a:t>Reference: </a:t>
            </a:r>
            <a:r>
              <a:rPr lang="en-US" sz="1000" dirty="0" err="1" smtClean="0">
                <a:latin typeface="Helvetica" pitchFamily="34" charset="0"/>
                <a:cs typeface="Helvetica" pitchFamily="34" charset="0"/>
              </a:rPr>
              <a:t>Yanbing</a:t>
            </a:r>
            <a:r>
              <a:rPr lang="en-US" sz="1000" dirty="0" smtClean="0">
                <a:latin typeface="Helvetica" pitchFamily="34" charset="0"/>
                <a:cs typeface="Helvetica" pitchFamily="34" charset="0"/>
              </a:rPr>
              <a:t> Liu and Andrew Houck, “Quantum Electrodynamics Near a Photonic </a:t>
            </a:r>
            <a:r>
              <a:rPr lang="en-US" sz="1000" dirty="0" err="1" smtClean="0">
                <a:latin typeface="Helvetica" pitchFamily="34" charset="0"/>
                <a:cs typeface="Helvetica" pitchFamily="34" charset="0"/>
              </a:rPr>
              <a:t>Bandgap</a:t>
            </a:r>
            <a:r>
              <a:rPr lang="en-US" sz="1000" dirty="0" smtClean="0">
                <a:latin typeface="Helvetica" pitchFamily="34" charset="0"/>
                <a:cs typeface="Helvetica" pitchFamily="34" charset="0"/>
              </a:rPr>
              <a:t>,” arXiv:1603.02998,</a:t>
            </a:r>
            <a:r>
              <a:rPr lang="en-US" sz="1000" dirty="0" smtClean="0">
                <a:latin typeface="Helvetica" pitchFamily="34" charset="0"/>
                <a:cs typeface="Helvetica" pitchFamily="34" charset="0"/>
              </a:rPr>
              <a:t> </a:t>
            </a:r>
            <a:r>
              <a:rPr lang="en-US" sz="1000" dirty="0" smtClean="0">
                <a:latin typeface="Helvetica" pitchFamily="34" charset="0"/>
                <a:cs typeface="Helvetica" pitchFamily="34" charset="0"/>
              </a:rPr>
              <a:t>Submitted (2016).</a:t>
            </a:r>
            <a:endParaRPr lang="en-US" sz="1000" i="1" dirty="0">
              <a:latin typeface="Helvetica" pitchFamily="34" charset="0"/>
              <a:cs typeface="Helvetica" pitchFamily="34" charset="0"/>
            </a:endParaRPr>
          </a:p>
        </p:txBody>
      </p:sp>
      <p:sp>
        <p:nvSpPr>
          <p:cNvPr id="2" name="Rectangle 1"/>
          <p:cNvSpPr/>
          <p:nvPr/>
        </p:nvSpPr>
        <p:spPr>
          <a:xfrm>
            <a:off x="152400" y="1221461"/>
            <a:ext cx="3352800" cy="4893648"/>
          </a:xfrm>
          <a:prstGeom prst="rect">
            <a:avLst/>
          </a:prstGeom>
        </p:spPr>
        <p:txBody>
          <a:bodyPr wrap="square">
            <a:spAutoFit/>
          </a:bodyPr>
          <a:lstStyle/>
          <a:p>
            <a:pPr algn="just"/>
            <a:r>
              <a:rPr lang="en-US" sz="1300" dirty="0">
                <a:latin typeface="Helvetica"/>
                <a:cs typeface="Helvetica"/>
              </a:rPr>
              <a:t>Photonic crystals provide an extremely powerful toolset for manipulation of optical dispersion and density of </a:t>
            </a:r>
            <a:r>
              <a:rPr lang="en-US" sz="1300" dirty="0" smtClean="0">
                <a:latin typeface="Helvetica"/>
                <a:cs typeface="Helvetica"/>
              </a:rPr>
              <a:t>states.  The </a:t>
            </a:r>
            <a:r>
              <a:rPr lang="en-US" sz="1300" dirty="0">
                <a:latin typeface="Helvetica"/>
                <a:cs typeface="Helvetica"/>
              </a:rPr>
              <a:t>unique control afforded by these media make them a beautiful, if unexplored, playground for strong coupling quantum electrodynamics, where a single, highly nonlinear emitter hybridizes with the band structure of the crystal. In this work we demonstrate that such hybridization can create localized cavity modes that live within the photonic band-gap, whose localization and spectral properties we explore in detail. We then demonstrate that the </a:t>
            </a:r>
            <a:r>
              <a:rPr lang="en-US" sz="1300" dirty="0" smtClean="0">
                <a:latin typeface="Helvetica"/>
                <a:cs typeface="Helvetica"/>
              </a:rPr>
              <a:t>colored </a:t>
            </a:r>
            <a:r>
              <a:rPr lang="en-US" sz="1300" dirty="0">
                <a:latin typeface="Helvetica"/>
                <a:cs typeface="Helvetica"/>
              </a:rPr>
              <a:t>vacuum of the photonic crystal can be employed for efficient dissipative state preparation. This work opens exciting prospects for engineering long-range spin models in the circuit QED architecture, as well as new opportunities for dissipative quantum state engineering</a:t>
            </a:r>
            <a:r>
              <a:rPr lang="en-US" sz="1300" dirty="0" smtClean="0">
                <a:latin typeface="Helvetica"/>
                <a:cs typeface="Helvetica"/>
              </a:rPr>
              <a:t>.  Moreover, this cavity structure is a promising platform for controlling and measuring high coherence quantum spin systems.</a:t>
            </a:r>
            <a:endParaRPr lang="en-US" sz="1300"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0"/>
            <a:ext cx="9144000" cy="498475"/>
          </a:xfrm>
        </p:spPr>
        <p:txBody>
          <a:bodyPr/>
          <a:lstStyle/>
          <a:p>
            <a:r>
              <a:rPr lang="en-US" dirty="0" smtClean="0"/>
              <a:t>Photonic bound states with </a:t>
            </a:r>
            <a:r>
              <a:rPr lang="en-US" dirty="0" err="1" smtClean="0"/>
              <a:t>qubit</a:t>
            </a:r>
            <a:r>
              <a:rPr lang="en-US" dirty="0" smtClean="0"/>
              <a:t> in filter</a:t>
            </a:r>
            <a:endParaRPr lang="en-US" dirty="0"/>
          </a:p>
        </p:txBody>
      </p:sp>
      <p:grpSp>
        <p:nvGrpSpPr>
          <p:cNvPr id="11" name="Group 10"/>
          <p:cNvGrpSpPr/>
          <p:nvPr/>
        </p:nvGrpSpPr>
        <p:grpSpPr>
          <a:xfrm>
            <a:off x="0" y="823086"/>
            <a:ext cx="4982448" cy="5171314"/>
            <a:chOff x="12829" y="934846"/>
            <a:chExt cx="4982448" cy="5171314"/>
          </a:xfrm>
        </p:grpSpPr>
        <p:sp>
          <p:nvSpPr>
            <p:cNvPr id="25" name="Rectangle 24"/>
            <p:cNvSpPr/>
            <p:nvPr/>
          </p:nvSpPr>
          <p:spPr bwMode="auto">
            <a:xfrm>
              <a:off x="4541531" y="2972957"/>
              <a:ext cx="346386" cy="578777"/>
            </a:xfrm>
            <a:prstGeom prst="rect">
              <a:avLst/>
            </a:prstGeom>
            <a:solidFill>
              <a:schemeClr val="bg1"/>
            </a:solidFill>
            <a:ln w="25400" cap="flat" cmpd="sng" algn="ctr">
              <a:no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p:cNvSpPr/>
            <p:nvPr/>
          </p:nvSpPr>
          <p:spPr bwMode="auto">
            <a:xfrm>
              <a:off x="12829" y="2920114"/>
              <a:ext cx="295070" cy="578777"/>
            </a:xfrm>
            <a:prstGeom prst="rect">
              <a:avLst/>
            </a:prstGeom>
            <a:solidFill>
              <a:schemeClr val="bg1"/>
            </a:solidFill>
            <a:ln w="25400" cap="flat" cmpd="sng" algn="ctr">
              <a:no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8" name="Picture 7" descr="Fig1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60" y="934846"/>
              <a:ext cx="4680317" cy="5171314"/>
            </a:xfrm>
            <a:prstGeom prst="rect">
              <a:avLst/>
            </a:prstGeom>
          </p:spPr>
        </p:pic>
        <p:sp>
          <p:nvSpPr>
            <p:cNvPr id="10" name="Rectangle 9"/>
            <p:cNvSpPr/>
            <p:nvPr/>
          </p:nvSpPr>
          <p:spPr bwMode="auto">
            <a:xfrm>
              <a:off x="182880" y="102616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p:cNvSpPr/>
            <p:nvPr/>
          </p:nvSpPr>
          <p:spPr bwMode="auto">
            <a:xfrm>
              <a:off x="3627120" y="259080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2550160" y="413512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335280" y="415544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p:cNvSpPr/>
            <p:nvPr/>
          </p:nvSpPr>
          <p:spPr bwMode="auto">
            <a:xfrm>
              <a:off x="3556000" y="955040"/>
              <a:ext cx="335280" cy="193040"/>
            </a:xfrm>
            <a:prstGeom prst="rect">
              <a:avLst/>
            </a:prstGeom>
            <a:ln>
              <a:headEnd type="triangle" w="lg" len="med"/>
              <a:tailEnd type="triangle" w="lg"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pic>
        <p:nvPicPr>
          <p:cNvPr id="13" name="Picture 12" descr="Fig2 (2).eps"/>
          <p:cNvPicPr>
            <a:picLocks noChangeAspect="1"/>
          </p:cNvPicPr>
          <p:nvPr/>
        </p:nvPicPr>
        <p:blipFill rotWithShape="1">
          <a:blip r:embed="rId3">
            <a:extLst>
              <a:ext uri="{28A0092B-C50C-407E-A947-70E740481C1C}">
                <a14:useLocalDpi xmlns:a14="http://schemas.microsoft.com/office/drawing/2010/main" val="0"/>
              </a:ext>
            </a:extLst>
          </a:blip>
          <a:srcRect r="49579"/>
          <a:stretch/>
        </p:blipFill>
        <p:spPr>
          <a:xfrm>
            <a:off x="5140960" y="825032"/>
            <a:ext cx="3891280" cy="5026494"/>
          </a:xfrm>
          <a:prstGeom prst="rect">
            <a:avLst/>
          </a:prstGeom>
        </p:spPr>
      </p:pic>
    </p:spTree>
    <p:extLst>
      <p:ext uri="{BB962C8B-B14F-4D97-AF65-F5344CB8AC3E}">
        <p14:creationId xmlns:p14="http://schemas.microsoft.com/office/powerpoint/2010/main" val="34786893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354</Words>
  <Application>Microsoft Macintosh PowerPoint</Application>
  <PresentationFormat>On-screen Show (4:3)</PresentationFormat>
  <Paragraphs>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Photonic bound states with qubit in filter</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Hollis Wickman</dc:creator>
  <cp:lastModifiedBy>Andrew Houck</cp:lastModifiedBy>
  <cp:revision>165</cp:revision>
  <cp:lastPrinted>2001-06-04T18:45:26Z</cp:lastPrinted>
  <dcterms:created xsi:type="dcterms:W3CDTF">2001-06-04T18:23:24Z</dcterms:created>
  <dcterms:modified xsi:type="dcterms:W3CDTF">2016-04-11T01:54:01Z</dcterms:modified>
</cp:coreProperties>
</file>