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7797" autoAdjust="0"/>
  </p:normalViewPr>
  <p:slideViewPr>
    <p:cSldViewPr>
      <p:cViewPr varScale="1">
        <p:scale>
          <a:sx n="102" d="100"/>
          <a:sy n="102" d="100"/>
        </p:scale>
        <p:origin x="1884" y="13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8624E98-19C6-4B61-A5F3-3C8C5440B4B1}" type="datetimeFigureOut">
              <a:rPr lang="en-US" smtClean="0"/>
              <a:pPr/>
              <a:t>4/29/2016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0A12EF0-81DE-43D2-8354-6E93CAA071F9}" type="slidenum">
              <a:rPr lang="en-US" smtClean="0"/>
              <a:pPr/>
              <a:t>‹#›</a:t>
            </a:fld>
            <a:endParaRPr lang="en-US"/>
          </a:p>
        </p:txBody>
      </p:sp>
    </p:spTree>
    <p:extLst>
      <p:ext uri="{BB962C8B-B14F-4D97-AF65-F5344CB8AC3E}">
        <p14:creationId xmlns:p14="http://schemas.microsoft.com/office/powerpoint/2010/main" val="39872947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0A12EF0-81DE-43D2-8354-6E93CAA071F9}" type="slidenum">
              <a:rPr lang="en-US" smtClean="0"/>
              <a:pPr/>
              <a:t>1</a:t>
            </a:fld>
            <a:endParaRPr lang="en-US"/>
          </a:p>
        </p:txBody>
      </p:sp>
    </p:spTree>
    <p:extLst>
      <p:ext uri="{BB962C8B-B14F-4D97-AF65-F5344CB8AC3E}">
        <p14:creationId xmlns:p14="http://schemas.microsoft.com/office/powerpoint/2010/main" val="33421361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D83D5B4-C628-48C3-A328-CE89564E1EC9}" type="datetimeFigureOut">
              <a:rPr lang="en-US" smtClean="0"/>
              <a:pPr/>
              <a:t>4/29/2016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E47093-C8ED-4089-95E6-90F7BFB41D48}" type="slidenum">
              <a:rPr lang="en-US" smtClean="0"/>
              <a:pPr/>
              <a:t>‹#›</a:t>
            </a:fld>
            <a:endParaRPr lang="en-US"/>
          </a:p>
        </p:txBody>
      </p:sp>
    </p:spTree>
    <p:extLst>
      <p:ext uri="{BB962C8B-B14F-4D97-AF65-F5344CB8AC3E}">
        <p14:creationId xmlns:p14="http://schemas.microsoft.com/office/powerpoint/2010/main" val="27977838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D83D5B4-C628-48C3-A328-CE89564E1EC9}" type="datetimeFigureOut">
              <a:rPr lang="en-US" smtClean="0"/>
              <a:pPr/>
              <a:t>4/29/2016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E47093-C8ED-4089-95E6-90F7BFB41D48}" type="slidenum">
              <a:rPr lang="en-US" smtClean="0"/>
              <a:pPr/>
              <a:t>‹#›</a:t>
            </a:fld>
            <a:endParaRPr lang="en-US"/>
          </a:p>
        </p:txBody>
      </p:sp>
    </p:spTree>
    <p:extLst>
      <p:ext uri="{BB962C8B-B14F-4D97-AF65-F5344CB8AC3E}">
        <p14:creationId xmlns:p14="http://schemas.microsoft.com/office/powerpoint/2010/main" val="41289855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D83D5B4-C628-48C3-A328-CE89564E1EC9}" type="datetimeFigureOut">
              <a:rPr lang="en-US" smtClean="0"/>
              <a:pPr/>
              <a:t>4/29/2016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E47093-C8ED-4089-95E6-90F7BFB41D48}" type="slidenum">
              <a:rPr lang="en-US" smtClean="0"/>
              <a:pPr/>
              <a:t>‹#›</a:t>
            </a:fld>
            <a:endParaRPr lang="en-US"/>
          </a:p>
        </p:txBody>
      </p:sp>
    </p:spTree>
    <p:extLst>
      <p:ext uri="{BB962C8B-B14F-4D97-AF65-F5344CB8AC3E}">
        <p14:creationId xmlns:p14="http://schemas.microsoft.com/office/powerpoint/2010/main" val="36699125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D83D5B4-C628-48C3-A328-CE89564E1EC9}" type="datetimeFigureOut">
              <a:rPr lang="en-US" smtClean="0"/>
              <a:pPr/>
              <a:t>4/29/2016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E47093-C8ED-4089-95E6-90F7BFB41D48}" type="slidenum">
              <a:rPr lang="en-US" smtClean="0"/>
              <a:pPr/>
              <a:t>‹#›</a:t>
            </a:fld>
            <a:endParaRPr lang="en-US"/>
          </a:p>
        </p:txBody>
      </p:sp>
    </p:spTree>
    <p:extLst>
      <p:ext uri="{BB962C8B-B14F-4D97-AF65-F5344CB8AC3E}">
        <p14:creationId xmlns:p14="http://schemas.microsoft.com/office/powerpoint/2010/main" val="3346573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D83D5B4-C628-48C3-A328-CE89564E1EC9}" type="datetimeFigureOut">
              <a:rPr lang="en-US" smtClean="0"/>
              <a:pPr/>
              <a:t>4/29/2016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E47093-C8ED-4089-95E6-90F7BFB41D48}" type="slidenum">
              <a:rPr lang="en-US" smtClean="0"/>
              <a:pPr/>
              <a:t>‹#›</a:t>
            </a:fld>
            <a:endParaRPr lang="en-US"/>
          </a:p>
        </p:txBody>
      </p:sp>
    </p:spTree>
    <p:extLst>
      <p:ext uri="{BB962C8B-B14F-4D97-AF65-F5344CB8AC3E}">
        <p14:creationId xmlns:p14="http://schemas.microsoft.com/office/powerpoint/2010/main" val="28149317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D83D5B4-C628-48C3-A328-CE89564E1EC9}" type="datetimeFigureOut">
              <a:rPr lang="en-US" smtClean="0"/>
              <a:pPr/>
              <a:t>4/29/2016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E47093-C8ED-4089-95E6-90F7BFB41D48}" type="slidenum">
              <a:rPr lang="en-US" smtClean="0"/>
              <a:pPr/>
              <a:t>‹#›</a:t>
            </a:fld>
            <a:endParaRPr lang="en-US"/>
          </a:p>
        </p:txBody>
      </p:sp>
    </p:spTree>
    <p:extLst>
      <p:ext uri="{BB962C8B-B14F-4D97-AF65-F5344CB8AC3E}">
        <p14:creationId xmlns:p14="http://schemas.microsoft.com/office/powerpoint/2010/main" val="28217835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D83D5B4-C628-48C3-A328-CE89564E1EC9}" type="datetimeFigureOut">
              <a:rPr lang="en-US" smtClean="0"/>
              <a:pPr/>
              <a:t>4/29/2016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DE47093-C8ED-4089-95E6-90F7BFB41D48}" type="slidenum">
              <a:rPr lang="en-US" smtClean="0"/>
              <a:pPr/>
              <a:t>‹#›</a:t>
            </a:fld>
            <a:endParaRPr lang="en-US"/>
          </a:p>
        </p:txBody>
      </p:sp>
    </p:spTree>
    <p:extLst>
      <p:ext uri="{BB962C8B-B14F-4D97-AF65-F5344CB8AC3E}">
        <p14:creationId xmlns:p14="http://schemas.microsoft.com/office/powerpoint/2010/main" val="844690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D83D5B4-C628-48C3-A328-CE89564E1EC9}" type="datetimeFigureOut">
              <a:rPr lang="en-US" smtClean="0"/>
              <a:pPr/>
              <a:t>4/29/2016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DE47093-C8ED-4089-95E6-90F7BFB41D48}" type="slidenum">
              <a:rPr lang="en-US" smtClean="0"/>
              <a:pPr/>
              <a:t>‹#›</a:t>
            </a:fld>
            <a:endParaRPr lang="en-US"/>
          </a:p>
        </p:txBody>
      </p:sp>
    </p:spTree>
    <p:extLst>
      <p:ext uri="{BB962C8B-B14F-4D97-AF65-F5344CB8AC3E}">
        <p14:creationId xmlns:p14="http://schemas.microsoft.com/office/powerpoint/2010/main" val="10595781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83D5B4-C628-48C3-A328-CE89564E1EC9}" type="datetimeFigureOut">
              <a:rPr lang="en-US" smtClean="0"/>
              <a:pPr/>
              <a:t>4/29/2016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DE47093-C8ED-4089-95E6-90F7BFB41D48}" type="slidenum">
              <a:rPr lang="en-US" smtClean="0"/>
              <a:pPr/>
              <a:t>‹#›</a:t>
            </a:fld>
            <a:endParaRPr lang="en-US"/>
          </a:p>
        </p:txBody>
      </p:sp>
    </p:spTree>
    <p:extLst>
      <p:ext uri="{BB962C8B-B14F-4D97-AF65-F5344CB8AC3E}">
        <p14:creationId xmlns:p14="http://schemas.microsoft.com/office/powerpoint/2010/main" val="396148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83D5B4-C628-48C3-A328-CE89564E1EC9}" type="datetimeFigureOut">
              <a:rPr lang="en-US" smtClean="0"/>
              <a:pPr/>
              <a:t>4/29/2016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E47093-C8ED-4089-95E6-90F7BFB41D48}" type="slidenum">
              <a:rPr lang="en-US" smtClean="0"/>
              <a:pPr/>
              <a:t>‹#›</a:t>
            </a:fld>
            <a:endParaRPr lang="en-US"/>
          </a:p>
        </p:txBody>
      </p:sp>
    </p:spTree>
    <p:extLst>
      <p:ext uri="{BB962C8B-B14F-4D97-AF65-F5344CB8AC3E}">
        <p14:creationId xmlns:p14="http://schemas.microsoft.com/office/powerpoint/2010/main" val="3135335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83D5B4-C628-48C3-A328-CE89564E1EC9}" type="datetimeFigureOut">
              <a:rPr lang="en-US" smtClean="0"/>
              <a:pPr/>
              <a:t>4/29/2016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E47093-C8ED-4089-95E6-90F7BFB41D48}" type="slidenum">
              <a:rPr lang="en-US" smtClean="0"/>
              <a:pPr/>
              <a:t>‹#›</a:t>
            </a:fld>
            <a:endParaRPr lang="en-US"/>
          </a:p>
        </p:txBody>
      </p:sp>
    </p:spTree>
    <p:extLst>
      <p:ext uri="{BB962C8B-B14F-4D97-AF65-F5344CB8AC3E}">
        <p14:creationId xmlns:p14="http://schemas.microsoft.com/office/powerpoint/2010/main" val="29310816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83D5B4-C628-48C3-A328-CE89564E1EC9}" type="datetimeFigureOut">
              <a:rPr lang="en-US" smtClean="0"/>
              <a:pPr/>
              <a:t>4/29/2016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E47093-C8ED-4089-95E6-90F7BFB41D48}" type="slidenum">
              <a:rPr lang="en-US" smtClean="0"/>
              <a:pPr/>
              <a:t>‹#›</a:t>
            </a:fld>
            <a:endParaRPr lang="en-US"/>
          </a:p>
        </p:txBody>
      </p:sp>
    </p:spTree>
    <p:extLst>
      <p:ext uri="{BB962C8B-B14F-4D97-AF65-F5344CB8AC3E}">
        <p14:creationId xmlns:p14="http://schemas.microsoft.com/office/powerpoint/2010/main" val="10376236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9144000" cy="1600438"/>
          </a:xfrm>
          <a:prstGeom prst="rect">
            <a:avLst/>
          </a:prstGeom>
          <a:solidFill>
            <a:schemeClr val="tx1"/>
          </a:solidFill>
        </p:spPr>
        <p:txBody>
          <a:bodyPr wrap="square" rtlCol="0">
            <a:spAutoFit/>
          </a:bodyPr>
          <a:lstStyle/>
          <a:p>
            <a:pPr algn="ctr"/>
            <a:r>
              <a:rPr lang="en-US" sz="2400" b="1" dirty="0" smtClean="0">
                <a:solidFill>
                  <a:schemeClr val="bg1"/>
                </a:solidFill>
              </a:rPr>
              <a:t>      </a:t>
            </a:r>
            <a:r>
              <a:rPr lang="en-US" sz="2400" b="1" dirty="0" smtClean="0">
                <a:solidFill>
                  <a:schemeClr val="bg1"/>
                </a:solidFill>
              </a:rPr>
              <a:t>IRG-3</a:t>
            </a:r>
            <a:r>
              <a:rPr lang="en-US" sz="2400" b="1" dirty="0" smtClean="0">
                <a:solidFill>
                  <a:schemeClr val="bg1"/>
                </a:solidFill>
              </a:rPr>
              <a:t> </a:t>
            </a:r>
            <a:r>
              <a:rPr lang="en-US" sz="2000" dirty="0">
                <a:solidFill>
                  <a:schemeClr val="bg1"/>
                </a:solidFill>
              </a:rPr>
              <a:t>Electron </a:t>
            </a:r>
            <a:r>
              <a:rPr lang="en-US" sz="2000" dirty="0" smtClean="0">
                <a:solidFill>
                  <a:schemeClr val="bg1"/>
                </a:solidFill>
              </a:rPr>
              <a:t>Spin Coherence </a:t>
            </a:r>
            <a:r>
              <a:rPr lang="en-US" sz="2000" dirty="0">
                <a:solidFill>
                  <a:schemeClr val="bg1"/>
                </a:solidFill>
              </a:rPr>
              <a:t>of </a:t>
            </a:r>
            <a:r>
              <a:rPr lang="en-US" sz="2000" dirty="0" smtClean="0">
                <a:solidFill>
                  <a:schemeClr val="bg1"/>
                </a:solidFill>
              </a:rPr>
              <a:t>Shallow Donors in Germanium (DMR 01420541</a:t>
            </a:r>
            <a:r>
              <a:rPr lang="en-US" sz="2000" dirty="0">
                <a:solidFill>
                  <a:schemeClr val="bg1"/>
                </a:solidFill>
              </a:rPr>
              <a:t>)</a:t>
            </a:r>
            <a:endParaRPr lang="en-US" sz="2000" dirty="0" smtClean="0">
              <a:solidFill>
                <a:schemeClr val="bg1"/>
              </a:solidFill>
            </a:endParaRPr>
          </a:p>
          <a:p>
            <a:pPr algn="ctr"/>
            <a:endParaRPr lang="en-US" sz="600" b="1" dirty="0" smtClean="0">
              <a:solidFill>
                <a:schemeClr val="bg1"/>
              </a:solidFill>
            </a:endParaRPr>
          </a:p>
          <a:p>
            <a:pPr algn="ctr"/>
            <a:r>
              <a:rPr lang="en-US" sz="1600" dirty="0" smtClean="0">
                <a:solidFill>
                  <a:schemeClr val="bg1"/>
                </a:solidFill>
              </a:rPr>
              <a:t>     Anthony Sigillito,</a:t>
            </a:r>
            <a:r>
              <a:rPr lang="en-US" sz="1600" baseline="30000" dirty="0" smtClean="0">
                <a:solidFill>
                  <a:schemeClr val="bg1"/>
                </a:solidFill>
              </a:rPr>
              <a:t>1</a:t>
            </a:r>
            <a:r>
              <a:rPr lang="en-US" sz="1600" dirty="0" smtClean="0">
                <a:solidFill>
                  <a:schemeClr val="bg1"/>
                </a:solidFill>
              </a:rPr>
              <a:t> Ryan </a:t>
            </a:r>
            <a:r>
              <a:rPr lang="en-US" sz="1600" dirty="0">
                <a:solidFill>
                  <a:schemeClr val="bg1"/>
                </a:solidFill>
              </a:rPr>
              <a:t>Jock,</a:t>
            </a:r>
            <a:r>
              <a:rPr lang="en-US" sz="1600" baseline="30000" dirty="0">
                <a:solidFill>
                  <a:schemeClr val="bg1"/>
                </a:solidFill>
              </a:rPr>
              <a:t>1</a:t>
            </a:r>
            <a:r>
              <a:rPr lang="en-US" sz="1600" dirty="0">
                <a:solidFill>
                  <a:schemeClr val="bg1"/>
                </a:solidFill>
              </a:rPr>
              <a:t> </a:t>
            </a:r>
            <a:r>
              <a:rPr lang="en-US" sz="1600" dirty="0" smtClean="0">
                <a:solidFill>
                  <a:schemeClr val="bg1"/>
                </a:solidFill>
              </a:rPr>
              <a:t>Alexei </a:t>
            </a:r>
            <a:r>
              <a:rPr lang="en-US" sz="1600" dirty="0">
                <a:solidFill>
                  <a:schemeClr val="bg1"/>
                </a:solidFill>
              </a:rPr>
              <a:t>Tyryshkin,</a:t>
            </a:r>
            <a:r>
              <a:rPr lang="en-US" sz="1600" baseline="30000" dirty="0">
                <a:solidFill>
                  <a:schemeClr val="bg1"/>
                </a:solidFill>
              </a:rPr>
              <a:t>1</a:t>
            </a:r>
            <a:r>
              <a:rPr lang="en-US" sz="1600" dirty="0">
                <a:solidFill>
                  <a:schemeClr val="bg1"/>
                </a:solidFill>
              </a:rPr>
              <a:t> </a:t>
            </a:r>
            <a:r>
              <a:rPr lang="en-US" sz="1600" dirty="0" smtClean="0">
                <a:solidFill>
                  <a:schemeClr val="bg1"/>
                </a:solidFill>
              </a:rPr>
              <a:t>J.W</a:t>
            </a:r>
            <a:r>
              <a:rPr lang="en-US" sz="1600" dirty="0">
                <a:solidFill>
                  <a:schemeClr val="bg1"/>
                </a:solidFill>
              </a:rPr>
              <a:t>. </a:t>
            </a:r>
            <a:r>
              <a:rPr lang="en-US" sz="1600" dirty="0" smtClean="0">
                <a:solidFill>
                  <a:schemeClr val="bg1"/>
                </a:solidFill>
              </a:rPr>
              <a:t>Beeman,</a:t>
            </a:r>
            <a:r>
              <a:rPr lang="en-US" sz="1600" baseline="30000" dirty="0" smtClean="0">
                <a:solidFill>
                  <a:schemeClr val="bg1"/>
                </a:solidFill>
              </a:rPr>
              <a:t>2</a:t>
            </a:r>
            <a:endParaRPr lang="en-US" sz="1600" dirty="0" smtClean="0">
              <a:solidFill>
                <a:schemeClr val="bg1"/>
              </a:solidFill>
            </a:endParaRPr>
          </a:p>
          <a:p>
            <a:pPr algn="ctr"/>
            <a:r>
              <a:rPr lang="en-US" sz="1600" dirty="0" smtClean="0">
                <a:solidFill>
                  <a:schemeClr val="bg1"/>
                </a:solidFill>
              </a:rPr>
              <a:t>E.E</a:t>
            </a:r>
            <a:r>
              <a:rPr lang="en-US" sz="1600" dirty="0">
                <a:solidFill>
                  <a:schemeClr val="bg1"/>
                </a:solidFill>
              </a:rPr>
              <a:t>. </a:t>
            </a:r>
            <a:r>
              <a:rPr lang="en-US" sz="1600" dirty="0" smtClean="0">
                <a:solidFill>
                  <a:schemeClr val="bg1"/>
                </a:solidFill>
              </a:rPr>
              <a:t>Haller,</a:t>
            </a:r>
            <a:r>
              <a:rPr lang="en-US" sz="1600" baseline="30000" dirty="0" smtClean="0">
                <a:solidFill>
                  <a:schemeClr val="bg1"/>
                </a:solidFill>
              </a:rPr>
              <a:t>2,3</a:t>
            </a:r>
            <a:r>
              <a:rPr lang="en-US" sz="1600" dirty="0" smtClean="0">
                <a:solidFill>
                  <a:schemeClr val="bg1"/>
                </a:solidFill>
              </a:rPr>
              <a:t> </a:t>
            </a:r>
            <a:r>
              <a:rPr lang="en-US" sz="1600" dirty="0" err="1" smtClean="0">
                <a:solidFill>
                  <a:schemeClr val="bg1"/>
                </a:solidFill>
              </a:rPr>
              <a:t>Kohei</a:t>
            </a:r>
            <a:r>
              <a:rPr lang="en-US" sz="1600" dirty="0" smtClean="0">
                <a:solidFill>
                  <a:schemeClr val="bg1"/>
                </a:solidFill>
              </a:rPr>
              <a:t> </a:t>
            </a:r>
            <a:r>
              <a:rPr lang="en-US" sz="1600" dirty="0">
                <a:solidFill>
                  <a:schemeClr val="bg1"/>
                </a:solidFill>
              </a:rPr>
              <a:t>Itoh,</a:t>
            </a:r>
            <a:r>
              <a:rPr lang="en-US" sz="1600" baseline="30000" dirty="0">
                <a:solidFill>
                  <a:schemeClr val="bg1"/>
                </a:solidFill>
              </a:rPr>
              <a:t>4</a:t>
            </a:r>
            <a:r>
              <a:rPr lang="en-US" sz="1600" dirty="0">
                <a:solidFill>
                  <a:schemeClr val="bg1"/>
                </a:solidFill>
              </a:rPr>
              <a:t> and </a:t>
            </a:r>
            <a:r>
              <a:rPr lang="en-US" sz="1600" dirty="0" smtClean="0">
                <a:solidFill>
                  <a:schemeClr val="bg1"/>
                </a:solidFill>
              </a:rPr>
              <a:t>Stephen Lyon</a:t>
            </a:r>
            <a:r>
              <a:rPr lang="en-US" sz="1600" baseline="30000" dirty="0" smtClean="0">
                <a:solidFill>
                  <a:schemeClr val="bg1"/>
                </a:solidFill>
              </a:rPr>
              <a:t>1</a:t>
            </a:r>
            <a:endParaRPr lang="en-US" sz="1600" dirty="0" smtClean="0">
              <a:solidFill>
                <a:schemeClr val="bg1"/>
              </a:solidFill>
            </a:endParaRPr>
          </a:p>
          <a:p>
            <a:pPr algn="ctr"/>
            <a:r>
              <a:rPr lang="en-US" sz="1600" baseline="30000" dirty="0">
                <a:solidFill>
                  <a:schemeClr val="bg1"/>
                </a:solidFill>
              </a:rPr>
              <a:t>1</a:t>
            </a:r>
            <a:r>
              <a:rPr lang="en-US" sz="1600" dirty="0" smtClean="0">
                <a:solidFill>
                  <a:schemeClr val="bg1"/>
                </a:solidFill>
              </a:rPr>
              <a:t>Princeton University; </a:t>
            </a:r>
            <a:r>
              <a:rPr lang="en-US" sz="1600" baseline="30000" dirty="0" smtClean="0">
                <a:solidFill>
                  <a:schemeClr val="bg1"/>
                </a:solidFill>
              </a:rPr>
              <a:t>2</a:t>
            </a:r>
            <a:r>
              <a:rPr lang="en-US" sz="1600" dirty="0" smtClean="0">
                <a:solidFill>
                  <a:schemeClr val="bg1"/>
                </a:solidFill>
              </a:rPr>
              <a:t>LBNL; </a:t>
            </a:r>
            <a:r>
              <a:rPr lang="en-US" sz="1600" baseline="30000" dirty="0" smtClean="0">
                <a:solidFill>
                  <a:schemeClr val="bg1"/>
                </a:solidFill>
              </a:rPr>
              <a:t>3</a:t>
            </a:r>
            <a:r>
              <a:rPr lang="en-US" sz="1600" dirty="0" smtClean="0">
                <a:solidFill>
                  <a:schemeClr val="bg1"/>
                </a:solidFill>
              </a:rPr>
              <a:t>UC Berkeley;  </a:t>
            </a:r>
            <a:r>
              <a:rPr lang="en-US" sz="1600" baseline="30000" dirty="0" smtClean="0">
                <a:solidFill>
                  <a:schemeClr val="bg1"/>
                </a:solidFill>
              </a:rPr>
              <a:t>4</a:t>
            </a:r>
            <a:r>
              <a:rPr lang="en-US" sz="1600" dirty="0" smtClean="0">
                <a:solidFill>
                  <a:schemeClr val="bg1"/>
                </a:solidFill>
              </a:rPr>
              <a:t>Keio University</a:t>
            </a:r>
            <a:endParaRPr lang="en-US" sz="1600" b="1" dirty="0" smtClean="0">
              <a:solidFill>
                <a:schemeClr val="bg1"/>
              </a:solidFill>
            </a:endParaRPr>
          </a:p>
        </p:txBody>
      </p:sp>
      <p:sp>
        <p:nvSpPr>
          <p:cNvPr id="39" name="TextBox 38"/>
          <p:cNvSpPr txBox="1"/>
          <p:nvPr/>
        </p:nvSpPr>
        <p:spPr>
          <a:xfrm>
            <a:off x="3905864" y="3368457"/>
            <a:ext cx="2113935" cy="3108543"/>
          </a:xfrm>
          <a:prstGeom prst="rect">
            <a:avLst/>
          </a:prstGeom>
          <a:noFill/>
        </p:spPr>
        <p:txBody>
          <a:bodyPr wrap="square" rtlCol="0">
            <a:spAutoFit/>
          </a:bodyPr>
          <a:lstStyle/>
          <a:p>
            <a:r>
              <a:rPr lang="en-US" sz="1400" dirty="0" smtClean="0">
                <a:cs typeface="Arial" pitchFamily="34" charset="0"/>
              </a:rPr>
              <a:t>Fig. 1  Depiction of an arsenic impurity atom (red ball labeled As) in a host crystal of germanium atoms (labeled Ge). The arsenic atom forms chemical bonds with four germanium atoms, but the As atom has one more electron than the Ge atoms. The red arrow indicates the direction of the magnetic moment of this extra electron.</a:t>
            </a:r>
            <a:endParaRPr lang="en-US" sz="1400" dirty="0"/>
          </a:p>
        </p:txBody>
      </p:sp>
      <p:sp>
        <p:nvSpPr>
          <p:cNvPr id="99" name="TextBox 98"/>
          <p:cNvSpPr txBox="1"/>
          <p:nvPr/>
        </p:nvSpPr>
        <p:spPr>
          <a:xfrm>
            <a:off x="6143496" y="3799344"/>
            <a:ext cx="2848104" cy="2677656"/>
          </a:xfrm>
          <a:prstGeom prst="rect">
            <a:avLst/>
          </a:prstGeom>
          <a:noFill/>
        </p:spPr>
        <p:txBody>
          <a:bodyPr wrap="square" rtlCol="0">
            <a:spAutoFit/>
          </a:bodyPr>
          <a:lstStyle/>
          <a:p>
            <a:r>
              <a:rPr lang="en-US" sz="1400" dirty="0" smtClean="0">
                <a:cs typeface="Times New Roman" pitchFamily="18" charset="0"/>
              </a:rPr>
              <a:t>Fig. 2  Plots of the time that the spin of the extra electron associated with a phosphorus impurity atom in Ge remains coherent (T</a:t>
            </a:r>
            <a:r>
              <a:rPr lang="en-US" sz="1400" baseline="-25000" dirty="0" smtClean="0">
                <a:cs typeface="Times New Roman" pitchFamily="18" charset="0"/>
              </a:rPr>
              <a:t>2</a:t>
            </a:r>
            <a:r>
              <a:rPr lang="en-US" sz="1400" dirty="0" smtClean="0">
                <a:cs typeface="Times New Roman" pitchFamily="18" charset="0"/>
              </a:rPr>
              <a:t>) and </a:t>
            </a:r>
            <a:r>
              <a:rPr lang="en-US" sz="1400" dirty="0">
                <a:cs typeface="Times New Roman" pitchFamily="18" charset="0"/>
              </a:rPr>
              <a:t>does not  </a:t>
            </a:r>
            <a:r>
              <a:rPr lang="en-US" sz="1400" dirty="0" smtClean="0">
                <a:cs typeface="Times New Roman" pitchFamily="18" charset="0"/>
              </a:rPr>
              <a:t>flip </a:t>
            </a:r>
            <a:r>
              <a:rPr lang="en-US" sz="1400" dirty="0">
                <a:cs typeface="Times New Roman" pitchFamily="18" charset="0"/>
              </a:rPr>
              <a:t>(T</a:t>
            </a:r>
            <a:r>
              <a:rPr lang="en-US" sz="1400" baseline="-25000" dirty="0">
                <a:cs typeface="Times New Roman" pitchFamily="18" charset="0"/>
              </a:rPr>
              <a:t>1</a:t>
            </a:r>
            <a:r>
              <a:rPr lang="en-US" sz="1400" dirty="0">
                <a:cs typeface="Times New Roman" pitchFamily="18" charset="0"/>
              </a:rPr>
              <a:t>) </a:t>
            </a:r>
            <a:r>
              <a:rPr lang="en-US" sz="1400" dirty="0" smtClean="0">
                <a:cs typeface="Times New Roman" pitchFamily="18" charset="0"/>
              </a:rPr>
              <a:t>at different temperatures.  At higher temperature the coherence is found to be controlled by an </a:t>
            </a:r>
            <a:r>
              <a:rPr lang="en-US" sz="1400" dirty="0" err="1" smtClean="0">
                <a:cs typeface="Times New Roman" pitchFamily="18" charset="0"/>
              </a:rPr>
              <a:t>Orbach</a:t>
            </a:r>
            <a:r>
              <a:rPr lang="en-US" sz="1400" dirty="0" smtClean="0">
                <a:cs typeface="Times New Roman" pitchFamily="18" charset="0"/>
              </a:rPr>
              <a:t> process, while single phonon processes dominate at lower temperature.  At the lowest temperature (0.3 K) the coherence time is over 1 </a:t>
            </a:r>
            <a:r>
              <a:rPr lang="en-US" sz="1400" dirty="0" err="1" smtClean="0">
                <a:cs typeface="Times New Roman" pitchFamily="18" charset="0"/>
              </a:rPr>
              <a:t>ms</a:t>
            </a:r>
            <a:r>
              <a:rPr lang="en-US" sz="1400" dirty="0" err="1">
                <a:cs typeface="Times New Roman" pitchFamily="18" charset="0"/>
              </a:rPr>
              <a:t>.</a:t>
            </a:r>
            <a:r>
              <a:rPr lang="en-US" sz="1400" dirty="0" smtClean="0">
                <a:cs typeface="Times New Roman" pitchFamily="18" charset="0"/>
              </a:rPr>
              <a:t> </a:t>
            </a:r>
          </a:p>
        </p:txBody>
      </p:sp>
      <p:pic>
        <p:nvPicPr>
          <p:cNvPr id="11" name="Picture 12" descr="pu_lg_sm"/>
          <p:cNvPicPr>
            <a:picLocks noChangeAspect="1" noChangeArrowheads="1"/>
          </p:cNvPicPr>
          <p:nvPr/>
        </p:nvPicPr>
        <p:blipFill>
          <a:blip r:embed="rId3" cstate="print"/>
          <a:srcRect/>
          <a:stretch>
            <a:fillRect/>
          </a:stretch>
        </p:blipFill>
        <p:spPr bwMode="auto">
          <a:xfrm>
            <a:off x="1" y="0"/>
            <a:ext cx="762000" cy="827264"/>
          </a:xfrm>
          <a:prstGeom prst="rect">
            <a:avLst/>
          </a:prstGeom>
          <a:noFill/>
          <a:ln w="9525">
            <a:noFill/>
            <a:miter lim="800000"/>
            <a:headEnd/>
            <a:tailEnd/>
          </a:ln>
        </p:spPr>
      </p:pic>
      <p:sp>
        <p:nvSpPr>
          <p:cNvPr id="15" name="TextBox 14"/>
          <p:cNvSpPr txBox="1"/>
          <p:nvPr/>
        </p:nvSpPr>
        <p:spPr>
          <a:xfrm>
            <a:off x="76200" y="1524000"/>
            <a:ext cx="3886200" cy="5201424"/>
          </a:xfrm>
          <a:prstGeom prst="rect">
            <a:avLst/>
          </a:prstGeom>
          <a:noFill/>
        </p:spPr>
        <p:txBody>
          <a:bodyPr wrap="square" rtlCol="0">
            <a:spAutoFit/>
          </a:bodyPr>
          <a:lstStyle/>
          <a:p>
            <a:r>
              <a:rPr lang="en-US" sz="1600" dirty="0" smtClean="0"/>
              <a:t>The magnetic moment, or spin, of an electron which is bound to an impurity atom in silicon is exceptionally coherent, an important feature for its use as a quantum bit (qubit) in a quantum computer. However, those electrons are not easily controlled by electric fields. Electron spins in germanium are over 10,000 times more sensitive to an electric field, but it was not known if they would have long coherence.  </a:t>
            </a:r>
            <a:r>
              <a:rPr lang="en-US" sz="1600" dirty="0" smtClean="0">
                <a:sym typeface="Symbol"/>
              </a:rPr>
              <a:t>Recently, an international collaboration led by IRG3 researchers have measured electron spin coherence in germanium for the first time.</a:t>
            </a:r>
            <a:r>
              <a:rPr lang="en-US" sz="1600" baseline="30000" dirty="0" smtClean="0">
                <a:sym typeface="Symbol"/>
              </a:rPr>
              <a:t>1 </a:t>
            </a:r>
            <a:r>
              <a:rPr lang="en-US" sz="1600" dirty="0" smtClean="0">
                <a:sym typeface="Symbol"/>
              </a:rPr>
              <a:t>The new data show that these electron spins  can have coherence times of over 1 </a:t>
            </a:r>
            <a:r>
              <a:rPr lang="en-US" sz="1600" dirty="0" err="1" smtClean="0">
                <a:sym typeface="Symbol"/>
              </a:rPr>
              <a:t>ms</a:t>
            </a:r>
            <a:r>
              <a:rPr lang="en-US" sz="1600" dirty="0" smtClean="0">
                <a:sym typeface="Symbol"/>
              </a:rPr>
              <a:t>, and the evidence points to even longer coherence at lower temperatures. These results suggest that germanium is a good material for electron spin qubits.</a:t>
            </a:r>
          </a:p>
          <a:p>
            <a:endParaRPr lang="en-US" sz="1600" dirty="0">
              <a:sym typeface="Symbol"/>
            </a:endParaRPr>
          </a:p>
          <a:p>
            <a:r>
              <a:rPr lang="en-US" sz="1200" dirty="0" smtClean="0"/>
              <a:t>1. A. </a:t>
            </a:r>
            <a:r>
              <a:rPr lang="en-US" sz="1200" dirty="0" err="1" smtClean="0"/>
              <a:t>Sigillito</a:t>
            </a:r>
            <a:r>
              <a:rPr lang="en-US" sz="1200" dirty="0" smtClean="0"/>
              <a:t>, </a:t>
            </a:r>
            <a:r>
              <a:rPr lang="en-US" sz="1200" i="1" dirty="0" smtClean="0"/>
              <a:t>et al.,</a:t>
            </a:r>
            <a:r>
              <a:rPr lang="en-US" sz="1200" dirty="0" smtClean="0"/>
              <a:t> </a:t>
            </a:r>
            <a:r>
              <a:rPr lang="en-US" sz="1200" dirty="0" smtClean="0">
                <a:ea typeface="Times New Roman"/>
              </a:rPr>
              <a:t>Phys. Rev. Lett. </a:t>
            </a:r>
            <a:r>
              <a:rPr lang="en-US" sz="1200" b="1" dirty="0" smtClean="0">
                <a:ea typeface="Times New Roman"/>
              </a:rPr>
              <a:t>115</a:t>
            </a:r>
            <a:r>
              <a:rPr lang="en-US" sz="1200" dirty="0" smtClean="0">
                <a:ea typeface="Times New Roman"/>
              </a:rPr>
              <a:t>, 247601 (2015).</a:t>
            </a:r>
            <a:endParaRPr lang="en-US" sz="1200" i="1" dirty="0"/>
          </a:p>
        </p:txBody>
      </p:sp>
      <p:pic>
        <p:nvPicPr>
          <p:cNvPr id="1036" name="Picture 1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36142" y="1752811"/>
            <a:ext cx="1602658" cy="162220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40" name="Picture 16"/>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957741" y="1752810"/>
            <a:ext cx="2805257" cy="205718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3901838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13306</TotalTime>
  <Words>344</Words>
  <Application>Microsoft Office PowerPoint</Application>
  <PresentationFormat>On-screen Show (4:3)</PresentationFormat>
  <Paragraphs>11</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Symbol</vt:lpstr>
      <vt:lpstr>Times New Roman</vt:lpstr>
      <vt:lpstr>Office Theme</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MDS</dc:creator>
  <cp:lastModifiedBy>Soonoo P. Aria</cp:lastModifiedBy>
  <cp:revision>41</cp:revision>
  <dcterms:created xsi:type="dcterms:W3CDTF">2011-05-11T12:09:04Z</dcterms:created>
  <dcterms:modified xsi:type="dcterms:W3CDTF">2016-04-29T13:22:24Z</dcterms:modified>
</cp:coreProperties>
</file>