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7019925" cy="930592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09" d="100"/>
          <a:sy n="109" d="100"/>
        </p:scale>
        <p:origin x="-48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B8A6CD1-865B-47B3-A2D0-3343B3C905A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7D15713-3605-4016-B23C-389C0FAFAEE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D481A8E-5C5C-4F63-AAEC-07FE3D3448A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6264793-4CD0-4F6B-8CAE-F4D2EFA1ACA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DBD5BF6-AF6E-4495-9863-FC41D2D9F0E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EA2E368-EB7B-4F96-8326-57E81535128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F584FE6-6682-4140-BC7A-46E9B1704E4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286D0C6-FA56-4283-8F02-651AF59E0FD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78D77DB-EACA-4572-AD88-42BE0324D8F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7660B4A-7ABC-4BE5-A190-74BFB75C955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0F622EE-9A4B-4988-87CD-CFBA4578587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3A389757-6628-4006-855D-A1883CCEF86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jpg"/><Relationship Id="rId2" Type="http://schemas.openxmlformats.org/officeDocument/2006/relationships/hyperlink" Target="mailto:dsteinbe@princeton.edu" TargetMode="Externa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7" name="Text Box 9"/>
          <p:cNvSpPr txBox="1">
            <a:spLocks noChangeArrowheads="1"/>
          </p:cNvSpPr>
          <p:nvPr/>
        </p:nvSpPr>
        <p:spPr bwMode="auto">
          <a:xfrm>
            <a:off x="491067" y="1372850"/>
            <a:ext cx="6096000" cy="2893100"/>
          </a:xfrm>
          <a:prstGeom prst="rect">
            <a:avLst/>
          </a:prstGeom>
          <a:noFill/>
          <a:ln w="9525">
            <a:noFill/>
            <a:miter lim="800000"/>
            <a:headEnd/>
            <a:tailEnd/>
          </a:ln>
          <a:effectLst/>
        </p:spPr>
        <p:txBody>
          <a:bodyPr wrap="square">
            <a:spAutoFit/>
          </a:bodyPr>
          <a:lstStyle/>
          <a:p>
            <a:r>
              <a:rPr lang="en-US" sz="1400" dirty="0"/>
              <a:t>On March 13, 2013, </a:t>
            </a:r>
            <a:r>
              <a:rPr lang="en-US" sz="1400" dirty="0" smtClean="0"/>
              <a:t>students </a:t>
            </a:r>
            <a:r>
              <a:rPr lang="en-US" sz="1400" dirty="0"/>
              <a:t>from Philadelphia's Latin School visited the Princeton Center for Complex Materials. The 9th and 10th graders came to PCCM from the largely African American all boys charter school in Philadelphia. Their teacher, Christine </a:t>
            </a:r>
            <a:r>
              <a:rPr lang="en-US" sz="1400" dirty="0" err="1"/>
              <a:t>Galib</a:t>
            </a:r>
            <a:r>
              <a:rPr lang="en-US" sz="1400" dirty="0"/>
              <a:t>, a Princeton University alum, has been teaching her students about nanotechnology. She saw a talk by PCCM's Professor Michael McAlpine and wanted to inspire her </a:t>
            </a:r>
            <a:r>
              <a:rPr lang="en-US" sz="1400" dirty="0" smtClean="0"/>
              <a:t>students about </a:t>
            </a:r>
            <a:r>
              <a:rPr lang="en-US" sz="1400" dirty="0" err="1" smtClean="0"/>
              <a:t>nanomaterials</a:t>
            </a:r>
            <a:r>
              <a:rPr lang="en-US" sz="1400" dirty="0" smtClean="0"/>
              <a:t>. </a:t>
            </a:r>
            <a:r>
              <a:rPr lang="en-US" sz="1400" dirty="0"/>
              <a:t>The students toured the Imaging and Analysis Center and the Micro- Nano-Fabrication Lab. The students also walked through the Art of Science exhibit, still wearing their MNFL cleanroom "bunny suits</a:t>
            </a:r>
            <a:r>
              <a:rPr lang="en-US" sz="1400" dirty="0" smtClean="0"/>
              <a:t>,“, a tour of our “Art of Science” gallery and </a:t>
            </a:r>
            <a:r>
              <a:rPr lang="en-US" sz="1400" dirty="0"/>
              <a:t>then to the Princeton Public Library. </a:t>
            </a:r>
            <a:r>
              <a:rPr lang="en-US" sz="1400" dirty="0" err="1"/>
              <a:t>NISENet</a:t>
            </a:r>
            <a:r>
              <a:rPr lang="en-US" sz="1400" dirty="0"/>
              <a:t> trained Library staff </a:t>
            </a:r>
            <a:r>
              <a:rPr lang="en-US" sz="1400" dirty="0" smtClean="0"/>
              <a:t>and outreach director </a:t>
            </a:r>
            <a:r>
              <a:rPr lang="en-US" sz="1400" dirty="0"/>
              <a:t>Steinberg guided </a:t>
            </a:r>
            <a:r>
              <a:rPr lang="en-US" sz="1400" dirty="0" smtClean="0"/>
              <a:t>them </a:t>
            </a:r>
            <a:r>
              <a:rPr lang="en-US" sz="1400" dirty="0"/>
              <a:t>in activities and </a:t>
            </a:r>
            <a:r>
              <a:rPr lang="en-US" sz="1400" dirty="0" smtClean="0"/>
              <a:t>our NSF funded </a:t>
            </a:r>
            <a:r>
              <a:rPr lang="en-US" sz="1400" dirty="0" err="1" smtClean="0"/>
              <a:t>NISEnet</a:t>
            </a:r>
            <a:r>
              <a:rPr lang="en-US" sz="1400" dirty="0" smtClean="0"/>
              <a:t> Nano</a:t>
            </a:r>
            <a:r>
              <a:rPr lang="en-US" sz="1400" dirty="0"/>
              <a:t>! Exhibit.</a:t>
            </a:r>
          </a:p>
        </p:txBody>
      </p:sp>
      <p:sp>
        <p:nvSpPr>
          <p:cNvPr id="2058" name="Rectangle 10"/>
          <p:cNvSpPr>
            <a:spLocks noChangeArrowheads="1"/>
          </p:cNvSpPr>
          <p:nvPr/>
        </p:nvSpPr>
        <p:spPr bwMode="auto">
          <a:xfrm>
            <a:off x="-4067" y="-1"/>
            <a:ext cx="9140825" cy="1050191"/>
          </a:xfrm>
          <a:prstGeom prst="rect">
            <a:avLst/>
          </a:prstGeom>
          <a:solidFill>
            <a:schemeClr val="tx1"/>
          </a:solidFill>
          <a:ln w="9525">
            <a:noFill/>
            <a:miter lim="800000"/>
            <a:headEnd/>
            <a:tailEnd/>
          </a:ln>
          <a:effectLst/>
        </p:spPr>
        <p:txBody>
          <a:bodyPr/>
          <a:lstStyle/>
          <a:p>
            <a:pPr algn="ctr">
              <a:defRPr/>
            </a:pPr>
            <a:r>
              <a:rPr lang="en-US" sz="2050" b="1" dirty="0">
                <a:solidFill>
                  <a:schemeClr val="bg1"/>
                </a:solidFill>
              </a:rPr>
              <a:t>Outreach:  </a:t>
            </a:r>
            <a:r>
              <a:rPr lang="en-US" sz="2050" b="1" dirty="0" smtClean="0">
                <a:solidFill>
                  <a:schemeClr val="bg1"/>
                </a:solidFill>
              </a:rPr>
              <a:t>Latin School for Boys </a:t>
            </a:r>
            <a:r>
              <a:rPr lang="en-US" sz="2050" b="1" dirty="0">
                <a:solidFill>
                  <a:schemeClr val="bg1"/>
                </a:solidFill>
              </a:rPr>
              <a:t>Visit </a:t>
            </a:r>
            <a:r>
              <a:rPr lang="en-US" sz="2050" b="1" dirty="0">
                <a:solidFill>
                  <a:srgbClr val="FFC000"/>
                </a:solidFill>
              </a:rPr>
              <a:t>(DMR- 0819860) </a:t>
            </a:r>
            <a:endParaRPr lang="en-US" sz="2050" b="1" dirty="0" smtClean="0">
              <a:solidFill>
                <a:srgbClr val="FFC000"/>
              </a:solidFill>
            </a:endParaRPr>
          </a:p>
          <a:p>
            <a:pPr algn="ctr">
              <a:defRPr/>
            </a:pPr>
            <a:r>
              <a:rPr lang="en-US" sz="1950" dirty="0" smtClean="0">
                <a:solidFill>
                  <a:schemeClr val="bg1"/>
                </a:solidFill>
              </a:rPr>
              <a:t>Daniel Steinberg, </a:t>
            </a:r>
            <a:r>
              <a:rPr lang="en-US" sz="1950" dirty="0" smtClean="0">
                <a:solidFill>
                  <a:schemeClr val="bg1"/>
                </a:solidFill>
              </a:rPr>
              <a:t>N. P. Ong</a:t>
            </a:r>
            <a:endParaRPr lang="en-US" sz="1950" dirty="0" smtClean="0">
              <a:solidFill>
                <a:schemeClr val="bg1"/>
              </a:solidFill>
            </a:endParaRPr>
          </a:p>
          <a:p>
            <a:pPr algn="ctr">
              <a:defRPr/>
            </a:pPr>
            <a:r>
              <a:rPr lang="en-US" sz="1950" dirty="0" smtClean="0">
                <a:solidFill>
                  <a:schemeClr val="bg1"/>
                </a:solidFill>
              </a:rPr>
              <a:t>Princeton Center for Complex Materials (PCCM)</a:t>
            </a:r>
            <a:r>
              <a:rPr lang="en-US" sz="1950" dirty="0">
                <a:solidFill>
                  <a:schemeClr val="bg1"/>
                </a:solidFill>
              </a:rPr>
              <a:t/>
            </a:r>
            <a:br>
              <a:rPr lang="en-US" sz="1950" dirty="0">
                <a:solidFill>
                  <a:schemeClr val="bg1"/>
                </a:solidFill>
              </a:rPr>
            </a:br>
            <a:endParaRPr lang="en-US" sz="1950" dirty="0">
              <a:solidFill>
                <a:schemeClr val="bg1"/>
              </a:solidFill>
            </a:endParaRPr>
          </a:p>
        </p:txBody>
      </p:sp>
      <p:sp>
        <p:nvSpPr>
          <p:cNvPr id="2" name="Text Box 12"/>
          <p:cNvSpPr txBox="1">
            <a:spLocks noChangeArrowheads="1"/>
          </p:cNvSpPr>
          <p:nvPr/>
        </p:nvSpPr>
        <p:spPr bwMode="auto">
          <a:xfrm>
            <a:off x="5813562" y="5556069"/>
            <a:ext cx="3297495" cy="830997"/>
          </a:xfrm>
          <a:prstGeom prst="rect">
            <a:avLst/>
          </a:prstGeom>
          <a:noFill/>
          <a:ln w="9525">
            <a:noFill/>
            <a:miter lim="800000"/>
            <a:headEnd/>
            <a:tailEnd/>
          </a:ln>
        </p:spPr>
        <p:txBody>
          <a:bodyPr wrap="square">
            <a:spAutoFit/>
          </a:bodyPr>
          <a:lstStyle/>
          <a:p>
            <a:pPr eaLnBrk="0" hangingPunct="0">
              <a:spcBef>
                <a:spcPct val="50000"/>
              </a:spcBef>
            </a:pPr>
            <a:r>
              <a:rPr lang="en-US" sz="1200" dirty="0"/>
              <a:t>Contact Education &amp; Outreach </a:t>
            </a:r>
            <a:r>
              <a:rPr lang="en-US" sz="1200"/>
              <a:t>Director  </a:t>
            </a:r>
            <a:r>
              <a:rPr lang="en-US" sz="1200" smtClean="0"/>
              <a:t>     Dr</a:t>
            </a:r>
            <a:r>
              <a:rPr lang="en-US" sz="1200" dirty="0"/>
              <a:t>. Daniel </a:t>
            </a:r>
            <a:r>
              <a:rPr lang="en-US" sz="1200" dirty="0" smtClean="0"/>
              <a:t>Steinberg</a:t>
            </a:r>
            <a:r>
              <a:rPr lang="en-US" sz="1200" dirty="0"/>
              <a:t> 	</a:t>
            </a:r>
            <a:r>
              <a:rPr lang="en-US" sz="1200" dirty="0" smtClean="0"/>
              <a:t>	     for </a:t>
            </a:r>
            <a:r>
              <a:rPr lang="en-US" sz="1200" dirty="0"/>
              <a:t>more </a:t>
            </a:r>
            <a:r>
              <a:rPr lang="en-US" sz="1200" dirty="0" smtClean="0"/>
              <a:t>information: </a:t>
            </a:r>
            <a:r>
              <a:rPr lang="en-US" sz="1200" dirty="0" smtClean="0">
                <a:hlinkClick r:id="rId2"/>
              </a:rPr>
              <a:t>dsteinbe@princeton.edu</a:t>
            </a:r>
            <a:r>
              <a:rPr lang="en-US" sz="1200" dirty="0" smtClean="0"/>
              <a:t>    or </a:t>
            </a:r>
            <a:r>
              <a:rPr lang="en-US" sz="1200" dirty="0"/>
              <a:t>609-258-5598</a:t>
            </a:r>
          </a:p>
        </p:txBody>
      </p:sp>
      <p:pic>
        <p:nvPicPr>
          <p:cNvPr id="3" name="Picture 13" descr="pccmheading"/>
          <p:cNvPicPr>
            <a:picLocks noChangeAspect="1" noChangeArrowheads="1"/>
          </p:cNvPicPr>
          <p:nvPr/>
        </p:nvPicPr>
        <p:blipFill>
          <a:blip r:embed="rId3"/>
          <a:srcRect/>
          <a:stretch>
            <a:fillRect/>
          </a:stretch>
        </p:blipFill>
        <p:spPr bwMode="auto">
          <a:xfrm>
            <a:off x="5867400" y="4786449"/>
            <a:ext cx="2714171" cy="838200"/>
          </a:xfrm>
          <a:prstGeom prst="rect">
            <a:avLst/>
          </a:prstGeom>
          <a:noFill/>
          <a:ln w="9525">
            <a:noFill/>
            <a:miter lim="800000"/>
            <a:headEnd/>
            <a:tailEnd/>
          </a:ln>
        </p:spPr>
      </p:pic>
      <p:sp>
        <p:nvSpPr>
          <p:cNvPr id="2059" name="Text Box 14"/>
          <p:cNvSpPr txBox="1">
            <a:spLocks noChangeArrowheads="1"/>
          </p:cNvSpPr>
          <p:nvPr/>
        </p:nvSpPr>
        <p:spPr bwMode="auto">
          <a:xfrm>
            <a:off x="5813562" y="6463266"/>
            <a:ext cx="3733800" cy="304800"/>
          </a:xfrm>
          <a:prstGeom prst="rect">
            <a:avLst/>
          </a:prstGeom>
          <a:noFill/>
          <a:ln w="9525">
            <a:noFill/>
            <a:miter lim="800000"/>
            <a:headEnd/>
            <a:tailEnd/>
          </a:ln>
        </p:spPr>
        <p:txBody>
          <a:bodyPr>
            <a:spAutoFit/>
          </a:bodyPr>
          <a:lstStyle/>
          <a:p>
            <a:pPr eaLnBrk="0" hangingPunct="0">
              <a:spcBef>
                <a:spcPct val="50000"/>
              </a:spcBef>
            </a:pPr>
            <a:r>
              <a:rPr lang="en-US" sz="1400" dirty="0"/>
              <a:t>http://</a:t>
            </a:r>
            <a:r>
              <a:rPr lang="en-US" sz="1400" dirty="0" smtClean="0"/>
              <a:t>www.princeton.edu/pccmeducation</a:t>
            </a:r>
            <a:endParaRPr lang="en-US" sz="1400" dirty="0"/>
          </a:p>
        </p:txBody>
      </p:sp>
      <p:pic>
        <p:nvPicPr>
          <p:cNvPr id="1035" name="Picture 11" descr="O:\Photo and Video\Photos\2013\HSvisits2103\104NIKON\Top Picks\LatinSchoolTippyTableNano.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958" y="4406323"/>
            <a:ext cx="2760903" cy="2070677"/>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O:\Photo and Video\Photos\2013\HSvisits2103\104NIKON\Top Picks\LatinSchoolGroupMNFL.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73466" y="2819400"/>
            <a:ext cx="2286000" cy="1714499"/>
          </a:xfrm>
          <a:prstGeom prst="rect">
            <a:avLst/>
          </a:prstGeom>
          <a:noFill/>
          <a:extLst>
            <a:ext uri="{909E8E84-426E-40DD-AFC4-6F175D3DCCD1}">
              <a14:hiddenFill xmlns:a14="http://schemas.microsoft.com/office/drawing/2010/main">
                <a:solidFill>
                  <a:srgbClr val="FFFFFF"/>
                </a:solidFill>
              </a14:hiddenFill>
            </a:ext>
          </a:extLst>
        </p:spPr>
      </p:pic>
      <p:pic>
        <p:nvPicPr>
          <p:cNvPr id="1037" name="Picture 13" descr="O:\Photo and Video\Photos\2013\HSvisits2103\104NIKON\Top Picks\LatinSchoolNanoFashion.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79884" y="1143000"/>
            <a:ext cx="2287915" cy="171593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803386" y="4437087"/>
            <a:ext cx="3010176" cy="1735868"/>
          </a:xfrm>
          <a:prstGeom prst="rect">
            <a:avLst/>
          </a:prstGeom>
        </p:spPr>
      </p:pic>
      <p:pic>
        <p:nvPicPr>
          <p:cNvPr id="1026"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467" y="0"/>
            <a:ext cx="965200" cy="105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9962</TotalTime>
  <Words>188</Words>
  <Application>Microsoft Office PowerPoint</Application>
  <PresentationFormat>On-screen Show (4:3)</PresentationFormat>
  <Paragraphs>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Princeton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dsteinbe@exchange.Princeton.EDU</dc:creator>
  <cp:lastModifiedBy>N. Phuan Ong</cp:lastModifiedBy>
  <cp:revision>35</cp:revision>
  <cp:lastPrinted>2013-05-29T13:44:50Z</cp:lastPrinted>
  <dcterms:created xsi:type="dcterms:W3CDTF">2008-12-05T16:30:32Z</dcterms:created>
  <dcterms:modified xsi:type="dcterms:W3CDTF">2013-06-02T19:43:47Z</dcterms:modified>
</cp:coreProperties>
</file>