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E6D431-55D2-484E-9F34-DA03B8692928}" type="datetimeFigureOut">
              <a:rPr lang="en-US" smtClean="0"/>
              <a:t>5/31/2013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DE063A-C3D6-4827-AF49-063B1AEFD5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33000">
              <a:schemeClr val="bg1">
                <a:lumMod val="85000"/>
              </a:schemeClr>
            </a:gs>
            <a:gs pos="70000">
              <a:schemeClr val="accent3">
                <a:lumMod val="20000"/>
                <a:lumOff val="80000"/>
              </a:schemeClr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00330"/>
            <a:ext cx="2699081" cy="41264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"/>
            <a:ext cx="9144000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Key Signature of Dirac Fermions</a:t>
            </a:r>
            <a:endParaRPr lang="en-US" sz="2400" b="1" i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        IRG-A: Jun Xiong, Y.K. </a:t>
            </a:r>
            <a:r>
              <a:rPr lang="en-US" sz="1600" dirty="0" err="1" smtClean="0">
                <a:solidFill>
                  <a:schemeClr val="bg1"/>
                </a:solidFill>
                <a:cs typeface="Times New Roman" pitchFamily="18" charset="0"/>
              </a:rPr>
              <a:t>Luo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, Y. H. Khoo, </a:t>
            </a:r>
            <a:r>
              <a:rPr lang="en-US" sz="1600" dirty="0" err="1" smtClean="0">
                <a:solidFill>
                  <a:schemeClr val="bg1"/>
                </a:solidFill>
                <a:cs typeface="Times New Roman" pitchFamily="18" charset="0"/>
              </a:rPr>
              <a:t>Shuang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cs typeface="Times New Roman" pitchFamily="18" charset="0"/>
              </a:rPr>
              <a:t>Jia</a:t>
            </a:r>
            <a:r>
              <a:rPr lang="en-US" sz="1600" dirty="0" smtClean="0">
                <a:solidFill>
                  <a:schemeClr val="bg1"/>
                </a:solidFill>
                <a:cs typeface="Times New Roman" pitchFamily="18" charset="0"/>
              </a:rPr>
              <a:t>, R. J. Cava and N. P. Ong, </a:t>
            </a:r>
          </a:p>
          <a:p>
            <a:pPr algn="ctr"/>
            <a:r>
              <a:rPr lang="en-US" sz="1600" b="1" dirty="0" smtClean="0">
                <a:solidFill>
                  <a:srgbClr val="FFC000"/>
                </a:solidFill>
                <a:cs typeface="Times New Roman" pitchFamily="18" charset="0"/>
              </a:rPr>
              <a:t>DMR-0819860</a:t>
            </a:r>
            <a:r>
              <a:rPr lang="en-US" sz="1600" b="1" dirty="0" smtClean="0">
                <a:solidFill>
                  <a:schemeClr val="bg1"/>
                </a:solidFill>
                <a:cs typeface="Times New Roman" pitchFamily="18" charset="0"/>
              </a:rPr>
              <a:t>      Princeton Center for Complex Materials (PCCM)</a:t>
            </a:r>
          </a:p>
        </p:txBody>
      </p:sp>
      <p:pic>
        <p:nvPicPr>
          <p:cNvPr id="5" name="Picture 12" descr="pu_lg_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" cy="9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699080" y="994112"/>
            <a:ext cx="6444920" cy="57246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 solids, the kinetic energy of an electron generally increases as the square of its momentum. By contrast, in a Topological Insulator such as Bi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Te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Se, electrons on the surface are predicted to be Dirac Fermions for which the energy increases linearly with momentum. In a magnetic field </a:t>
            </a:r>
            <a:r>
              <a:rPr lang="en-US" sz="1600" i="1" dirty="0" smtClean="0"/>
              <a:t>B</a:t>
            </a:r>
            <a:r>
              <a:rPr lang="en-US" sz="1600" dirty="0" smtClean="0"/>
              <a:t>, the allowed states of an electron are quantized into Landau Levels (LLs). The sequential emptying of occupied LLs in an increasing field leads to quantum oscillations in the conductance </a:t>
            </a:r>
            <a:r>
              <a:rPr lang="en-US" sz="1600" i="1" dirty="0" err="1" smtClean="0"/>
              <a:t>G</a:t>
            </a:r>
            <a:r>
              <a:rPr lang="en-US" sz="1600" baseline="-25000" dirty="0" err="1" smtClean="0"/>
              <a:t>xx</a:t>
            </a:r>
            <a:r>
              <a:rPr lang="en-US" sz="1600" dirty="0" smtClean="0"/>
              <a:t> (Fig. 1A). A key signature of Dirac Fermions is the existence of an extra half-period in the oscillations called “</a:t>
            </a:r>
            <a:r>
              <a:rPr lang="el-GR" sz="1600" dirty="0" smtClean="0"/>
              <a:t>π</a:t>
            </a:r>
            <a:r>
              <a:rPr lang="en-US" sz="1600" dirty="0" smtClean="0"/>
              <a:t>-Berry Phase shift”. (Technically, this arises from the ½ Landau Level that exists at zero energy.) The quantum oscillations provide an elegant way to “count” directly the available levels. By plotting the fields </a:t>
            </a:r>
            <a:r>
              <a:rPr lang="en-US" sz="1600" i="1" dirty="0" err="1" smtClean="0"/>
              <a:t>B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of the minima in </a:t>
            </a:r>
            <a:r>
              <a:rPr lang="en-US" sz="1600" i="1" dirty="0" err="1" smtClean="0"/>
              <a:t>G</a:t>
            </a:r>
            <a:r>
              <a:rPr lang="en-US" sz="1600" baseline="-25000" dirty="0" err="1" smtClean="0"/>
              <a:t>xx</a:t>
            </a:r>
            <a:r>
              <a:rPr lang="en-US" sz="1600" dirty="0" smtClean="0"/>
              <a:t> against the integer </a:t>
            </a:r>
            <a:r>
              <a:rPr lang="en-US" sz="1600" i="1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 counts the </a:t>
            </a:r>
            <a:r>
              <a:rPr lang="en-US" sz="1600" dirty="0" smtClean="0"/>
              <a:t>number of levels still to be emptied), one </a:t>
            </a:r>
            <a:r>
              <a:rPr lang="en-US" sz="1600" dirty="0" smtClean="0"/>
              <a:t>may determine the ultimate value of </a:t>
            </a:r>
            <a:r>
              <a:rPr lang="en-US" sz="1600" i="1" dirty="0" smtClean="0"/>
              <a:t>n</a:t>
            </a:r>
            <a:r>
              <a:rPr lang="en-US" sz="1600" dirty="0" smtClean="0"/>
              <a:t> by extrapolation to infinite </a:t>
            </a:r>
            <a:r>
              <a:rPr lang="en-US" sz="1600" dirty="0" smtClean="0"/>
              <a:t>field (1/</a:t>
            </a:r>
            <a:r>
              <a:rPr lang="en-US" sz="1600" i="1" dirty="0" smtClean="0"/>
              <a:t>B</a:t>
            </a:r>
            <a:r>
              <a:rPr lang="en-US" sz="1600" dirty="0" smtClean="0">
                <a:sym typeface="Wingdings" pitchFamily="2" charset="2"/>
              </a:rPr>
              <a:t> 0). Measurements to 45 </a:t>
            </a:r>
            <a:r>
              <a:rPr lang="en-US" sz="1600" dirty="0" err="1" smtClean="0">
                <a:sym typeface="Wingdings" pitchFamily="2" charset="2"/>
              </a:rPr>
              <a:t>Teslas</a:t>
            </a:r>
            <a:r>
              <a:rPr lang="en-US" sz="1600" dirty="0" smtClean="0">
                <a:sym typeface="Wingdings" pitchFamily="2" charset="2"/>
              </a:rPr>
              <a:t> on a crystal of Bi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Te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Se by Xiong </a:t>
            </a:r>
            <a:r>
              <a:rPr lang="en-US" sz="1600" i="1" dirty="0" smtClean="0">
                <a:sym typeface="Wingdings" pitchFamily="2" charset="2"/>
              </a:rPr>
              <a:t>et al</a:t>
            </a:r>
            <a:r>
              <a:rPr lang="en-US" sz="1600" dirty="0" smtClean="0">
                <a:sym typeface="Wingdings" pitchFamily="2" charset="2"/>
              </a:rPr>
              <a:t>. [1] reveal that there is ½ level left (Fig. 1B), consistent with Dirac Fermions. The uncertainties in this experiment are unusually low because of the large number of </a:t>
            </a:r>
            <a:r>
              <a:rPr lang="en-US" sz="1600" dirty="0" smtClean="0">
                <a:sym typeface="Wingdings" pitchFamily="2" charset="2"/>
              </a:rPr>
              <a:t>oscillations observed and </a:t>
            </a:r>
            <a:r>
              <a:rPr lang="en-US" sz="1600" dirty="0" smtClean="0">
                <a:sym typeface="Wingdings" pitchFamily="2" charset="2"/>
              </a:rPr>
              <a:t>the low index of the last datum (</a:t>
            </a:r>
            <a:r>
              <a:rPr lang="en-US" sz="1600" i="1" dirty="0">
                <a:sym typeface="Wingdings" pitchFamily="2" charset="2"/>
              </a:rPr>
              <a:t>n</a:t>
            </a:r>
            <a:r>
              <a:rPr lang="en-US" sz="1600" dirty="0">
                <a:sym typeface="Wingdings" pitchFamily="2" charset="2"/>
              </a:rPr>
              <a:t> = </a:t>
            </a:r>
            <a:r>
              <a:rPr lang="en-US" sz="1600" dirty="0" smtClean="0">
                <a:sym typeface="Wingdings" pitchFamily="2" charset="2"/>
              </a:rPr>
              <a:t>½). The results provide firm evidence that the oscillations in Bi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Te</a:t>
            </a:r>
            <a:r>
              <a:rPr lang="en-US" sz="1600" baseline="-25000" dirty="0" smtClean="0">
                <a:sym typeface="Wingdings" pitchFamily="2" charset="2"/>
              </a:rPr>
              <a:t>2</a:t>
            </a:r>
            <a:r>
              <a:rPr lang="en-US" sz="1600" dirty="0" smtClean="0">
                <a:sym typeface="Wingdings" pitchFamily="2" charset="2"/>
              </a:rPr>
              <a:t>Se indeed arise from Dirac Fermions.</a:t>
            </a:r>
          </a:p>
          <a:p>
            <a:endParaRPr lang="en-US" sz="1600" dirty="0" smtClean="0">
              <a:sym typeface="Wingdings" pitchFamily="2" charset="2"/>
            </a:endParaRPr>
          </a:p>
          <a:p>
            <a:r>
              <a:rPr lang="en-US" sz="1400" dirty="0" smtClean="0"/>
              <a:t>1) </a:t>
            </a:r>
            <a:r>
              <a:rPr lang="en-US" sz="1400" dirty="0"/>
              <a:t>Jun Xiong</a:t>
            </a:r>
            <a:r>
              <a:rPr lang="en-US" sz="1400" dirty="0" smtClean="0"/>
              <a:t>, </a:t>
            </a:r>
            <a:r>
              <a:rPr lang="en-US" sz="1400" i="1" dirty="0" smtClean="0"/>
              <a:t>et al</a:t>
            </a:r>
            <a:r>
              <a:rPr lang="en-US" sz="1400" dirty="0" smtClean="0"/>
              <a:t>., Phys. Rev. B </a:t>
            </a:r>
            <a:r>
              <a:rPr lang="en-US" sz="1400" b="1" dirty="0" smtClean="0"/>
              <a:t>86</a:t>
            </a:r>
            <a:r>
              <a:rPr lang="en-US" sz="1400" dirty="0" smtClean="0"/>
              <a:t>, 045314 (2012).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7" y="5181600"/>
            <a:ext cx="2692153" cy="169277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</a:rPr>
              <a:t>Figure 1A  Quantum oscillations in the conductance </a:t>
            </a:r>
            <a:r>
              <a:rPr lang="en-US" sz="1300" i="1" dirty="0" err="1" smtClean="0">
                <a:solidFill>
                  <a:schemeClr val="bg1"/>
                </a:solidFill>
              </a:rPr>
              <a:t>G</a:t>
            </a:r>
            <a:r>
              <a:rPr lang="en-US" sz="1300" baseline="-25000" dirty="0" err="1" smtClean="0">
                <a:solidFill>
                  <a:schemeClr val="bg1"/>
                </a:solidFill>
              </a:rPr>
              <a:t>xx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smtClean="0">
                <a:solidFill>
                  <a:schemeClr val="bg1"/>
                </a:solidFill>
              </a:rPr>
              <a:t>of Bi</a:t>
            </a:r>
            <a:r>
              <a:rPr lang="en-US" sz="1300" baseline="-25000" dirty="0" smtClean="0">
                <a:solidFill>
                  <a:schemeClr val="bg1"/>
                </a:solidFill>
              </a:rPr>
              <a:t>2</a:t>
            </a:r>
            <a:r>
              <a:rPr lang="en-US" sz="1300" dirty="0" smtClean="0">
                <a:solidFill>
                  <a:schemeClr val="bg1"/>
                </a:solidFill>
              </a:rPr>
              <a:t>Te</a:t>
            </a:r>
            <a:r>
              <a:rPr lang="en-US" sz="1300" baseline="-25000" dirty="0" smtClean="0">
                <a:solidFill>
                  <a:schemeClr val="bg1"/>
                </a:solidFill>
              </a:rPr>
              <a:t>2</a:t>
            </a:r>
            <a:r>
              <a:rPr lang="en-US" sz="1300" dirty="0" smtClean="0">
                <a:solidFill>
                  <a:schemeClr val="bg1"/>
                </a:solidFill>
              </a:rPr>
              <a:t>Se at 0.7 K to maximum field of 45 T, showing sequential emptying of LLs with increasing </a:t>
            </a:r>
            <a:r>
              <a:rPr lang="en-US" sz="1300" i="1" dirty="0" smtClean="0">
                <a:solidFill>
                  <a:schemeClr val="bg1"/>
                </a:solidFill>
              </a:rPr>
              <a:t>B</a:t>
            </a:r>
            <a:r>
              <a:rPr lang="en-US" sz="1300" dirty="0" smtClean="0">
                <a:solidFill>
                  <a:schemeClr val="bg1"/>
                </a:solidFill>
              </a:rPr>
              <a:t>.  In Panel B, the fields </a:t>
            </a:r>
            <a:r>
              <a:rPr lang="en-US" sz="1300" i="1" dirty="0" err="1" smtClean="0">
                <a:solidFill>
                  <a:schemeClr val="bg1"/>
                </a:solidFill>
              </a:rPr>
              <a:t>B</a:t>
            </a:r>
            <a:r>
              <a:rPr lang="en-US" sz="1300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300" dirty="0" smtClean="0">
                <a:solidFill>
                  <a:schemeClr val="bg1"/>
                </a:solidFill>
              </a:rPr>
              <a:t> at the minima of </a:t>
            </a:r>
            <a:r>
              <a:rPr lang="en-US" sz="1300" i="1" dirty="0" err="1" smtClean="0">
                <a:solidFill>
                  <a:schemeClr val="bg1"/>
                </a:solidFill>
              </a:rPr>
              <a:t>G</a:t>
            </a:r>
            <a:r>
              <a:rPr lang="en-US" sz="1300" baseline="-25000" dirty="0" err="1" smtClean="0">
                <a:solidFill>
                  <a:schemeClr val="bg1"/>
                </a:solidFill>
              </a:rPr>
              <a:t>xx</a:t>
            </a:r>
            <a:r>
              <a:rPr lang="en-US" sz="1300" dirty="0" smtClean="0">
                <a:solidFill>
                  <a:schemeClr val="bg1"/>
                </a:solidFill>
              </a:rPr>
              <a:t> fall on a straight line with an intercept -1/2 at 1/</a:t>
            </a:r>
            <a:r>
              <a:rPr lang="en-US" sz="1300" i="1" dirty="0" smtClean="0">
                <a:solidFill>
                  <a:schemeClr val="bg1"/>
                </a:solidFill>
              </a:rPr>
              <a:t>B</a:t>
            </a:r>
            <a:r>
              <a:rPr lang="en-US" sz="1300" dirty="0" smtClean="0">
                <a:solidFill>
                  <a:schemeClr val="bg1"/>
                </a:solidFill>
              </a:rPr>
              <a:t> = 0.</a:t>
            </a:r>
            <a:endParaRPr 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1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178</TotalTime>
  <Words>389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Phuan Ong</dc:creator>
  <cp:lastModifiedBy>N. Phuan Ong</cp:lastModifiedBy>
  <cp:revision>20</cp:revision>
  <dcterms:created xsi:type="dcterms:W3CDTF">2013-05-27T17:56:41Z</dcterms:created>
  <dcterms:modified xsi:type="dcterms:W3CDTF">2013-05-31T19:12:19Z</dcterms:modified>
</cp:coreProperties>
</file>