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E6D431-55D2-484E-9F34-DA03B8692928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6000">
              <a:schemeClr val="bg1">
                <a:tint val="50000"/>
                <a:satMod val="180000"/>
              </a:schemeClr>
            </a:gs>
            <a:gs pos="100000">
              <a:srgbClr val="92D050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9144000" cy="8925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Tuning Population of Dirac Fermions by Ionic-Liquid Gating</a:t>
            </a:r>
            <a:endParaRPr lang="en-US" sz="2000" b="1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        IRG-A: Jun Xiong, </a:t>
            </a:r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Y</a:t>
            </a:r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. H. Khoo, </a:t>
            </a:r>
            <a:r>
              <a:rPr lang="en-US" sz="1600" dirty="0" err="1" smtClean="0">
                <a:solidFill>
                  <a:schemeClr val="bg1"/>
                </a:solidFill>
                <a:cs typeface="Times New Roman" pitchFamily="18" charset="0"/>
              </a:rPr>
              <a:t>Shuang</a:t>
            </a:r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cs typeface="Times New Roman" pitchFamily="18" charset="0"/>
              </a:rPr>
              <a:t>Jia</a:t>
            </a:r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, R. J. Cava and N. P. Ong, </a:t>
            </a:r>
          </a:p>
          <a:p>
            <a:pPr algn="ctr"/>
            <a:r>
              <a:rPr lang="en-US" sz="1600" b="1" dirty="0" smtClean="0">
                <a:solidFill>
                  <a:srgbClr val="FFC000"/>
                </a:solidFill>
                <a:cs typeface="Times New Roman" pitchFamily="18" charset="0"/>
              </a:rPr>
              <a:t>DMR-0819860</a:t>
            </a:r>
            <a:r>
              <a:rPr lang="en-US" sz="1600" b="1" dirty="0" smtClean="0">
                <a:solidFill>
                  <a:schemeClr val="bg1"/>
                </a:solidFill>
                <a:cs typeface="Times New Roman" pitchFamily="18" charset="0"/>
              </a:rPr>
              <a:t>      Princeton Center for Complex Materials (PCCM)</a:t>
            </a:r>
          </a:p>
        </p:txBody>
      </p:sp>
      <p:pic>
        <p:nvPicPr>
          <p:cNvPr id="5" name="Picture 12" descr="pu_lg_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" cy="9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" y="1057857"/>
            <a:ext cx="4793256" cy="56938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ym typeface="Wingdings" pitchFamily="2" charset="2"/>
              </a:rPr>
              <a:t>In the topological insulator Bi</a:t>
            </a:r>
            <a:r>
              <a:rPr lang="en-US" sz="1300" baseline="-25000" dirty="0" smtClean="0">
                <a:sym typeface="Wingdings" pitchFamily="2" charset="2"/>
              </a:rPr>
              <a:t>2</a:t>
            </a:r>
            <a:r>
              <a:rPr lang="en-US" sz="1300" dirty="0" smtClean="0">
                <a:sym typeface="Wingdings" pitchFamily="2" charset="2"/>
              </a:rPr>
              <a:t>Te</a:t>
            </a:r>
            <a:r>
              <a:rPr lang="en-US" sz="1300" baseline="-25000" dirty="0" smtClean="0">
                <a:sym typeface="Wingdings" pitchFamily="2" charset="2"/>
              </a:rPr>
              <a:t>2</a:t>
            </a:r>
            <a:r>
              <a:rPr lang="en-US" sz="1300" dirty="0" smtClean="0">
                <a:sym typeface="Wingdings" pitchFamily="2" charset="2"/>
              </a:rPr>
              <a:t>Se, the electrical current is carried by both the surface electrons (“Dirac Fermions”) and the (unwanted) bulk electrons. To reduce the bulk contribution in a thin-film sample, one can apply a “</a:t>
            </a:r>
            <a:r>
              <a:rPr lang="en-US" sz="1300" dirty="0" err="1" smtClean="0">
                <a:sym typeface="Wingdings" pitchFamily="2" charset="2"/>
              </a:rPr>
              <a:t>gate”electric</a:t>
            </a:r>
            <a:r>
              <a:rPr lang="en-US" sz="1300" dirty="0" smtClean="0">
                <a:sym typeface="Wingdings" pitchFamily="2" charset="2"/>
              </a:rPr>
              <a:t> field </a:t>
            </a:r>
            <a:r>
              <a:rPr lang="en-US" sz="1300" i="1" dirty="0" smtClean="0">
                <a:sym typeface="Wingdings" pitchFamily="2" charset="2"/>
              </a:rPr>
              <a:t>E</a:t>
            </a:r>
            <a:r>
              <a:rPr lang="en-US" sz="1300" i="1" baseline="-25000" dirty="0" smtClean="0">
                <a:sym typeface="Wingdings" pitchFamily="2" charset="2"/>
              </a:rPr>
              <a:t>G</a:t>
            </a:r>
            <a:r>
              <a:rPr lang="en-US" sz="1300" dirty="0" smtClean="0">
                <a:sym typeface="Wingdings" pitchFamily="2" charset="2"/>
              </a:rPr>
              <a:t> to repel the bulk electrons (gating). Bulk crystals require much larger </a:t>
            </a:r>
            <a:r>
              <a:rPr lang="en-US" sz="1300" i="1" dirty="0">
                <a:sym typeface="Wingdings" pitchFamily="2" charset="2"/>
              </a:rPr>
              <a:t>E</a:t>
            </a:r>
            <a:r>
              <a:rPr lang="en-US" sz="1300" i="1" baseline="-25000" dirty="0">
                <a:sym typeface="Wingdings" pitchFamily="2" charset="2"/>
              </a:rPr>
              <a:t>G</a:t>
            </a:r>
            <a:r>
              <a:rPr lang="en-US" sz="1300" dirty="0" smtClean="0">
                <a:sym typeface="Wingdings" pitchFamily="2" charset="2"/>
              </a:rPr>
              <a:t>. PCCM researchers recently succeeded in gating crystals using the ionic liquid DEME-</a:t>
            </a:r>
            <a:r>
              <a:rPr lang="en-US" sz="1300" dirty="0" smtClean="0">
                <a:sym typeface="Wingdings" pitchFamily="2" charset="2"/>
              </a:rPr>
              <a:t>TFSI (Fig. 1A). The applied gate voltage </a:t>
            </a:r>
            <a:r>
              <a:rPr lang="en-US" sz="1300" i="1" dirty="0" smtClean="0">
                <a:sym typeface="Wingdings" pitchFamily="2" charset="2"/>
              </a:rPr>
              <a:t>V</a:t>
            </a:r>
            <a:r>
              <a:rPr lang="en-US" sz="1300" baseline="-25000" dirty="0" smtClean="0">
                <a:sym typeface="Wingdings" pitchFamily="2" charset="2"/>
              </a:rPr>
              <a:t>G</a:t>
            </a:r>
            <a:r>
              <a:rPr lang="en-US" sz="1300" dirty="0" smtClean="0">
                <a:sym typeface="Wingdings" pitchFamily="2" charset="2"/>
              </a:rPr>
              <a:t> deposits a layer of anions which create an intense </a:t>
            </a:r>
            <a:r>
              <a:rPr lang="en-US" sz="1300" i="1" dirty="0">
                <a:sym typeface="Wingdings" pitchFamily="2" charset="2"/>
              </a:rPr>
              <a:t>E</a:t>
            </a:r>
            <a:r>
              <a:rPr lang="en-US" sz="1300" i="1" baseline="-25000" dirty="0">
                <a:sym typeface="Wingdings" pitchFamily="2" charset="2"/>
              </a:rPr>
              <a:t>G </a:t>
            </a:r>
            <a:r>
              <a:rPr lang="en-US" sz="1300" dirty="0" smtClean="0">
                <a:sym typeface="Wingdings" pitchFamily="2" charset="2"/>
              </a:rPr>
              <a:t>on the sample. Cooling the sample to 4 Kelvin freezes the ionic charge configuration. A direct way to see how </a:t>
            </a:r>
            <a:r>
              <a:rPr lang="en-US" sz="1300" i="1" dirty="0">
                <a:sym typeface="Wingdings" pitchFamily="2" charset="2"/>
              </a:rPr>
              <a:t>E</a:t>
            </a:r>
            <a:r>
              <a:rPr lang="en-US" sz="1300" i="1" baseline="-25000" dirty="0">
                <a:sym typeface="Wingdings" pitchFamily="2" charset="2"/>
              </a:rPr>
              <a:t>G </a:t>
            </a:r>
            <a:r>
              <a:rPr lang="en-US" sz="1300" dirty="0" smtClean="0">
                <a:sym typeface="Wingdings" pitchFamily="2" charset="2"/>
              </a:rPr>
              <a:t>affects the surface electrons is to monitor the quantum oscillations in their resistance versus an applied magnetic field </a:t>
            </a:r>
            <a:r>
              <a:rPr lang="en-US" sz="1300" i="1" dirty="0" smtClean="0">
                <a:sym typeface="Wingdings" pitchFamily="2" charset="2"/>
              </a:rPr>
              <a:t>B</a:t>
            </a:r>
            <a:r>
              <a:rPr lang="en-US" sz="1300" dirty="0" smtClean="0">
                <a:sym typeface="Wingdings" pitchFamily="2" charset="2"/>
              </a:rPr>
              <a:t>. The oscillations result from the successive emptying of Landau Levels. A plot of the reciprocal of the peak fields versus the integers yields a straight line whose slope gives the surface population density </a:t>
            </a:r>
            <a:r>
              <a:rPr lang="en-US" sz="1300" i="1" dirty="0" smtClean="0">
                <a:sym typeface="Wingdings" pitchFamily="2" charset="2"/>
              </a:rPr>
              <a:t>N</a:t>
            </a:r>
            <a:r>
              <a:rPr lang="en-US" sz="1300" baseline="-25000" dirty="0" smtClean="0">
                <a:sym typeface="Wingdings" pitchFamily="2" charset="2"/>
              </a:rPr>
              <a:t>s</a:t>
            </a:r>
            <a:r>
              <a:rPr lang="en-US" sz="1300" dirty="0" smtClean="0">
                <a:sym typeface="Wingdings" pitchFamily="2" charset="2"/>
              </a:rPr>
              <a:t>. With increasing </a:t>
            </a:r>
            <a:r>
              <a:rPr lang="en-US" sz="1300" i="1" dirty="0">
                <a:sym typeface="Wingdings" pitchFamily="2" charset="2"/>
              </a:rPr>
              <a:t>E</a:t>
            </a:r>
            <a:r>
              <a:rPr lang="en-US" sz="1300" i="1" baseline="-25000" dirty="0">
                <a:sym typeface="Wingdings" pitchFamily="2" charset="2"/>
              </a:rPr>
              <a:t>G</a:t>
            </a:r>
            <a:r>
              <a:rPr lang="en-US" sz="1300" dirty="0" smtClean="0">
                <a:sym typeface="Wingdings" pitchFamily="2" charset="2"/>
              </a:rPr>
              <a:t> (</a:t>
            </a:r>
            <a:r>
              <a:rPr lang="en-US" sz="1300" i="1" dirty="0" smtClean="0">
                <a:sym typeface="Wingdings" pitchFamily="2" charset="2"/>
              </a:rPr>
              <a:t>V</a:t>
            </a:r>
            <a:r>
              <a:rPr lang="en-US" sz="1300" baseline="-25000" dirty="0" smtClean="0">
                <a:sym typeface="Wingdings" pitchFamily="2" charset="2"/>
              </a:rPr>
              <a:t>G</a:t>
            </a:r>
            <a:r>
              <a:rPr lang="en-US" sz="1300" dirty="0" smtClean="0">
                <a:sym typeface="Wingdings" pitchFamily="2" charset="2"/>
              </a:rPr>
              <a:t> more negative), </a:t>
            </a:r>
            <a:r>
              <a:rPr lang="en-US" sz="1300" i="1" dirty="0" smtClean="0">
                <a:sym typeface="Wingdings" pitchFamily="2" charset="2"/>
              </a:rPr>
              <a:t>N</a:t>
            </a:r>
            <a:r>
              <a:rPr lang="en-US" sz="1300" baseline="-25000" dirty="0" smtClean="0">
                <a:sym typeface="Wingdings" pitchFamily="2" charset="2"/>
              </a:rPr>
              <a:t>s</a:t>
            </a:r>
            <a:r>
              <a:rPr lang="en-US" sz="1300" dirty="0" smtClean="0">
                <a:sym typeface="Wingdings" pitchFamily="2" charset="2"/>
              </a:rPr>
              <a:t> is seen to decrease, confirming that the Fermi Energy approaches the Dirac Point (Fig. 1B). Moreover, the intercepts of the straight lines remain close to -1/2 in accord with the behavior of Dirac Fermions. The results provide a clean verification that ionic liquid gating strongly affects the population of the Dirac Fermions; the gate voltage directly tunes their quantum oscillations.</a:t>
            </a:r>
          </a:p>
          <a:p>
            <a:endParaRPr lang="en-US" sz="1300" dirty="0">
              <a:sym typeface="Wingdings" pitchFamily="2" charset="2"/>
            </a:endParaRPr>
          </a:p>
          <a:p>
            <a:pPr marL="342900" indent="-342900">
              <a:buAutoNum type="arabicParenR"/>
            </a:pPr>
            <a:r>
              <a:rPr lang="en-US" sz="1300" dirty="0" smtClean="0"/>
              <a:t>Jun </a:t>
            </a:r>
            <a:r>
              <a:rPr lang="en-US" sz="1300" dirty="0"/>
              <a:t>Xiong</a:t>
            </a:r>
            <a:r>
              <a:rPr lang="en-US" sz="1300" dirty="0" smtClean="0"/>
              <a:t>, </a:t>
            </a:r>
            <a:r>
              <a:rPr lang="en-US" sz="1300" i="1" dirty="0" smtClean="0"/>
              <a:t>et al</a:t>
            </a:r>
            <a:r>
              <a:rPr lang="en-US" sz="1300" dirty="0" smtClean="0"/>
              <a:t>., </a:t>
            </a:r>
            <a:r>
              <a:rPr lang="en-US" sz="1300" dirty="0" err="1" smtClean="0"/>
              <a:t>cond</a:t>
            </a:r>
            <a:r>
              <a:rPr lang="en-US" sz="1300" dirty="0" smtClean="0"/>
              <a:t>-mat </a:t>
            </a:r>
            <a:r>
              <a:rPr lang="en-US" sz="1300" dirty="0" smtClean="0"/>
              <a:t>arXiv:1211.1906v2, submitted.</a:t>
            </a:r>
          </a:p>
          <a:p>
            <a:endParaRPr lang="en-US" sz="1300" dirty="0"/>
          </a:p>
          <a:p>
            <a:r>
              <a:rPr lang="en-US" sz="1300" dirty="0" smtClean="0"/>
              <a:t>Partial support from the Army Research Office is acknowledged.</a:t>
            </a:r>
            <a:endParaRPr lang="en-US" sz="1300" dirty="0" smtClean="0"/>
          </a:p>
        </p:txBody>
      </p:sp>
      <p:grpSp>
        <p:nvGrpSpPr>
          <p:cNvPr id="241" name="Group 240"/>
          <p:cNvGrpSpPr/>
          <p:nvPr/>
        </p:nvGrpSpPr>
        <p:grpSpPr>
          <a:xfrm>
            <a:off x="5238368" y="838200"/>
            <a:ext cx="3812761" cy="4302487"/>
            <a:chOff x="5238368" y="949154"/>
            <a:chExt cx="3812761" cy="4302487"/>
          </a:xfrm>
        </p:grpSpPr>
        <p:grpSp>
          <p:nvGrpSpPr>
            <p:cNvPr id="235" name="Group 234"/>
            <p:cNvGrpSpPr/>
            <p:nvPr/>
          </p:nvGrpSpPr>
          <p:grpSpPr>
            <a:xfrm>
              <a:off x="5238368" y="1059537"/>
              <a:ext cx="3812761" cy="1761072"/>
              <a:chOff x="4657726" y="2543176"/>
              <a:chExt cx="3812761" cy="1761072"/>
            </a:xfrm>
          </p:grpSpPr>
          <p:sp>
            <p:nvSpPr>
              <p:cNvPr id="160" name="Freeform 159"/>
              <p:cNvSpPr/>
              <p:nvPr/>
            </p:nvSpPr>
            <p:spPr>
              <a:xfrm>
                <a:off x="5034754" y="2771434"/>
                <a:ext cx="3029853" cy="1150233"/>
              </a:xfrm>
              <a:custGeom>
                <a:avLst/>
                <a:gdLst>
                  <a:gd name="connsiteX0" fmla="*/ 0 w 6353175"/>
                  <a:gd name="connsiteY0" fmla="*/ 1943100 h 1971675"/>
                  <a:gd name="connsiteX1" fmla="*/ 28575 w 6353175"/>
                  <a:gd name="connsiteY1" fmla="*/ 1733550 h 1971675"/>
                  <a:gd name="connsiteX2" fmla="*/ 161925 w 6353175"/>
                  <a:gd name="connsiteY2" fmla="*/ 1371600 h 1971675"/>
                  <a:gd name="connsiteX3" fmla="*/ 381000 w 6353175"/>
                  <a:gd name="connsiteY3" fmla="*/ 1057275 h 1971675"/>
                  <a:gd name="connsiteX4" fmla="*/ 714375 w 6353175"/>
                  <a:gd name="connsiteY4" fmla="*/ 733425 h 1971675"/>
                  <a:gd name="connsiteX5" fmla="*/ 1085850 w 6353175"/>
                  <a:gd name="connsiteY5" fmla="*/ 485775 h 1971675"/>
                  <a:gd name="connsiteX6" fmla="*/ 1781175 w 6353175"/>
                  <a:gd name="connsiteY6" fmla="*/ 190500 h 1971675"/>
                  <a:gd name="connsiteX7" fmla="*/ 2390775 w 6353175"/>
                  <a:gd name="connsiteY7" fmla="*/ 57150 h 1971675"/>
                  <a:gd name="connsiteX8" fmla="*/ 2971800 w 6353175"/>
                  <a:gd name="connsiteY8" fmla="*/ 9525 h 1971675"/>
                  <a:gd name="connsiteX9" fmla="*/ 3400425 w 6353175"/>
                  <a:gd name="connsiteY9" fmla="*/ 0 h 1971675"/>
                  <a:gd name="connsiteX10" fmla="*/ 3819525 w 6353175"/>
                  <a:gd name="connsiteY10" fmla="*/ 47625 h 1971675"/>
                  <a:gd name="connsiteX11" fmla="*/ 4362450 w 6353175"/>
                  <a:gd name="connsiteY11" fmla="*/ 152400 h 1971675"/>
                  <a:gd name="connsiteX12" fmla="*/ 4876800 w 6353175"/>
                  <a:gd name="connsiteY12" fmla="*/ 314325 h 1971675"/>
                  <a:gd name="connsiteX13" fmla="*/ 5324475 w 6353175"/>
                  <a:gd name="connsiteY13" fmla="*/ 533400 h 1971675"/>
                  <a:gd name="connsiteX14" fmla="*/ 5667375 w 6353175"/>
                  <a:gd name="connsiteY14" fmla="*/ 752475 h 1971675"/>
                  <a:gd name="connsiteX15" fmla="*/ 5972175 w 6353175"/>
                  <a:gd name="connsiteY15" fmla="*/ 1076325 h 1971675"/>
                  <a:gd name="connsiteX16" fmla="*/ 6124575 w 6353175"/>
                  <a:gd name="connsiteY16" fmla="*/ 1266825 h 1971675"/>
                  <a:gd name="connsiteX17" fmla="*/ 6267450 w 6353175"/>
                  <a:gd name="connsiteY17" fmla="*/ 1533525 h 1971675"/>
                  <a:gd name="connsiteX18" fmla="*/ 6324600 w 6353175"/>
                  <a:gd name="connsiteY18" fmla="*/ 1809750 h 1971675"/>
                  <a:gd name="connsiteX19" fmla="*/ 6353175 w 6353175"/>
                  <a:gd name="connsiteY19" fmla="*/ 1971675 h 1971675"/>
                  <a:gd name="connsiteX20" fmla="*/ 0 w 6353175"/>
                  <a:gd name="connsiteY20" fmla="*/ 1943100 h 197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353175" h="1971675">
                    <a:moveTo>
                      <a:pt x="0" y="1943100"/>
                    </a:moveTo>
                    <a:lnTo>
                      <a:pt x="28575" y="1733550"/>
                    </a:lnTo>
                    <a:lnTo>
                      <a:pt x="161925" y="1371600"/>
                    </a:lnTo>
                    <a:lnTo>
                      <a:pt x="381000" y="1057275"/>
                    </a:lnTo>
                    <a:lnTo>
                      <a:pt x="714375" y="733425"/>
                    </a:lnTo>
                    <a:lnTo>
                      <a:pt x="1085850" y="485775"/>
                    </a:lnTo>
                    <a:lnTo>
                      <a:pt x="1781175" y="190500"/>
                    </a:lnTo>
                    <a:lnTo>
                      <a:pt x="2390775" y="57150"/>
                    </a:lnTo>
                    <a:lnTo>
                      <a:pt x="2971800" y="9525"/>
                    </a:lnTo>
                    <a:lnTo>
                      <a:pt x="3400425" y="0"/>
                    </a:lnTo>
                    <a:lnTo>
                      <a:pt x="3819525" y="47625"/>
                    </a:lnTo>
                    <a:lnTo>
                      <a:pt x="4362450" y="152400"/>
                    </a:lnTo>
                    <a:lnTo>
                      <a:pt x="4876800" y="314325"/>
                    </a:lnTo>
                    <a:lnTo>
                      <a:pt x="5324475" y="533400"/>
                    </a:lnTo>
                    <a:lnTo>
                      <a:pt x="5667375" y="752475"/>
                    </a:lnTo>
                    <a:lnTo>
                      <a:pt x="5972175" y="1076325"/>
                    </a:lnTo>
                    <a:lnTo>
                      <a:pt x="6124575" y="1266825"/>
                    </a:lnTo>
                    <a:lnTo>
                      <a:pt x="6267450" y="1533525"/>
                    </a:lnTo>
                    <a:lnTo>
                      <a:pt x="6324600" y="1809750"/>
                    </a:lnTo>
                    <a:lnTo>
                      <a:pt x="6353175" y="1971675"/>
                    </a:lnTo>
                    <a:lnTo>
                      <a:pt x="0" y="19431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B0F0"/>
                  </a:gs>
                  <a:gs pos="50000">
                    <a:srgbClr val="CCFFFF"/>
                  </a:gs>
                  <a:gs pos="100000">
                    <a:schemeClr val="bg1"/>
                  </a:gs>
                </a:gsLst>
                <a:lin ang="16200000" scaled="1"/>
                <a:tileRect/>
              </a:gradFill>
              <a:ln w="1905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2" name="Group 161"/>
              <p:cNvGrpSpPr/>
              <p:nvPr/>
            </p:nvGrpSpPr>
            <p:grpSpPr>
              <a:xfrm>
                <a:off x="4657726" y="3043711"/>
                <a:ext cx="3638549" cy="1244695"/>
                <a:chOff x="666750" y="2152650"/>
                <a:chExt cx="7629525" cy="2133600"/>
              </a:xfrm>
            </p:grpSpPr>
            <p:sp>
              <p:nvSpPr>
                <p:cNvPr id="176" name="Rectangle 175"/>
                <p:cNvSpPr/>
                <p:nvPr/>
              </p:nvSpPr>
              <p:spPr>
                <a:xfrm>
                  <a:off x="3200401" y="3467099"/>
                  <a:ext cx="2914650" cy="161925"/>
                </a:xfrm>
                <a:prstGeom prst="rect">
                  <a:avLst/>
                </a:prstGeom>
                <a:solidFill>
                  <a:srgbClr val="00FF00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Rectangle 176"/>
                <p:cNvSpPr/>
                <p:nvPr/>
              </p:nvSpPr>
              <p:spPr>
                <a:xfrm>
                  <a:off x="2714625" y="2152650"/>
                  <a:ext cx="3781425" cy="180975"/>
                </a:xfrm>
                <a:prstGeom prst="rect">
                  <a:avLst/>
                </a:prstGeom>
                <a:solidFill>
                  <a:srgbClr val="FFFF00"/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78" name="Group 177"/>
                <p:cNvGrpSpPr/>
                <p:nvPr/>
              </p:nvGrpSpPr>
              <p:grpSpPr>
                <a:xfrm>
                  <a:off x="3390900" y="3267076"/>
                  <a:ext cx="200025" cy="190500"/>
                  <a:chOff x="6743700" y="895351"/>
                  <a:chExt cx="200025" cy="190500"/>
                </a:xfrm>
              </p:grpSpPr>
              <p:sp>
                <p:nvSpPr>
                  <p:cNvPr id="232" name="Oval 231"/>
                  <p:cNvSpPr/>
                  <p:nvPr/>
                </p:nvSpPr>
                <p:spPr>
                  <a:xfrm>
                    <a:off x="6743700" y="89535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33" name="Straight Connector 232"/>
                  <p:cNvCxnSpPr/>
                  <p:nvPr/>
                </p:nvCxnSpPr>
                <p:spPr>
                  <a:xfrm>
                    <a:off x="6781800" y="1000125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9" name="Group 178"/>
                <p:cNvGrpSpPr/>
                <p:nvPr/>
              </p:nvGrpSpPr>
              <p:grpSpPr>
                <a:xfrm>
                  <a:off x="3810000" y="3267076"/>
                  <a:ext cx="200025" cy="190500"/>
                  <a:chOff x="6743700" y="895351"/>
                  <a:chExt cx="200025" cy="190500"/>
                </a:xfrm>
              </p:grpSpPr>
              <p:sp>
                <p:nvSpPr>
                  <p:cNvPr id="230" name="Oval 229"/>
                  <p:cNvSpPr/>
                  <p:nvPr/>
                </p:nvSpPr>
                <p:spPr>
                  <a:xfrm>
                    <a:off x="6743700" y="89535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31" name="Straight Connector 230"/>
                  <p:cNvCxnSpPr/>
                  <p:nvPr/>
                </p:nvCxnSpPr>
                <p:spPr>
                  <a:xfrm>
                    <a:off x="6781800" y="1000125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0" name="Group 179"/>
                <p:cNvGrpSpPr/>
                <p:nvPr/>
              </p:nvGrpSpPr>
              <p:grpSpPr>
                <a:xfrm>
                  <a:off x="4248150" y="3267076"/>
                  <a:ext cx="200025" cy="190500"/>
                  <a:chOff x="6743700" y="895351"/>
                  <a:chExt cx="200025" cy="190500"/>
                </a:xfrm>
              </p:grpSpPr>
              <p:sp>
                <p:nvSpPr>
                  <p:cNvPr id="228" name="Oval 227"/>
                  <p:cNvSpPr/>
                  <p:nvPr/>
                </p:nvSpPr>
                <p:spPr>
                  <a:xfrm>
                    <a:off x="6743700" y="89535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29" name="Straight Connector 228"/>
                  <p:cNvCxnSpPr/>
                  <p:nvPr/>
                </p:nvCxnSpPr>
                <p:spPr>
                  <a:xfrm>
                    <a:off x="6781800" y="1000125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1" name="Group 180"/>
                <p:cNvGrpSpPr/>
                <p:nvPr/>
              </p:nvGrpSpPr>
              <p:grpSpPr>
                <a:xfrm>
                  <a:off x="4714875" y="3267076"/>
                  <a:ext cx="200025" cy="190500"/>
                  <a:chOff x="6743700" y="895351"/>
                  <a:chExt cx="200025" cy="190500"/>
                </a:xfrm>
              </p:grpSpPr>
              <p:sp>
                <p:nvSpPr>
                  <p:cNvPr id="226" name="Oval 225"/>
                  <p:cNvSpPr/>
                  <p:nvPr/>
                </p:nvSpPr>
                <p:spPr>
                  <a:xfrm>
                    <a:off x="6743700" y="89535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27" name="Straight Connector 226"/>
                  <p:cNvCxnSpPr/>
                  <p:nvPr/>
                </p:nvCxnSpPr>
                <p:spPr>
                  <a:xfrm>
                    <a:off x="6781800" y="1000125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2" name="Group 181"/>
                <p:cNvGrpSpPr/>
                <p:nvPr/>
              </p:nvGrpSpPr>
              <p:grpSpPr>
                <a:xfrm>
                  <a:off x="5162550" y="3267076"/>
                  <a:ext cx="200025" cy="190500"/>
                  <a:chOff x="6743700" y="895351"/>
                  <a:chExt cx="200025" cy="190500"/>
                </a:xfrm>
              </p:grpSpPr>
              <p:sp>
                <p:nvSpPr>
                  <p:cNvPr id="224" name="Oval 223"/>
                  <p:cNvSpPr/>
                  <p:nvPr/>
                </p:nvSpPr>
                <p:spPr>
                  <a:xfrm>
                    <a:off x="6743700" y="89535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25" name="Straight Connector 224"/>
                  <p:cNvCxnSpPr/>
                  <p:nvPr/>
                </p:nvCxnSpPr>
                <p:spPr>
                  <a:xfrm>
                    <a:off x="6781800" y="1000125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3" name="Group 182"/>
                <p:cNvGrpSpPr/>
                <p:nvPr/>
              </p:nvGrpSpPr>
              <p:grpSpPr>
                <a:xfrm>
                  <a:off x="5619750" y="3267076"/>
                  <a:ext cx="200025" cy="190500"/>
                  <a:chOff x="6743700" y="895351"/>
                  <a:chExt cx="200025" cy="190500"/>
                </a:xfrm>
              </p:grpSpPr>
              <p:sp>
                <p:nvSpPr>
                  <p:cNvPr id="222" name="Oval 221"/>
                  <p:cNvSpPr/>
                  <p:nvPr/>
                </p:nvSpPr>
                <p:spPr>
                  <a:xfrm>
                    <a:off x="6743700" y="89535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23" name="Straight Connector 222"/>
                  <p:cNvCxnSpPr/>
                  <p:nvPr/>
                </p:nvCxnSpPr>
                <p:spPr>
                  <a:xfrm>
                    <a:off x="6781800" y="1000125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4" name="Group 183"/>
                <p:cNvGrpSpPr/>
                <p:nvPr/>
              </p:nvGrpSpPr>
              <p:grpSpPr>
                <a:xfrm>
                  <a:off x="3105150" y="2343151"/>
                  <a:ext cx="200025" cy="190500"/>
                  <a:chOff x="6067425" y="914401"/>
                  <a:chExt cx="200025" cy="190500"/>
                </a:xfrm>
              </p:grpSpPr>
              <p:sp>
                <p:nvSpPr>
                  <p:cNvPr id="219" name="Oval 218"/>
                  <p:cNvSpPr/>
                  <p:nvPr/>
                </p:nvSpPr>
                <p:spPr>
                  <a:xfrm>
                    <a:off x="6067425" y="91440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20" name="Straight Connector 219"/>
                  <p:cNvCxnSpPr/>
                  <p:nvPr/>
                </p:nvCxnSpPr>
                <p:spPr>
                  <a:xfrm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>
                  <a:xfrm rot="16200000"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5" name="Group 184"/>
                <p:cNvGrpSpPr/>
                <p:nvPr/>
              </p:nvGrpSpPr>
              <p:grpSpPr>
                <a:xfrm>
                  <a:off x="3552825" y="2352676"/>
                  <a:ext cx="200025" cy="190500"/>
                  <a:chOff x="6067425" y="914401"/>
                  <a:chExt cx="200025" cy="190500"/>
                </a:xfrm>
              </p:grpSpPr>
              <p:sp>
                <p:nvSpPr>
                  <p:cNvPr id="216" name="Oval 215"/>
                  <p:cNvSpPr/>
                  <p:nvPr/>
                </p:nvSpPr>
                <p:spPr>
                  <a:xfrm>
                    <a:off x="6067425" y="91440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17" name="Straight Connector 216"/>
                  <p:cNvCxnSpPr/>
                  <p:nvPr/>
                </p:nvCxnSpPr>
                <p:spPr>
                  <a:xfrm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Straight Connector 217"/>
                  <p:cNvCxnSpPr/>
                  <p:nvPr/>
                </p:nvCxnSpPr>
                <p:spPr>
                  <a:xfrm rot="16200000"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6" name="Group 185"/>
                <p:cNvGrpSpPr/>
                <p:nvPr/>
              </p:nvGrpSpPr>
              <p:grpSpPr>
                <a:xfrm>
                  <a:off x="4429125" y="2352676"/>
                  <a:ext cx="200025" cy="190500"/>
                  <a:chOff x="6067425" y="914401"/>
                  <a:chExt cx="200025" cy="190500"/>
                </a:xfrm>
              </p:grpSpPr>
              <p:sp>
                <p:nvSpPr>
                  <p:cNvPr id="213" name="Oval 212"/>
                  <p:cNvSpPr/>
                  <p:nvPr/>
                </p:nvSpPr>
                <p:spPr>
                  <a:xfrm>
                    <a:off x="6067425" y="91440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14" name="Straight Connector 213"/>
                  <p:cNvCxnSpPr/>
                  <p:nvPr/>
                </p:nvCxnSpPr>
                <p:spPr>
                  <a:xfrm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/>
                  <p:cNvCxnSpPr/>
                  <p:nvPr/>
                </p:nvCxnSpPr>
                <p:spPr>
                  <a:xfrm rot="16200000"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7" name="Group 186"/>
                <p:cNvGrpSpPr/>
                <p:nvPr/>
              </p:nvGrpSpPr>
              <p:grpSpPr>
                <a:xfrm>
                  <a:off x="3990975" y="2343151"/>
                  <a:ext cx="200025" cy="190500"/>
                  <a:chOff x="6067425" y="914401"/>
                  <a:chExt cx="200025" cy="190500"/>
                </a:xfrm>
              </p:grpSpPr>
              <p:sp>
                <p:nvSpPr>
                  <p:cNvPr id="210" name="Oval 209"/>
                  <p:cNvSpPr/>
                  <p:nvPr/>
                </p:nvSpPr>
                <p:spPr>
                  <a:xfrm>
                    <a:off x="6067425" y="91440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11" name="Straight Connector 210"/>
                  <p:cNvCxnSpPr/>
                  <p:nvPr/>
                </p:nvCxnSpPr>
                <p:spPr>
                  <a:xfrm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2" name="Straight Connector 211"/>
                  <p:cNvCxnSpPr/>
                  <p:nvPr/>
                </p:nvCxnSpPr>
                <p:spPr>
                  <a:xfrm rot="16200000"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Group 187"/>
                <p:cNvGrpSpPr/>
                <p:nvPr/>
              </p:nvGrpSpPr>
              <p:grpSpPr>
                <a:xfrm>
                  <a:off x="5334000" y="2362201"/>
                  <a:ext cx="200025" cy="190500"/>
                  <a:chOff x="6067425" y="914401"/>
                  <a:chExt cx="200025" cy="190500"/>
                </a:xfrm>
              </p:grpSpPr>
              <p:sp>
                <p:nvSpPr>
                  <p:cNvPr id="207" name="Oval 206"/>
                  <p:cNvSpPr/>
                  <p:nvPr/>
                </p:nvSpPr>
                <p:spPr>
                  <a:xfrm>
                    <a:off x="6067425" y="91440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08" name="Straight Connector 207"/>
                  <p:cNvCxnSpPr/>
                  <p:nvPr/>
                </p:nvCxnSpPr>
                <p:spPr>
                  <a:xfrm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/>
                  <p:cNvCxnSpPr/>
                  <p:nvPr/>
                </p:nvCxnSpPr>
                <p:spPr>
                  <a:xfrm rot="16200000"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Group 188"/>
                <p:cNvGrpSpPr/>
                <p:nvPr/>
              </p:nvGrpSpPr>
              <p:grpSpPr>
                <a:xfrm>
                  <a:off x="4876800" y="2362201"/>
                  <a:ext cx="200025" cy="190500"/>
                  <a:chOff x="6067425" y="914401"/>
                  <a:chExt cx="200025" cy="190500"/>
                </a:xfrm>
              </p:grpSpPr>
              <p:sp>
                <p:nvSpPr>
                  <p:cNvPr id="204" name="Oval 203"/>
                  <p:cNvSpPr/>
                  <p:nvPr/>
                </p:nvSpPr>
                <p:spPr>
                  <a:xfrm>
                    <a:off x="6067425" y="91440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05" name="Straight Connector 204"/>
                  <p:cNvCxnSpPr/>
                  <p:nvPr/>
                </p:nvCxnSpPr>
                <p:spPr>
                  <a:xfrm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/>
                  <p:cNvCxnSpPr/>
                  <p:nvPr/>
                </p:nvCxnSpPr>
                <p:spPr>
                  <a:xfrm rot="16200000"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5781675" y="2362201"/>
                  <a:ext cx="200025" cy="190500"/>
                  <a:chOff x="6067425" y="914401"/>
                  <a:chExt cx="200025" cy="190500"/>
                </a:xfrm>
              </p:grpSpPr>
              <p:sp>
                <p:nvSpPr>
                  <p:cNvPr id="201" name="Oval 200"/>
                  <p:cNvSpPr/>
                  <p:nvPr/>
                </p:nvSpPr>
                <p:spPr>
                  <a:xfrm>
                    <a:off x="6067425" y="914401"/>
                    <a:ext cx="200025" cy="1905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02" name="Straight Connector 201"/>
                  <p:cNvCxnSpPr/>
                  <p:nvPr/>
                </p:nvCxnSpPr>
                <p:spPr>
                  <a:xfrm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Straight Connector 202"/>
                  <p:cNvCxnSpPr/>
                  <p:nvPr/>
                </p:nvCxnSpPr>
                <p:spPr>
                  <a:xfrm rot="16200000">
                    <a:off x="6105525" y="1009650"/>
                    <a:ext cx="13335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1" name="Group 190"/>
                <p:cNvGrpSpPr/>
                <p:nvPr/>
              </p:nvGrpSpPr>
              <p:grpSpPr>
                <a:xfrm>
                  <a:off x="7448550" y="2724150"/>
                  <a:ext cx="361950" cy="266700"/>
                  <a:chOff x="8201025" y="2819400"/>
                  <a:chExt cx="361950" cy="266700"/>
                </a:xfrm>
              </p:grpSpPr>
              <p:cxnSp>
                <p:nvCxnSpPr>
                  <p:cNvPr id="197" name="Straight Connector 196"/>
                  <p:cNvCxnSpPr/>
                  <p:nvPr/>
                </p:nvCxnSpPr>
                <p:spPr>
                  <a:xfrm>
                    <a:off x="8296275" y="2819400"/>
                    <a:ext cx="1714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/>
                  <p:cNvCxnSpPr/>
                  <p:nvPr/>
                </p:nvCxnSpPr>
                <p:spPr>
                  <a:xfrm>
                    <a:off x="8305800" y="3000375"/>
                    <a:ext cx="17145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/>
                  <p:cNvCxnSpPr/>
                  <p:nvPr/>
                </p:nvCxnSpPr>
                <p:spPr>
                  <a:xfrm>
                    <a:off x="8210550" y="3086100"/>
                    <a:ext cx="352425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/>
                  <p:cNvCxnSpPr/>
                  <p:nvPr/>
                </p:nvCxnSpPr>
                <p:spPr>
                  <a:xfrm>
                    <a:off x="8201025" y="2914650"/>
                    <a:ext cx="352425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2" name="Straight Connector 191"/>
                <p:cNvCxnSpPr/>
                <p:nvPr/>
              </p:nvCxnSpPr>
              <p:spPr>
                <a:xfrm>
                  <a:off x="6477000" y="2257425"/>
                  <a:ext cx="1152525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>
                  <a:off x="7620000" y="2276475"/>
                  <a:ext cx="9525" cy="43815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>
                  <a:off x="6086475" y="3495675"/>
                  <a:ext cx="15621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>
                  <a:off x="7639050" y="3000375"/>
                  <a:ext cx="0" cy="4953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6" name="Rectangle 195"/>
                <p:cNvSpPr/>
                <p:nvPr/>
              </p:nvSpPr>
              <p:spPr>
                <a:xfrm>
                  <a:off x="666750" y="3638550"/>
                  <a:ext cx="7629525" cy="6477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63" name="TextBox 162"/>
              <p:cNvSpPr txBox="1"/>
              <p:nvPr/>
            </p:nvSpPr>
            <p:spPr>
              <a:xfrm>
                <a:off x="4760702" y="2681675"/>
                <a:ext cx="10599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Au electrode</a:t>
                </a:r>
                <a:endParaRPr lang="en-US" sz="1200" dirty="0"/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8064607" y="3227081"/>
                <a:ext cx="4058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V</a:t>
                </a:r>
                <a:r>
                  <a:rPr lang="en-US" sz="1400" baseline="-25000" dirty="0" smtClean="0"/>
                  <a:t>G</a:t>
                </a:r>
                <a:endParaRPr lang="en-US" sz="1400" baseline="-25000" dirty="0"/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6315741" y="3877212"/>
                <a:ext cx="6751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sample</a:t>
                </a:r>
                <a:endParaRPr lang="en-US" sz="1200" dirty="0"/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534430" y="3200399"/>
                <a:ext cx="663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err="1" smtClean="0"/>
                  <a:t>cations</a:t>
                </a:r>
                <a:endParaRPr lang="en-US" sz="1200" dirty="0"/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6896100" y="3456800"/>
                <a:ext cx="6351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anions</a:t>
                </a:r>
                <a:endParaRPr lang="en-US" sz="1200" dirty="0"/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6161296" y="2543610"/>
                <a:ext cx="9701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Ionic liquid</a:t>
                </a:r>
                <a:endParaRPr lang="en-US" sz="1200" dirty="0"/>
              </a:p>
            </p:txBody>
          </p:sp>
          <p:sp>
            <p:nvSpPr>
              <p:cNvPr id="169" name="TextBox 168"/>
              <p:cNvSpPr txBox="1"/>
              <p:nvPr/>
            </p:nvSpPr>
            <p:spPr>
              <a:xfrm>
                <a:off x="4657726" y="4027249"/>
                <a:ext cx="78258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sapphire</a:t>
                </a:r>
                <a:endParaRPr lang="en-US" sz="1200" dirty="0"/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7086600" y="2543176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DEME-TFSI</a:t>
                </a:r>
                <a:endParaRPr lang="en-US" sz="1200" dirty="0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5702503" y="3738295"/>
                <a:ext cx="177158" cy="172257"/>
              </a:xfrm>
              <a:prstGeom prst="rect">
                <a:avLst/>
              </a:prstGeom>
              <a:solidFill>
                <a:srgbClr val="FF006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7246956" y="3738295"/>
                <a:ext cx="177158" cy="172257"/>
              </a:xfrm>
              <a:prstGeom prst="rect">
                <a:avLst/>
              </a:prstGeom>
              <a:solidFill>
                <a:srgbClr val="0066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150362" y="3654945"/>
                <a:ext cx="6303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source</a:t>
                </a:r>
                <a:endParaRPr lang="en-US" sz="1200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7415028" y="3582708"/>
                <a:ext cx="551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drain</a:t>
                </a:r>
                <a:endParaRPr lang="en-US" sz="1200" dirty="0"/>
              </a:p>
            </p:txBody>
          </p:sp>
          <p:cxnSp>
            <p:nvCxnSpPr>
              <p:cNvPr id="3" name="Straight Arrow Connector 2"/>
              <p:cNvCxnSpPr>
                <a:stCxn id="163" idx="2"/>
                <a:endCxn id="177" idx="1"/>
              </p:cNvCxnSpPr>
              <p:nvPr/>
            </p:nvCxnSpPr>
            <p:spPr>
              <a:xfrm>
                <a:off x="5290655" y="2958674"/>
                <a:ext cx="343710" cy="13782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38" name="Picture 2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3098" y="2849184"/>
              <a:ext cx="3031672" cy="2402457"/>
            </a:xfrm>
            <a:prstGeom prst="rect">
              <a:avLst/>
            </a:prstGeom>
          </p:spPr>
        </p:pic>
        <p:sp>
          <p:nvSpPr>
            <p:cNvPr id="239" name="TextBox 238"/>
            <p:cNvSpPr txBox="1"/>
            <p:nvPr/>
          </p:nvSpPr>
          <p:spPr>
            <a:xfrm>
              <a:off x="5392450" y="949154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5615396" y="285008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2" name="TextBox 241"/>
          <p:cNvSpPr txBox="1"/>
          <p:nvPr/>
        </p:nvSpPr>
        <p:spPr>
          <a:xfrm>
            <a:off x="4891030" y="5105400"/>
            <a:ext cx="42529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Figure 1 A: Sketch of the ionic-liquid gating experiment. The sample and gold electrode are immersed in the liquid DEME-TFSI. A negative gate voltage </a:t>
            </a:r>
            <a:r>
              <a:rPr lang="en-US" sz="1200" i="1" dirty="0" smtClean="0"/>
              <a:t>V</a:t>
            </a:r>
            <a:r>
              <a:rPr lang="en-US" sz="1200" baseline="-25000" dirty="0" smtClean="0"/>
              <a:t>G</a:t>
            </a:r>
            <a:r>
              <a:rPr lang="en-US" sz="1200" dirty="0" smtClean="0"/>
              <a:t> coats the sample with anions. Panel B plots the reciprocals of the fields (at which quantum oscillations peak) versus the integers </a:t>
            </a:r>
            <a:r>
              <a:rPr lang="en-US" sz="1200" i="1" dirty="0" smtClean="0"/>
              <a:t>n</a:t>
            </a:r>
            <a:r>
              <a:rPr lang="en-US" sz="1200" dirty="0" smtClean="0"/>
              <a:t>. The slope is proportional to the surface concentration </a:t>
            </a:r>
            <a:r>
              <a:rPr lang="en-US" sz="1200" i="1" dirty="0" smtClean="0"/>
              <a:t>N</a:t>
            </a:r>
            <a:r>
              <a:rPr lang="en-US" sz="1200" baseline="-25000" dirty="0" smtClean="0"/>
              <a:t>s</a:t>
            </a:r>
            <a:r>
              <a:rPr lang="en-US" sz="1200" dirty="0" smtClean="0"/>
              <a:t>. Note that, </a:t>
            </a:r>
            <a:r>
              <a:rPr lang="en-US" sz="1200" dirty="0"/>
              <a:t>as </a:t>
            </a:r>
            <a:r>
              <a:rPr lang="en-US" sz="1200" i="1" dirty="0"/>
              <a:t>N</a:t>
            </a:r>
            <a:r>
              <a:rPr lang="en-US" sz="1200" baseline="-25000" dirty="0"/>
              <a:t>s</a:t>
            </a:r>
            <a:r>
              <a:rPr lang="en-US" sz="1200" dirty="0"/>
              <a:t> </a:t>
            </a:r>
            <a:r>
              <a:rPr lang="en-US" sz="1200" dirty="0" smtClean="0"/>
              <a:t>changes, the intercepts remain near -1/2.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716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325</TotalTime>
  <Words>408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Phuan Ong</dc:creator>
  <cp:lastModifiedBy>N. Phuan Ong</cp:lastModifiedBy>
  <cp:revision>31</cp:revision>
  <dcterms:created xsi:type="dcterms:W3CDTF">2013-05-27T17:56:41Z</dcterms:created>
  <dcterms:modified xsi:type="dcterms:W3CDTF">2013-06-02T19:15:39Z</dcterms:modified>
</cp:coreProperties>
</file>