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309" r:id="rId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CC"/>
    <a:srgbClr val="FFFF99"/>
    <a:srgbClr val="B2B2B2"/>
    <a:srgbClr val="CC66FF"/>
    <a:srgbClr val="0033CC"/>
    <a:srgbClr val="00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727" autoAdjust="0"/>
    <p:restoredTop sz="99249" autoAdjust="0"/>
  </p:normalViewPr>
  <p:slideViewPr>
    <p:cSldViewPr snapToGrid="0">
      <p:cViewPr varScale="1">
        <p:scale>
          <a:sx n="109" d="100"/>
          <a:sy n="109" d="100"/>
        </p:scale>
        <p:origin x="-174" y="-90"/>
      </p:cViewPr>
      <p:guideLst>
        <p:guide orient="horz" pos="280"/>
        <p:guide pos="3113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image" Target="../media/image1.emf"/><Relationship Id="rId5" Type="http://schemas.openxmlformats.org/officeDocument/2006/relationships/image" Target="../media/image5.emf"/><Relationship Id="rId4" Type="http://schemas.openxmlformats.org/officeDocument/2006/relationships/image" Target="../media/image4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53C8249-1991-4762-A6B2-9EAD35E7B32D}" type="datetimeFigureOut">
              <a:rPr lang="en-US" smtClean="0"/>
              <a:pPr/>
              <a:t>5/31/2013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6D2077A-9470-407A-A726-3A6C3A5D8B7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22526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投影片圖像版面配置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7651" name="備忘稿版面配置區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latin typeface="Arial" pitchFamily="34" charset="0"/>
            </a:endParaRPr>
          </a:p>
        </p:txBody>
      </p:sp>
      <p:sp>
        <p:nvSpPr>
          <p:cNvPr id="27652" name="投影片編號版面配置區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900" b="1">
                <a:solidFill>
                  <a:schemeClr val="accent2"/>
                </a:solidFill>
                <a:latin typeface="Times New Roman" pitchFamily="18" charset="0"/>
                <a:ea typeface="MS PGothic" pitchFamily="34" charset="-128"/>
              </a:defRPr>
            </a:lvl1pPr>
            <a:lvl2pPr marL="702756" indent="-270291" eaLnBrk="0" hangingPunct="0">
              <a:defRPr sz="1900" b="1">
                <a:solidFill>
                  <a:schemeClr val="accent2"/>
                </a:solidFill>
                <a:latin typeface="Times New Roman" pitchFamily="18" charset="0"/>
                <a:ea typeface="MS PGothic" pitchFamily="34" charset="-128"/>
              </a:defRPr>
            </a:lvl2pPr>
            <a:lvl3pPr marL="1081164" indent="-216233" eaLnBrk="0" hangingPunct="0">
              <a:defRPr sz="1900" b="1">
                <a:solidFill>
                  <a:schemeClr val="accent2"/>
                </a:solidFill>
                <a:latin typeface="Times New Roman" pitchFamily="18" charset="0"/>
                <a:ea typeface="MS PGothic" pitchFamily="34" charset="-128"/>
              </a:defRPr>
            </a:lvl3pPr>
            <a:lvl4pPr marL="1513629" indent="-216233" eaLnBrk="0" hangingPunct="0">
              <a:defRPr sz="1900" b="1">
                <a:solidFill>
                  <a:schemeClr val="accent2"/>
                </a:solidFill>
                <a:latin typeface="Times New Roman" pitchFamily="18" charset="0"/>
                <a:ea typeface="MS PGothic" pitchFamily="34" charset="-128"/>
              </a:defRPr>
            </a:lvl4pPr>
            <a:lvl5pPr marL="1946095" indent="-216233" eaLnBrk="0" hangingPunct="0">
              <a:defRPr sz="1900" b="1">
                <a:solidFill>
                  <a:schemeClr val="accent2"/>
                </a:solidFill>
                <a:latin typeface="Times New Roman" pitchFamily="18" charset="0"/>
                <a:ea typeface="MS PGothic" pitchFamily="34" charset="-128"/>
              </a:defRPr>
            </a:lvl5pPr>
            <a:lvl6pPr marL="2378560" indent="-216233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accent2"/>
                </a:solidFill>
                <a:latin typeface="Times New Roman" pitchFamily="18" charset="0"/>
                <a:ea typeface="MS PGothic" pitchFamily="34" charset="-128"/>
              </a:defRPr>
            </a:lvl6pPr>
            <a:lvl7pPr marL="2811026" indent="-216233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accent2"/>
                </a:solidFill>
                <a:latin typeface="Times New Roman" pitchFamily="18" charset="0"/>
                <a:ea typeface="MS PGothic" pitchFamily="34" charset="-128"/>
              </a:defRPr>
            </a:lvl7pPr>
            <a:lvl8pPr marL="3243491" indent="-216233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accent2"/>
                </a:solidFill>
                <a:latin typeface="Times New Roman" pitchFamily="18" charset="0"/>
                <a:ea typeface="MS PGothic" pitchFamily="34" charset="-128"/>
              </a:defRPr>
            </a:lvl8pPr>
            <a:lvl9pPr marL="3675957" indent="-216233" eaLnBrk="0" fontAlgn="base" hangingPunct="0">
              <a:spcBef>
                <a:spcPct val="0"/>
              </a:spcBef>
              <a:spcAft>
                <a:spcPct val="0"/>
              </a:spcAft>
              <a:defRPr sz="1900" b="1">
                <a:solidFill>
                  <a:schemeClr val="accent2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eaLnBrk="1" hangingPunct="1"/>
            <a:fld id="{628BD115-0AE2-4D01-8E05-F8241507C72C}" type="slidenum">
              <a:rPr lang="zh-TW" altLang="en-US" sz="1100" b="0">
                <a:solidFill>
                  <a:schemeClr val="tx1"/>
                </a:solidFill>
                <a:latin typeface="Arial" pitchFamily="34" charset="0"/>
              </a:rPr>
              <a:pPr eaLnBrk="1" hangingPunct="1"/>
              <a:t>1</a:t>
            </a:fld>
            <a:endParaRPr lang="zh-TW" altLang="en-US" sz="1100" b="0" dirty="0">
              <a:solidFill>
                <a:schemeClr val="tx1"/>
              </a:solidFill>
              <a:latin typeface="Arial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1F016A-F5BE-4F64-B3E3-EA613E892686}" type="datetimeFigureOut">
              <a:rPr lang="en-US" smtClean="0"/>
              <a:pPr/>
              <a:t>5/31/2013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4974DB-A695-4520-8F80-D39A523EBB0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63330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1F016A-F5BE-4F64-B3E3-EA613E892686}" type="datetimeFigureOut">
              <a:rPr lang="en-US" smtClean="0"/>
              <a:pPr/>
              <a:t>5/31/2013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4974DB-A695-4520-8F80-D39A523EBB0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79100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1F016A-F5BE-4F64-B3E3-EA613E892686}" type="datetimeFigureOut">
              <a:rPr lang="en-US" smtClean="0"/>
              <a:pPr/>
              <a:t>5/31/2013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4974DB-A695-4520-8F80-D39A523EBB0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15224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1F016A-F5BE-4F64-B3E3-EA613E892686}" type="datetimeFigureOut">
              <a:rPr lang="en-US" smtClean="0"/>
              <a:pPr/>
              <a:t>5/31/2013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4974DB-A695-4520-8F80-D39A523EBB0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32343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1F016A-F5BE-4F64-B3E3-EA613E892686}" type="datetimeFigureOut">
              <a:rPr lang="en-US" smtClean="0"/>
              <a:pPr/>
              <a:t>5/31/2013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4974DB-A695-4520-8F80-D39A523EBB0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31591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1F016A-F5BE-4F64-B3E3-EA613E892686}" type="datetimeFigureOut">
              <a:rPr lang="en-US" smtClean="0"/>
              <a:pPr/>
              <a:t>5/31/2013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4974DB-A695-4520-8F80-D39A523EBB0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86251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1F016A-F5BE-4F64-B3E3-EA613E892686}" type="datetimeFigureOut">
              <a:rPr lang="en-US" smtClean="0"/>
              <a:pPr/>
              <a:t>5/31/2013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4974DB-A695-4520-8F80-D39A523EBB0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18717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1F016A-F5BE-4F64-B3E3-EA613E892686}" type="datetimeFigureOut">
              <a:rPr lang="en-US" smtClean="0"/>
              <a:pPr/>
              <a:t>5/31/2013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4974DB-A695-4520-8F80-D39A523EBB0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78418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1F016A-F5BE-4F64-B3E3-EA613E892686}" type="datetimeFigureOut">
              <a:rPr lang="en-US" smtClean="0"/>
              <a:pPr/>
              <a:t>5/31/2013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4974DB-A695-4520-8F80-D39A523EBB0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65097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1F016A-F5BE-4F64-B3E3-EA613E892686}" type="datetimeFigureOut">
              <a:rPr lang="en-US" smtClean="0"/>
              <a:pPr/>
              <a:t>5/31/2013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4974DB-A695-4520-8F80-D39A523EBB0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45069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1F016A-F5BE-4F64-B3E3-EA613E892686}" type="datetimeFigureOut">
              <a:rPr lang="en-US" smtClean="0"/>
              <a:pPr/>
              <a:t>5/31/2013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4974DB-A695-4520-8F80-D39A523EBB0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1796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1F016A-F5BE-4F64-B3E3-EA613E892686}" type="datetimeFigureOut">
              <a:rPr lang="en-US" smtClean="0"/>
              <a:pPr/>
              <a:t>5/31/2013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4974DB-A695-4520-8F80-D39A523EBB0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78397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emf"/><Relationship Id="rId13" Type="http://schemas.openxmlformats.org/officeDocument/2006/relationships/oleObject" Target="../embeddings/oleObject4.bin"/><Relationship Id="rId3" Type="http://schemas.openxmlformats.org/officeDocument/2006/relationships/notesSlide" Target="../notesSlides/notesSlide1.xml"/><Relationship Id="rId7" Type="http://schemas.openxmlformats.org/officeDocument/2006/relationships/oleObject" Target="../embeddings/oleObject1.bin"/><Relationship Id="rId12" Type="http://schemas.openxmlformats.org/officeDocument/2006/relationships/image" Target="../media/image3.emf"/><Relationship Id="rId17" Type="http://schemas.openxmlformats.org/officeDocument/2006/relationships/image" Target="../media/image9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5.emf"/><Relationship Id="rId1" Type="http://schemas.openxmlformats.org/officeDocument/2006/relationships/vmlDrawing" Target="../drawings/vmlDrawing1.vml"/><Relationship Id="rId6" Type="http://schemas.openxmlformats.org/officeDocument/2006/relationships/image" Target="../media/image8.emf"/><Relationship Id="rId11" Type="http://schemas.openxmlformats.org/officeDocument/2006/relationships/oleObject" Target="../embeddings/oleObject3.bin"/><Relationship Id="rId5" Type="http://schemas.openxmlformats.org/officeDocument/2006/relationships/image" Target="../media/image7.emf"/><Relationship Id="rId15" Type="http://schemas.openxmlformats.org/officeDocument/2006/relationships/oleObject" Target="../embeddings/oleObject5.bin"/><Relationship Id="rId10" Type="http://schemas.openxmlformats.org/officeDocument/2006/relationships/image" Target="../media/image2.emf"/><Relationship Id="rId4" Type="http://schemas.openxmlformats.org/officeDocument/2006/relationships/image" Target="../media/image6.jpeg"/><Relationship Id="rId9" Type="http://schemas.openxmlformats.org/officeDocument/2006/relationships/oleObject" Target="../embeddings/oleObject2.bin"/><Relationship Id="rId14" Type="http://schemas.openxmlformats.org/officeDocument/2006/relationships/image" Target="../media/image4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FFCCCC"/>
            </a:gs>
            <a:gs pos="45000">
              <a:srgbClr val="FFFF99"/>
            </a:gs>
            <a:gs pos="83000">
              <a:schemeClr val="bg1">
                <a:lumMod val="75000"/>
              </a:schemeClr>
            </a:gs>
            <a:gs pos="100000">
              <a:srgbClr val="B2B2B2"/>
            </a:gs>
          </a:gsLst>
          <a:lin ang="135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ext Box 4"/>
          <p:cNvSpPr txBox="1">
            <a:spLocks noChangeArrowheads="1"/>
          </p:cNvSpPr>
          <p:nvPr/>
        </p:nvSpPr>
        <p:spPr bwMode="auto">
          <a:xfrm>
            <a:off x="0" y="0"/>
            <a:ext cx="9144000" cy="1077218"/>
          </a:xfrm>
          <a:prstGeom prst="rect">
            <a:avLst/>
          </a:prstGeom>
          <a:solidFill>
            <a:schemeClr val="tx1"/>
          </a:solidFill>
          <a:ln>
            <a:noFill/>
          </a:ln>
          <a:extLst/>
        </p:spPr>
        <p:txBody>
          <a:bodyPr wrap="square">
            <a:spAutoFit/>
          </a:bodyPr>
          <a:lstStyle>
            <a:lvl1pPr marL="231775" indent="-231775" eaLnBrk="0" hangingPunct="0">
              <a:defRPr sz="2000" b="1">
                <a:solidFill>
                  <a:schemeClr val="accent2"/>
                </a:solidFill>
                <a:latin typeface="Times New Roman" pitchFamily="18" charset="0"/>
                <a:ea typeface="MS PGothic" pitchFamily="34" charset="-128"/>
              </a:defRPr>
            </a:lvl1pPr>
            <a:lvl2pPr marL="742950" indent="-285750" eaLnBrk="0" hangingPunct="0">
              <a:defRPr sz="2000" b="1">
                <a:solidFill>
                  <a:schemeClr val="accent2"/>
                </a:solidFill>
                <a:latin typeface="Times New Roman" pitchFamily="18" charset="0"/>
                <a:ea typeface="MS PGothic" pitchFamily="34" charset="-128"/>
              </a:defRPr>
            </a:lvl2pPr>
            <a:lvl3pPr marL="1143000" indent="-228600" eaLnBrk="0" hangingPunct="0">
              <a:defRPr sz="2000" b="1">
                <a:solidFill>
                  <a:schemeClr val="accent2"/>
                </a:solidFill>
                <a:latin typeface="Times New Roman" pitchFamily="18" charset="0"/>
                <a:ea typeface="MS PGothic" pitchFamily="34" charset="-128"/>
              </a:defRPr>
            </a:lvl3pPr>
            <a:lvl4pPr marL="1600200" indent="-228600" eaLnBrk="0" hangingPunct="0">
              <a:defRPr sz="2000" b="1">
                <a:solidFill>
                  <a:schemeClr val="accent2"/>
                </a:solidFill>
                <a:latin typeface="Times New Roman" pitchFamily="18" charset="0"/>
                <a:ea typeface="MS PGothic" pitchFamily="34" charset="-128"/>
              </a:defRPr>
            </a:lvl4pPr>
            <a:lvl5pPr marL="2057400" indent="-228600" eaLnBrk="0" hangingPunct="0">
              <a:defRPr sz="2000" b="1">
                <a:solidFill>
                  <a:schemeClr val="accent2"/>
                </a:solidFill>
                <a:latin typeface="Times New Roman" pitchFamily="18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accent2"/>
                </a:solidFill>
                <a:latin typeface="Times New Roman" pitchFamily="18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accent2"/>
                </a:solidFill>
                <a:latin typeface="Times New Roman" pitchFamily="18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accent2"/>
                </a:solidFill>
                <a:latin typeface="Times New Roman" pitchFamily="18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accent2"/>
                </a:solidFill>
                <a:latin typeface="Times New Roman" pitchFamily="18" charset="0"/>
                <a:ea typeface="MS PGothic" pitchFamily="34" charset="-128"/>
              </a:defRPr>
            </a:lvl9pPr>
          </a:lstStyle>
          <a:p>
            <a:pPr algn="ctr" eaLnBrk="1" hangingPunct="1"/>
            <a:r>
              <a:rPr lang="en-US" sz="2400" dirty="0" err="1" smtClean="0">
                <a:solidFill>
                  <a:schemeClr val="bg1"/>
                </a:solidFill>
                <a:latin typeface="Calibri" pitchFamily="34" charset="0"/>
                <a:cs typeface="Times New Roman" pitchFamily="18" charset="0"/>
              </a:rPr>
              <a:t>ZnO</a:t>
            </a:r>
            <a:r>
              <a:rPr lang="en-US" sz="2400" dirty="0" smtClean="0">
                <a:solidFill>
                  <a:schemeClr val="bg1"/>
                </a:solidFill>
                <a:latin typeface="Calibri" pitchFamily="34" charset="0"/>
                <a:cs typeface="Times New Roman" pitchFamily="18" charset="0"/>
              </a:rPr>
              <a:t> Nanowire:P3HT Hybrid Solar Cells</a:t>
            </a:r>
          </a:p>
          <a:p>
            <a:pPr algn="ctr" eaLnBrk="1" hangingPunct="1"/>
            <a:r>
              <a:rPr lang="en-US" sz="1800" b="0" dirty="0" smtClean="0">
                <a:solidFill>
                  <a:schemeClr val="bg1"/>
                </a:solidFill>
                <a:latin typeface="+mn-lt"/>
                <a:cs typeface="Times New Roman" pitchFamily="18" charset="0"/>
              </a:rPr>
              <a:t>IRG-B: Y.-L. Loo, A. Kahn, J. Schwartz </a:t>
            </a:r>
            <a:r>
              <a:rPr lang="en-US" sz="1800" b="0" dirty="0" smtClean="0">
                <a:solidFill>
                  <a:srgbClr val="FFC000"/>
                </a:solidFill>
                <a:latin typeface="+mn-lt"/>
                <a:cs typeface="Times New Roman" pitchFamily="18" charset="0"/>
              </a:rPr>
              <a:t>(</a:t>
            </a:r>
            <a:r>
              <a:rPr lang="en-ZW" sz="1800" b="0" dirty="0" smtClean="0">
                <a:solidFill>
                  <a:srgbClr val="FFC000"/>
                </a:solidFill>
                <a:latin typeface="+mn-lt"/>
              </a:rPr>
              <a:t>DMR</a:t>
            </a:r>
            <a:r>
              <a:rPr lang="en-ZW" sz="1800" b="0" dirty="0">
                <a:solidFill>
                  <a:srgbClr val="FFC000"/>
                </a:solidFill>
                <a:latin typeface="+mn-lt"/>
              </a:rPr>
              <a:t>-</a:t>
            </a:r>
            <a:r>
              <a:rPr lang="en-ZW" sz="1800" b="0" dirty="0" smtClean="0">
                <a:solidFill>
                  <a:srgbClr val="FFC000"/>
                </a:solidFill>
                <a:latin typeface="+mn-lt"/>
              </a:rPr>
              <a:t>0819860)</a:t>
            </a:r>
          </a:p>
          <a:p>
            <a:pPr eaLnBrk="1" hangingPunct="1"/>
            <a:r>
              <a:rPr lang="en-ZW" sz="2200" b="0" dirty="0" smtClean="0">
                <a:solidFill>
                  <a:schemeClr val="bg1"/>
                </a:solidFill>
                <a:latin typeface="+mn-lt"/>
                <a:cs typeface="Times New Roman" pitchFamily="18" charset="0"/>
              </a:rPr>
              <a:t>                 </a:t>
            </a:r>
            <a:r>
              <a:rPr lang="en-ZW" sz="2200" b="0" dirty="0" smtClean="0">
                <a:solidFill>
                  <a:schemeClr val="bg1"/>
                </a:solidFill>
                <a:latin typeface="+mn-lt"/>
                <a:cs typeface="Times New Roman" pitchFamily="18" charset="0"/>
              </a:rPr>
              <a:t>            </a:t>
            </a:r>
            <a:r>
              <a:rPr lang="en-ZW" sz="1800" b="0" dirty="0" smtClean="0">
                <a:solidFill>
                  <a:schemeClr val="bg1"/>
                </a:solidFill>
                <a:latin typeface="+mn-lt"/>
                <a:cs typeface="Times New Roman" pitchFamily="18" charset="0"/>
              </a:rPr>
              <a:t>Princeton </a:t>
            </a:r>
            <a:r>
              <a:rPr lang="en-ZW" sz="1800" b="0" dirty="0" err="1" smtClean="0">
                <a:solidFill>
                  <a:schemeClr val="bg1"/>
                </a:solidFill>
                <a:latin typeface="+mn-lt"/>
                <a:cs typeface="Times New Roman" pitchFamily="18" charset="0"/>
              </a:rPr>
              <a:t>Center</a:t>
            </a:r>
            <a:r>
              <a:rPr lang="en-ZW" sz="1800" b="0" dirty="0" smtClean="0">
                <a:solidFill>
                  <a:schemeClr val="bg1"/>
                </a:solidFill>
                <a:latin typeface="+mn-lt"/>
                <a:cs typeface="Times New Roman" pitchFamily="18" charset="0"/>
              </a:rPr>
              <a:t> for Complex Materials (PCCM) </a:t>
            </a:r>
            <a:endParaRPr lang="en-US" sz="1800" b="0" dirty="0" smtClean="0">
              <a:solidFill>
                <a:schemeClr val="bg1"/>
              </a:solidFill>
              <a:latin typeface="+mn-lt"/>
              <a:cs typeface="Times New Roman" pitchFamily="18" charset="0"/>
            </a:endParaRPr>
          </a:p>
        </p:txBody>
      </p:sp>
      <p:pic>
        <p:nvPicPr>
          <p:cNvPr id="89" name="Picture 8" descr="pu_lg_sm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-437" y="8919"/>
            <a:ext cx="984545" cy="1068299"/>
          </a:xfrm>
          <a:prstGeom prst="rect">
            <a:avLst/>
          </a:prstGeom>
        </p:spPr>
      </p:pic>
      <p:sp>
        <p:nvSpPr>
          <p:cNvPr id="102" name="Rectangle 1"/>
          <p:cNvSpPr>
            <a:spLocks noChangeArrowheads="1"/>
          </p:cNvSpPr>
          <p:nvPr/>
        </p:nvSpPr>
        <p:spPr bwMode="auto">
          <a:xfrm>
            <a:off x="223191" y="1233091"/>
            <a:ext cx="4253014" cy="5232202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US" sz="1400" dirty="0" smtClean="0"/>
              <a:t>We have demonstrated </a:t>
            </a:r>
            <a:r>
              <a:rPr lang="en-US" sz="1400" dirty="0" smtClean="0"/>
              <a:t>record efficiencies in </a:t>
            </a:r>
            <a:r>
              <a:rPr lang="en-US" sz="1400" dirty="0" err="1" smtClean="0"/>
              <a:t>ZnO</a:t>
            </a:r>
            <a:r>
              <a:rPr lang="en-US" sz="1400" dirty="0" smtClean="0"/>
              <a:t> nanowire array: poly(3-hexylthiophene), P3HT, bulk-</a:t>
            </a:r>
            <a:r>
              <a:rPr lang="en-US" sz="1400" dirty="0" err="1" smtClean="0"/>
              <a:t>heterojunction</a:t>
            </a:r>
            <a:r>
              <a:rPr lang="en-US" sz="1400" dirty="0" smtClean="0"/>
              <a:t> solar cells [1</a:t>
            </a:r>
            <a:r>
              <a:rPr lang="en-US" sz="1400" dirty="0" smtClean="0"/>
              <a:t>]. A </a:t>
            </a:r>
            <a:r>
              <a:rPr lang="en-US" sz="1400" dirty="0" smtClean="0"/>
              <a:t>sputtered Zn layer that is wet oxidized </a:t>
            </a:r>
            <a:r>
              <a:rPr lang="en-US" sz="1400" dirty="0" smtClean="0"/>
              <a:t>was used as the </a:t>
            </a:r>
            <a:r>
              <a:rPr lang="en-US" sz="1400" dirty="0" smtClean="0"/>
              <a:t>seed layer for </a:t>
            </a:r>
            <a:r>
              <a:rPr lang="en-US" sz="1400" dirty="0" smtClean="0"/>
              <a:t>subsequent </a:t>
            </a:r>
            <a:r>
              <a:rPr lang="en-US" sz="1400" dirty="0" smtClean="0"/>
              <a:t>growth of vertically oriented </a:t>
            </a:r>
            <a:r>
              <a:rPr lang="en-US" sz="1400" dirty="0" err="1" smtClean="0"/>
              <a:t>ZnO</a:t>
            </a:r>
            <a:r>
              <a:rPr lang="en-US" sz="1400" dirty="0" smtClean="0"/>
              <a:t> nanowire arrays.  </a:t>
            </a:r>
            <a:r>
              <a:rPr lang="en-US" sz="1400" dirty="0" smtClean="0"/>
              <a:t>The </a:t>
            </a:r>
            <a:r>
              <a:rPr lang="en-US" sz="1400" dirty="0" smtClean="0"/>
              <a:t>sputtered seed layer </a:t>
            </a:r>
            <a:r>
              <a:rPr lang="en-US" sz="1400" dirty="0" smtClean="0"/>
              <a:t>is </a:t>
            </a:r>
            <a:r>
              <a:rPr lang="en-US" sz="1400" dirty="0" smtClean="0"/>
              <a:t>more homogeneous than </a:t>
            </a:r>
            <a:r>
              <a:rPr lang="en-US" sz="1400" dirty="0" smtClean="0"/>
              <a:t>conventional sol-gel </a:t>
            </a:r>
            <a:r>
              <a:rPr lang="en-US" sz="1400" dirty="0" smtClean="0"/>
              <a:t>derived seed </a:t>
            </a:r>
            <a:r>
              <a:rPr lang="en-US" sz="1400" dirty="0" smtClean="0"/>
              <a:t>layers, </a:t>
            </a:r>
            <a:r>
              <a:rPr lang="en-US" sz="1400" dirty="0" smtClean="0"/>
              <a:t>so the nanowire arrays are more uniform.  </a:t>
            </a:r>
            <a:r>
              <a:rPr lang="en-US" sz="1400" dirty="0" smtClean="0"/>
              <a:t>In addition, </a:t>
            </a:r>
            <a:r>
              <a:rPr lang="en-US" sz="1400" dirty="0" smtClean="0"/>
              <a:t>the sputtered seed layer also serves as an effective </a:t>
            </a:r>
            <a:r>
              <a:rPr lang="en-US" sz="1400" dirty="0" smtClean="0"/>
              <a:t>hole-blocking </a:t>
            </a:r>
            <a:r>
              <a:rPr lang="en-US" sz="1400" dirty="0" smtClean="0"/>
              <a:t>layer.</a:t>
            </a:r>
            <a:endParaRPr lang="en-US" sz="1400" dirty="0"/>
          </a:p>
          <a:p>
            <a:pPr>
              <a:spcBef>
                <a:spcPts val="600"/>
              </a:spcBef>
            </a:pPr>
            <a:r>
              <a:rPr lang="en-US" sz="1400" dirty="0" smtClean="0"/>
              <a:t>To further improve the device characteristics, we adsorbed </a:t>
            </a:r>
            <a:r>
              <a:rPr lang="en-US" sz="1400" dirty="0" smtClean="0"/>
              <a:t>self-assembled </a:t>
            </a:r>
            <a:r>
              <a:rPr lang="en-US" sz="1400" dirty="0" smtClean="0"/>
              <a:t>monolayers comprising </a:t>
            </a:r>
            <a:r>
              <a:rPr lang="en-US" sz="1400" dirty="0" err="1" smtClean="0"/>
              <a:t>phosphonic</a:t>
            </a:r>
            <a:r>
              <a:rPr lang="en-US" sz="1400" dirty="0" smtClean="0"/>
              <a:t> acid derivatives on the </a:t>
            </a:r>
            <a:r>
              <a:rPr lang="en-US" sz="1400" dirty="0" err="1" smtClean="0"/>
              <a:t>ZnO</a:t>
            </a:r>
            <a:r>
              <a:rPr lang="en-US" sz="1400" dirty="0" smtClean="0"/>
              <a:t> nanowires prior to infiltration of P3HT [2].  The </a:t>
            </a:r>
            <a:r>
              <a:rPr lang="en-US" sz="1400" dirty="0" smtClean="0"/>
              <a:t>treatment </a:t>
            </a:r>
            <a:r>
              <a:rPr lang="en-US" sz="1400" dirty="0" err="1" smtClean="0"/>
              <a:t>passivates</a:t>
            </a:r>
            <a:r>
              <a:rPr lang="en-US" sz="1400" dirty="0" smtClean="0"/>
              <a:t> </a:t>
            </a:r>
            <a:r>
              <a:rPr lang="en-US" sz="1400" dirty="0" smtClean="0"/>
              <a:t>surface defects and uniformly improves device characteristics.  We observe a strong correlation with the surface energy of the treated </a:t>
            </a:r>
            <a:r>
              <a:rPr lang="en-US" sz="1400" dirty="0" err="1" smtClean="0"/>
              <a:t>ZnO</a:t>
            </a:r>
            <a:r>
              <a:rPr lang="en-US" sz="1400" dirty="0" smtClean="0"/>
              <a:t>, likely due to varying extents of improvement in the contact between P3HT and </a:t>
            </a:r>
            <a:r>
              <a:rPr lang="en-US" sz="1400" dirty="0" err="1" smtClean="0"/>
              <a:t>ZnO</a:t>
            </a:r>
            <a:r>
              <a:rPr lang="en-US" sz="1400" dirty="0" smtClean="0"/>
              <a:t> at the charge transfer interface [3].</a:t>
            </a:r>
          </a:p>
          <a:p>
            <a:pPr>
              <a:spcBef>
                <a:spcPts val="600"/>
              </a:spcBef>
            </a:pPr>
            <a:r>
              <a:rPr lang="en-US" sz="1200" dirty="0" smtClean="0"/>
              <a:t>[1] L.W. Whittaker, A. </a:t>
            </a:r>
            <a:r>
              <a:rPr lang="en-US" sz="1200" dirty="0" err="1" smtClean="0"/>
              <a:t>Woll</a:t>
            </a:r>
            <a:r>
              <a:rPr lang="en-US" sz="1200" dirty="0" smtClean="0"/>
              <a:t>, D. </a:t>
            </a:r>
            <a:r>
              <a:rPr lang="en-US" sz="1200" dirty="0" err="1" smtClean="0"/>
              <a:t>Smilgies</a:t>
            </a:r>
            <a:r>
              <a:rPr lang="en-US" sz="1200" dirty="0" smtClean="0"/>
              <a:t>, Y.-L. Loo, submitted 2013.</a:t>
            </a:r>
          </a:p>
          <a:p>
            <a:pPr>
              <a:spcBef>
                <a:spcPts val="600"/>
              </a:spcBef>
            </a:pPr>
            <a:r>
              <a:rPr lang="en-US" sz="1200" dirty="0" smtClean="0"/>
              <a:t>[2] L.W. Whittaker, W. McClain, J. Schwartz, Y.-L. Loo, in preparation.</a:t>
            </a:r>
          </a:p>
          <a:p>
            <a:pPr>
              <a:spcBef>
                <a:spcPts val="600"/>
              </a:spcBef>
            </a:pPr>
            <a:r>
              <a:rPr lang="en-US" sz="1200" dirty="0" smtClean="0"/>
              <a:t>[3] L.W. Whittaker, A. Kahn, J. Schwartz, Y.-L. Loo, in preparation</a:t>
            </a:r>
            <a:r>
              <a:rPr lang="en-US" sz="1200" dirty="0" smtClean="0"/>
              <a:t>.</a:t>
            </a:r>
            <a:endParaRPr lang="en-US" sz="1200" dirty="0"/>
          </a:p>
        </p:txBody>
      </p:sp>
      <p:grpSp>
        <p:nvGrpSpPr>
          <p:cNvPr id="2" name="Group 1"/>
          <p:cNvGrpSpPr/>
          <p:nvPr/>
        </p:nvGrpSpPr>
        <p:grpSpPr>
          <a:xfrm>
            <a:off x="4754636" y="1233091"/>
            <a:ext cx="4071041" cy="2835040"/>
            <a:chOff x="4754636" y="944530"/>
            <a:chExt cx="4313164" cy="3123601"/>
          </a:xfrm>
        </p:grpSpPr>
        <p:pic>
          <p:nvPicPr>
            <p:cNvPr id="25" name="Picture 1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66177"/>
            <a:stretch>
              <a:fillRect/>
            </a:stretch>
          </p:blipFill>
          <p:spPr bwMode="auto">
            <a:xfrm>
              <a:off x="4754636" y="1117568"/>
              <a:ext cx="1844675" cy="17287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6" name="Picture 2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67496"/>
            <a:stretch>
              <a:fillRect/>
            </a:stretch>
          </p:blipFill>
          <p:spPr bwMode="auto">
            <a:xfrm>
              <a:off x="6569075" y="944530"/>
              <a:ext cx="2498725" cy="22653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aphicFrame>
          <p:nvGraphicFramePr>
            <p:cNvPr id="28" name="Object 5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415792458"/>
                </p:ext>
              </p:extLst>
            </p:nvPr>
          </p:nvGraphicFramePr>
          <p:xfrm>
            <a:off x="5781114" y="3184288"/>
            <a:ext cx="433423" cy="88384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64" name="CS ChemDraw Drawing" r:id="rId7" imgW="673100" imgH="1371600" progId="ChemDraw.Document.6.0">
                    <p:embed/>
                  </p:oleObj>
                </mc:Choice>
                <mc:Fallback>
                  <p:oleObj name="CS ChemDraw Drawing" r:id="rId7" imgW="673100" imgH="1371600" progId="ChemDraw.Document.6.0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781114" y="3184288"/>
                          <a:ext cx="433423" cy="88384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9" name="Object 6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69005737"/>
                </p:ext>
              </p:extLst>
            </p:nvPr>
          </p:nvGraphicFramePr>
          <p:xfrm>
            <a:off x="4946765" y="3196988"/>
            <a:ext cx="422800" cy="86684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65" name="CS ChemDraw Drawing" r:id="rId9" imgW="673100" imgH="1371600" progId="ChemDraw.Document.6.0">
                    <p:embed/>
                  </p:oleObj>
                </mc:Choice>
                <mc:Fallback>
                  <p:oleObj name="CS ChemDraw Drawing" r:id="rId9" imgW="673100" imgH="1371600" progId="ChemDraw.Document.6.0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946765" y="3196988"/>
                          <a:ext cx="422800" cy="86684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0" name="Object 7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589694955"/>
                </p:ext>
              </p:extLst>
            </p:nvPr>
          </p:nvGraphicFramePr>
          <p:xfrm>
            <a:off x="6626086" y="3313448"/>
            <a:ext cx="433235" cy="73803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66" name="CS ChemDraw Drawing" r:id="rId11" imgW="673100" imgH="1143000" progId="ChemDraw.Document.6.0">
                    <p:embed/>
                  </p:oleObj>
                </mc:Choice>
                <mc:Fallback>
                  <p:oleObj name="CS ChemDraw Drawing" r:id="rId11" imgW="673100" imgH="1143000" progId="ChemDraw.Document.6.0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626086" y="3313448"/>
                          <a:ext cx="433235" cy="73803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1" name="Object 8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629481046"/>
                </p:ext>
              </p:extLst>
            </p:nvPr>
          </p:nvGraphicFramePr>
          <p:xfrm>
            <a:off x="8345588" y="3279538"/>
            <a:ext cx="578960" cy="75636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67" name="CS ChemDraw Drawing" r:id="rId13" imgW="850900" imgH="1143000" progId="ChemDraw.Document.6.0">
                    <p:embed/>
                  </p:oleObj>
                </mc:Choice>
                <mc:Fallback>
                  <p:oleObj name="CS ChemDraw Drawing" r:id="rId13" imgW="850900" imgH="1143000" progId="ChemDraw.Document.6.0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8345588" y="3279538"/>
                          <a:ext cx="578960" cy="75636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2" name="Object 9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593806811"/>
                </p:ext>
              </p:extLst>
            </p:nvPr>
          </p:nvGraphicFramePr>
          <p:xfrm>
            <a:off x="7470870" y="3204926"/>
            <a:ext cx="463168" cy="85622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68" name="CS ChemDraw Drawing" r:id="rId15" imgW="673100" imgH="1384300" progId="ChemDraw.Document.6.0">
                    <p:embed/>
                  </p:oleObj>
                </mc:Choice>
                <mc:Fallback>
                  <p:oleObj name="CS ChemDraw Drawing" r:id="rId15" imgW="673100" imgH="1384300" progId="ChemDraw.Document.6.0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470870" y="3204926"/>
                          <a:ext cx="463168" cy="85622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</p:grpSp>
      <p:pic>
        <p:nvPicPr>
          <p:cNvPr id="33" name="Picture 7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6290" y="4039467"/>
            <a:ext cx="3485849" cy="26229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2847</TotalTime>
  <Words>260</Words>
  <Application>Microsoft Office PowerPoint</Application>
  <PresentationFormat>On-screen Show (4:3)</PresentationFormat>
  <Paragraphs>9</Paragraphs>
  <Slides>1</Slides>
  <Notes>1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3" baseType="lpstr">
      <vt:lpstr>Office Theme</vt:lpstr>
      <vt:lpstr>CS ChemDraw Drawing</vt:lpstr>
      <vt:lpstr>PowerPoint Presentation</vt:lpstr>
    </vt:vector>
  </TitlesOfParts>
  <Company>Princeton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craig</dc:creator>
  <cp:lastModifiedBy>N. Phuan Ong</cp:lastModifiedBy>
  <cp:revision>253</cp:revision>
  <dcterms:created xsi:type="dcterms:W3CDTF">2012-03-29T20:11:19Z</dcterms:created>
  <dcterms:modified xsi:type="dcterms:W3CDTF">2013-05-31T17:23:46Z</dcterms:modified>
</cp:coreProperties>
</file>