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4E6D431-55D2-484E-9F34-DA03B8692928}" type="datetimeFigureOut">
              <a:rPr lang="en-US" smtClean="0"/>
              <a:t>6/3/2013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F5DE063A-C3D6-4827-AF49-063B1AEFD5BC}"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E6D431-55D2-484E-9F34-DA03B8692928}" type="datetimeFigureOut">
              <a:rPr lang="en-US" smtClean="0"/>
              <a:t>6/3/2013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DE063A-C3D6-4827-AF49-063B1AEFD5B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E6D431-55D2-484E-9F34-DA03B8692928}" type="datetimeFigureOut">
              <a:rPr lang="en-US" smtClean="0"/>
              <a:t>6/3/2013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DE063A-C3D6-4827-AF49-063B1AEFD5B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E6D431-55D2-484E-9F34-DA03B8692928}" type="datetimeFigureOut">
              <a:rPr lang="en-US" smtClean="0"/>
              <a:t>6/3/2013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DE063A-C3D6-4827-AF49-063B1AEFD5B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4E6D431-55D2-484E-9F34-DA03B8692928}" type="datetimeFigureOut">
              <a:rPr lang="en-US" smtClean="0"/>
              <a:t>6/3/2013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F5DE063A-C3D6-4827-AF49-063B1AEFD5B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4E6D431-55D2-484E-9F34-DA03B8692928}" type="datetimeFigureOut">
              <a:rPr lang="en-US" smtClean="0"/>
              <a:t>6/3/2013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DE063A-C3D6-4827-AF49-063B1AEFD5B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4E6D431-55D2-484E-9F34-DA03B8692928}" type="datetimeFigureOut">
              <a:rPr lang="en-US" smtClean="0"/>
              <a:t>6/3/2013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DE063A-C3D6-4827-AF49-063B1AEFD5B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4E6D431-55D2-484E-9F34-DA03B8692928}" type="datetimeFigureOut">
              <a:rPr lang="en-US" smtClean="0"/>
              <a:t>6/3/2013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DE063A-C3D6-4827-AF49-063B1AEFD5B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E6D431-55D2-484E-9F34-DA03B8692928}" type="datetimeFigureOut">
              <a:rPr lang="en-US" smtClean="0"/>
              <a:t>6/3/2013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DE063A-C3D6-4827-AF49-063B1AEFD5B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4E6D431-55D2-484E-9F34-DA03B8692928}" type="datetimeFigureOut">
              <a:rPr lang="en-US" smtClean="0"/>
              <a:t>6/3/2013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DE063A-C3D6-4827-AF49-063B1AEFD5B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4E6D431-55D2-484E-9F34-DA03B8692928}" type="datetimeFigureOut">
              <a:rPr lang="en-US" smtClean="0"/>
              <a:t>6/3/2013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DE063A-C3D6-4827-AF49-063B1AEFD5B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4E6D431-55D2-484E-9F34-DA03B8692928}" type="datetimeFigureOut">
              <a:rPr lang="en-US" smtClean="0"/>
              <a:t>6/3/2013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5DE063A-C3D6-4827-AF49-063B1AEFD5B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6398"/>
            <a:ext cx="9143999" cy="1138773"/>
          </a:xfrm>
          <a:prstGeom prst="rect">
            <a:avLst/>
          </a:prstGeom>
          <a:solidFill>
            <a:schemeClr val="tx1"/>
          </a:solidFill>
        </p:spPr>
        <p:txBody>
          <a:bodyPr wrap="square" rtlCol="0">
            <a:spAutoFit/>
          </a:bodyPr>
          <a:lstStyle/>
          <a:p>
            <a:pPr algn="ctr"/>
            <a:r>
              <a:rPr lang="en-US" dirty="0" smtClean="0">
                <a:solidFill>
                  <a:schemeClr val="bg1"/>
                </a:solidFill>
              </a:rPr>
              <a:t>	</a:t>
            </a:r>
            <a:r>
              <a:rPr lang="en-US" b="1" dirty="0" smtClean="0">
                <a:solidFill>
                  <a:schemeClr val="bg1"/>
                </a:solidFill>
              </a:rPr>
              <a:t>Integration of Laser-Welded Ag Nanowire Transparent Conducting Layers on Photovoltaic Devices	</a:t>
            </a:r>
            <a:r>
              <a:rPr lang="en-US" b="1" dirty="0" smtClean="0">
                <a:solidFill>
                  <a:srgbClr val="FFC000"/>
                </a:solidFill>
              </a:rPr>
              <a:t>(DMR-0819860</a:t>
            </a:r>
            <a:r>
              <a:rPr lang="en-US" dirty="0" smtClean="0">
                <a:solidFill>
                  <a:srgbClr val="FFC000"/>
                </a:solidFill>
              </a:rPr>
              <a:t>)</a:t>
            </a:r>
          </a:p>
          <a:p>
            <a:pPr algn="ctr"/>
            <a:r>
              <a:rPr lang="en-US" sz="1600" dirty="0" smtClean="0">
                <a:solidFill>
                  <a:schemeClr val="bg1"/>
                </a:solidFill>
              </a:rPr>
              <a:t>IRG-B: C. B. Arnold, A. Kahn and J. Sturm </a:t>
            </a:r>
          </a:p>
          <a:p>
            <a:pPr algn="ctr"/>
            <a:r>
              <a:rPr lang="en-US" sz="1600" dirty="0" smtClean="0">
                <a:solidFill>
                  <a:schemeClr val="bg1"/>
                </a:solidFill>
              </a:rPr>
              <a:t>Princeton Center for Complex Materials (PCCM)</a:t>
            </a:r>
            <a:endParaRPr lang="en-US" sz="1600" dirty="0">
              <a:solidFill>
                <a:schemeClr val="bg1"/>
              </a:solidFill>
            </a:endParaRPr>
          </a:p>
        </p:txBody>
      </p:sp>
      <p:pic>
        <p:nvPicPr>
          <p:cNvPr id="5" name="Picture 12" descr="pu_lg_sm"/>
          <p:cNvPicPr>
            <a:picLocks noChangeAspect="1" noChangeArrowheads="1"/>
          </p:cNvPicPr>
          <p:nvPr/>
        </p:nvPicPr>
        <p:blipFill>
          <a:blip r:embed="rId2" cstate="print"/>
          <a:srcRect/>
          <a:stretch>
            <a:fillRect/>
          </a:stretch>
        </p:blipFill>
        <p:spPr bwMode="auto">
          <a:xfrm>
            <a:off x="0" y="-1"/>
            <a:ext cx="912452" cy="990601"/>
          </a:xfrm>
          <a:prstGeom prst="rect">
            <a:avLst/>
          </a:prstGeom>
          <a:noFill/>
          <a:ln w="9525">
            <a:noFill/>
            <a:miter lim="800000"/>
            <a:headEnd/>
            <a:tailEnd/>
          </a:ln>
        </p:spPr>
      </p:pic>
      <p:sp>
        <p:nvSpPr>
          <p:cNvPr id="11" name="TextBox 10"/>
          <p:cNvSpPr txBox="1"/>
          <p:nvPr/>
        </p:nvSpPr>
        <p:spPr>
          <a:xfrm>
            <a:off x="196273" y="5181599"/>
            <a:ext cx="3962401" cy="1384995"/>
          </a:xfrm>
          <a:prstGeom prst="rect">
            <a:avLst/>
          </a:prstGeom>
          <a:noFill/>
        </p:spPr>
        <p:txBody>
          <a:bodyPr wrap="square" rtlCol="0">
            <a:spAutoFit/>
          </a:bodyPr>
          <a:lstStyle/>
          <a:p>
            <a:pPr algn="just"/>
            <a:r>
              <a:rPr lang="en-US" sz="1400" dirty="0" smtClean="0"/>
              <a:t>Current-voltage (IV) curves for standard device using a vapor deposited metal grid versus a laser welded nanowire network electrode. The efficiency is approximately the same but the fill factor is significantly improved. Inset shows processed NW network</a:t>
            </a:r>
            <a:endParaRPr lang="en-US" sz="1400" dirty="0"/>
          </a:p>
        </p:txBody>
      </p:sp>
      <p:grpSp>
        <p:nvGrpSpPr>
          <p:cNvPr id="12" name="Group 3"/>
          <p:cNvGrpSpPr>
            <a:grpSpLocks/>
          </p:cNvGrpSpPr>
          <p:nvPr/>
        </p:nvGrpSpPr>
        <p:grpSpPr bwMode="auto">
          <a:xfrm>
            <a:off x="76200" y="1563860"/>
            <a:ext cx="4192969" cy="3566823"/>
            <a:chOff x="5943600" y="1951037"/>
            <a:chExt cx="5113164" cy="4349750"/>
          </a:xfrm>
        </p:grpSpPr>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1951037"/>
              <a:ext cx="5113164" cy="434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Snip Single Corner Rectangle 13"/>
            <p:cNvSpPr/>
            <p:nvPr/>
          </p:nvSpPr>
          <p:spPr>
            <a:xfrm rot="10800000" flipH="1">
              <a:off x="5943600" y="2362200"/>
              <a:ext cx="969929" cy="1147762"/>
            </a:xfrm>
            <a:prstGeom prst="snip1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pic>
        <p:nvPicPr>
          <p:cNvPr id="15" name="Picture 14"/>
          <p:cNvPicPr>
            <a:picLocks noChangeAspect="1" noChangeArrowheads="1"/>
          </p:cNvPicPr>
          <p:nvPr/>
        </p:nvPicPr>
        <p:blipFill rotWithShape="1">
          <a:blip r:embed="rId4">
            <a:extLst>
              <a:ext uri="{28A0092B-C50C-407E-A947-70E740481C1C}">
                <a14:useLocalDpi xmlns:a14="http://schemas.microsoft.com/office/drawing/2010/main" val="0"/>
              </a:ext>
            </a:extLst>
          </a:blip>
          <a:srcRect l="61403" t="-1" r="-392" b="62930"/>
          <a:stretch/>
        </p:blipFill>
        <p:spPr bwMode="auto">
          <a:xfrm>
            <a:off x="3352800" y="1153886"/>
            <a:ext cx="1128961" cy="1013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Rectangle 5"/>
          <p:cNvSpPr>
            <a:spLocks noChangeArrowheads="1"/>
          </p:cNvSpPr>
          <p:nvPr/>
        </p:nvSpPr>
        <p:spPr bwMode="auto">
          <a:xfrm>
            <a:off x="4499042" y="1145171"/>
            <a:ext cx="4644958" cy="5940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indent="292100" defTabSz="0"/>
            <a:r>
              <a:rPr lang="en-US" sz="1600" dirty="0" smtClean="0"/>
              <a:t>Metal nanowire (NW) networks are promising alternatives for transparent conducting layers in applications ranging from organic ﬂexible electronics to rigid </a:t>
            </a:r>
            <a:r>
              <a:rPr lang="en-US" sz="1600" dirty="0" err="1" smtClean="0"/>
              <a:t>photovoltaics</a:t>
            </a:r>
            <a:r>
              <a:rPr lang="en-US" sz="1600" dirty="0" smtClean="0"/>
              <a:t>. However, the thermal processing typically used to improve electrical conductivity is incompatible with many low-temperature devices of interest. Here, we demonstrate the integration of a Ag NW network directly printed on top of a hybrid organic photovoltaic device [1]. The NWs are dispersed on the device and the network is welded together using a </a:t>
            </a:r>
            <a:r>
              <a:rPr lang="en-US" sz="1600" dirty="0" err="1" smtClean="0"/>
              <a:t>plasmonic</a:t>
            </a:r>
            <a:r>
              <a:rPr lang="en-US" sz="1600" dirty="0" smtClean="0"/>
              <a:t> mediated pulsed laser processing method developed in our group to localize the incident heating at the NW junctions. Results show high efficiency and an improved fill factor as compared to traditional vapor deposited electrodes. On-going work examines the nature of these non-traditional interfaces and the application of this technique to other organic electronic devices of </a:t>
            </a:r>
            <a:r>
              <a:rPr lang="en-US" sz="1600" dirty="0" smtClean="0"/>
              <a:t>interest.</a:t>
            </a:r>
          </a:p>
          <a:p>
            <a:pPr indent="292100" defTabSz="0"/>
            <a:endParaRPr lang="en-US" sz="1600" dirty="0"/>
          </a:p>
          <a:p>
            <a:pPr indent="292100" defTabSz="0"/>
            <a:r>
              <a:rPr lang="en-US" sz="1400" dirty="0" smtClean="0"/>
              <a:t>1</a:t>
            </a:r>
            <a:r>
              <a:rPr lang="en-US" sz="1400" dirty="0" smtClean="0"/>
              <a:t>) J</a:t>
            </a:r>
            <a:r>
              <a:rPr lang="en-US" sz="1400" dirty="0"/>
              <a:t>. </a:t>
            </a:r>
            <a:r>
              <a:rPr lang="en-US" sz="1400" dirty="0" err="1" smtClean="0"/>
              <a:t>Spechler</a:t>
            </a:r>
            <a:r>
              <a:rPr lang="en-US" sz="1400" dirty="0" smtClean="0"/>
              <a:t> and </a:t>
            </a:r>
            <a:r>
              <a:rPr lang="en-US" sz="1400" dirty="0"/>
              <a:t>C. B. Arnold. </a:t>
            </a:r>
            <a:r>
              <a:rPr lang="en-US" sz="1400" i="1" dirty="0"/>
              <a:t>Appl. Phys. A.</a:t>
            </a:r>
            <a:r>
              <a:rPr lang="en-US" sz="1400" dirty="0"/>
              <a:t> </a:t>
            </a:r>
            <a:r>
              <a:rPr lang="en-US" sz="1400" b="1" dirty="0"/>
              <a:t>108</a:t>
            </a:r>
            <a:r>
              <a:rPr lang="en-US" sz="1400" dirty="0"/>
              <a:t>, 25-28</a:t>
            </a:r>
            <a:r>
              <a:rPr lang="en-US" sz="1400" i="1" dirty="0"/>
              <a:t> </a:t>
            </a:r>
            <a:r>
              <a:rPr lang="en-US" sz="1400" dirty="0"/>
              <a:t>(2012). </a:t>
            </a:r>
          </a:p>
          <a:p>
            <a:pPr indent="292100" defTabSz="0"/>
            <a:endParaRPr lang="en-US" sz="1600" dirty="0"/>
          </a:p>
        </p:txBody>
      </p:sp>
    </p:spTree>
    <p:extLst>
      <p:ext uri="{BB962C8B-B14F-4D97-AF65-F5344CB8AC3E}">
        <p14:creationId xmlns:p14="http://schemas.microsoft.com/office/powerpoint/2010/main" val="19271604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158</TotalTime>
  <Words>208</Words>
  <Application>Microsoft Office PowerPoint</Application>
  <PresentationFormat>On-screen Show (4:3)</PresentationFormat>
  <Paragraphs>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Apex</vt:lpstr>
      <vt:lpstr>PowerPoint Presentation</vt:lpstr>
    </vt:vector>
  </TitlesOfParts>
  <Company>Princeton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 Phuan Ong</dc:creator>
  <cp:lastModifiedBy>N. Phuan Ong</cp:lastModifiedBy>
  <cp:revision>19</cp:revision>
  <dcterms:created xsi:type="dcterms:W3CDTF">2013-05-27T17:56:41Z</dcterms:created>
  <dcterms:modified xsi:type="dcterms:W3CDTF">2013-06-03T14:50:40Z</dcterms:modified>
</cp:coreProperties>
</file>