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9"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CC66FF"/>
    <a:srgbClr val="0033CC"/>
    <a:srgbClr val="0099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27" autoAdjust="0"/>
    <p:restoredTop sz="99249" autoAdjust="0"/>
  </p:normalViewPr>
  <p:slideViewPr>
    <p:cSldViewPr snapToGrid="0">
      <p:cViewPr varScale="1">
        <p:scale>
          <a:sx n="109" d="100"/>
          <a:sy n="109" d="100"/>
        </p:scale>
        <p:origin x="-222" y="-90"/>
      </p:cViewPr>
      <p:guideLst>
        <p:guide orient="horz" pos="280"/>
        <p:guide pos="3113"/>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3C8249-1991-4762-A6B2-9EAD35E7B32D}" type="datetimeFigureOut">
              <a:rPr lang="en-US" smtClean="0"/>
              <a:pPr/>
              <a:t>6/2/2013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D2077A-9470-407A-A726-3A6C3A5D8B7A}" type="slidenum">
              <a:rPr lang="en-US" smtClean="0"/>
              <a:pPr/>
              <a:t>‹#›</a:t>
            </a:fld>
            <a:endParaRPr lang="en-US"/>
          </a:p>
        </p:txBody>
      </p:sp>
    </p:spTree>
    <p:extLst>
      <p:ext uri="{BB962C8B-B14F-4D97-AF65-F5344CB8AC3E}">
        <p14:creationId xmlns:p14="http://schemas.microsoft.com/office/powerpoint/2010/main" val="190225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投影片圖像版面配置區 1"/>
          <p:cNvSpPr>
            <a:spLocks noGrp="1" noRot="1" noChangeAspect="1" noTextEdit="1"/>
          </p:cNvSpPr>
          <p:nvPr>
            <p:ph type="sldImg"/>
          </p:nvPr>
        </p:nvSpPr>
        <p:spPr>
          <a:ln/>
        </p:spPr>
      </p:sp>
      <p:sp>
        <p:nvSpPr>
          <p:cNvPr id="27651"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
        <p:nvSpPr>
          <p:cNvPr id="2765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900" b="1">
                <a:solidFill>
                  <a:schemeClr val="accent2"/>
                </a:solidFill>
                <a:latin typeface="Times New Roman" pitchFamily="18" charset="0"/>
                <a:ea typeface="MS PGothic" pitchFamily="34" charset="-128"/>
              </a:defRPr>
            </a:lvl1pPr>
            <a:lvl2pPr marL="702756" indent="-270291" eaLnBrk="0" hangingPunct="0">
              <a:defRPr sz="1900" b="1">
                <a:solidFill>
                  <a:schemeClr val="accent2"/>
                </a:solidFill>
                <a:latin typeface="Times New Roman" pitchFamily="18" charset="0"/>
                <a:ea typeface="MS PGothic" pitchFamily="34" charset="-128"/>
              </a:defRPr>
            </a:lvl2pPr>
            <a:lvl3pPr marL="1081164" indent="-216233" eaLnBrk="0" hangingPunct="0">
              <a:defRPr sz="1900" b="1">
                <a:solidFill>
                  <a:schemeClr val="accent2"/>
                </a:solidFill>
                <a:latin typeface="Times New Roman" pitchFamily="18" charset="0"/>
                <a:ea typeface="MS PGothic" pitchFamily="34" charset="-128"/>
              </a:defRPr>
            </a:lvl3pPr>
            <a:lvl4pPr marL="1513629" indent="-216233" eaLnBrk="0" hangingPunct="0">
              <a:defRPr sz="1900" b="1">
                <a:solidFill>
                  <a:schemeClr val="accent2"/>
                </a:solidFill>
                <a:latin typeface="Times New Roman" pitchFamily="18" charset="0"/>
                <a:ea typeface="MS PGothic" pitchFamily="34" charset="-128"/>
              </a:defRPr>
            </a:lvl4pPr>
            <a:lvl5pPr marL="1946095" indent="-216233" eaLnBrk="0" hangingPunct="0">
              <a:defRPr sz="1900" b="1">
                <a:solidFill>
                  <a:schemeClr val="accent2"/>
                </a:solidFill>
                <a:latin typeface="Times New Roman" pitchFamily="18" charset="0"/>
                <a:ea typeface="MS PGothic" pitchFamily="34" charset="-128"/>
              </a:defRPr>
            </a:lvl5pPr>
            <a:lvl6pPr marL="2378560" indent="-216233" eaLnBrk="0" fontAlgn="base" hangingPunct="0">
              <a:spcBef>
                <a:spcPct val="0"/>
              </a:spcBef>
              <a:spcAft>
                <a:spcPct val="0"/>
              </a:spcAft>
              <a:defRPr sz="1900" b="1">
                <a:solidFill>
                  <a:schemeClr val="accent2"/>
                </a:solidFill>
                <a:latin typeface="Times New Roman" pitchFamily="18" charset="0"/>
                <a:ea typeface="MS PGothic" pitchFamily="34" charset="-128"/>
              </a:defRPr>
            </a:lvl6pPr>
            <a:lvl7pPr marL="2811026" indent="-216233" eaLnBrk="0" fontAlgn="base" hangingPunct="0">
              <a:spcBef>
                <a:spcPct val="0"/>
              </a:spcBef>
              <a:spcAft>
                <a:spcPct val="0"/>
              </a:spcAft>
              <a:defRPr sz="1900" b="1">
                <a:solidFill>
                  <a:schemeClr val="accent2"/>
                </a:solidFill>
                <a:latin typeface="Times New Roman" pitchFamily="18" charset="0"/>
                <a:ea typeface="MS PGothic" pitchFamily="34" charset="-128"/>
              </a:defRPr>
            </a:lvl7pPr>
            <a:lvl8pPr marL="3243491" indent="-216233" eaLnBrk="0" fontAlgn="base" hangingPunct="0">
              <a:spcBef>
                <a:spcPct val="0"/>
              </a:spcBef>
              <a:spcAft>
                <a:spcPct val="0"/>
              </a:spcAft>
              <a:defRPr sz="1900" b="1">
                <a:solidFill>
                  <a:schemeClr val="accent2"/>
                </a:solidFill>
                <a:latin typeface="Times New Roman" pitchFamily="18" charset="0"/>
                <a:ea typeface="MS PGothic" pitchFamily="34" charset="-128"/>
              </a:defRPr>
            </a:lvl8pPr>
            <a:lvl9pPr marL="3675957" indent="-216233" eaLnBrk="0" fontAlgn="base" hangingPunct="0">
              <a:spcBef>
                <a:spcPct val="0"/>
              </a:spcBef>
              <a:spcAft>
                <a:spcPct val="0"/>
              </a:spcAft>
              <a:defRPr sz="1900" b="1">
                <a:solidFill>
                  <a:schemeClr val="accent2"/>
                </a:solidFill>
                <a:latin typeface="Times New Roman" pitchFamily="18" charset="0"/>
                <a:ea typeface="MS PGothic" pitchFamily="34" charset="-128"/>
              </a:defRPr>
            </a:lvl9pPr>
          </a:lstStyle>
          <a:p>
            <a:pPr eaLnBrk="1" hangingPunct="1"/>
            <a:fld id="{628BD115-0AE2-4D01-8E05-F8241507C72C}" type="slidenum">
              <a:rPr lang="zh-TW" altLang="en-US" sz="1100" b="0">
                <a:solidFill>
                  <a:schemeClr val="tx1"/>
                </a:solidFill>
                <a:latin typeface="Arial" pitchFamily="34" charset="0"/>
              </a:rPr>
              <a:pPr eaLnBrk="1" hangingPunct="1"/>
              <a:t>1</a:t>
            </a:fld>
            <a:endParaRPr lang="zh-TW" altLang="en-US" sz="1100" b="0" dirty="0">
              <a:solidFill>
                <a:schemeClr val="tx1"/>
              </a:solidFill>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1F016A-F5BE-4F64-B3E3-EA613E892686}" type="datetimeFigureOut">
              <a:rPr lang="en-US" smtClean="0"/>
              <a:pPr/>
              <a:t>6/2/2013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974DB-A695-4520-8F80-D39A523EBB00}" type="slidenum">
              <a:rPr lang="en-US" smtClean="0"/>
              <a:pPr/>
              <a:t>‹#›</a:t>
            </a:fld>
            <a:endParaRPr lang="en-US"/>
          </a:p>
        </p:txBody>
      </p:sp>
    </p:spTree>
    <p:extLst>
      <p:ext uri="{BB962C8B-B14F-4D97-AF65-F5344CB8AC3E}">
        <p14:creationId xmlns:p14="http://schemas.microsoft.com/office/powerpoint/2010/main" val="1086333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1F016A-F5BE-4F64-B3E3-EA613E892686}" type="datetimeFigureOut">
              <a:rPr lang="en-US" smtClean="0"/>
              <a:pPr/>
              <a:t>6/2/2013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974DB-A695-4520-8F80-D39A523EBB00}" type="slidenum">
              <a:rPr lang="en-US" smtClean="0"/>
              <a:pPr/>
              <a:t>‹#›</a:t>
            </a:fld>
            <a:endParaRPr lang="en-US"/>
          </a:p>
        </p:txBody>
      </p:sp>
    </p:spTree>
    <p:extLst>
      <p:ext uri="{BB962C8B-B14F-4D97-AF65-F5344CB8AC3E}">
        <p14:creationId xmlns:p14="http://schemas.microsoft.com/office/powerpoint/2010/main" val="396791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1F016A-F5BE-4F64-B3E3-EA613E892686}" type="datetimeFigureOut">
              <a:rPr lang="en-US" smtClean="0"/>
              <a:pPr/>
              <a:t>6/2/2013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974DB-A695-4520-8F80-D39A523EBB00}" type="slidenum">
              <a:rPr lang="en-US" smtClean="0"/>
              <a:pPr/>
              <a:t>‹#›</a:t>
            </a:fld>
            <a:endParaRPr lang="en-US"/>
          </a:p>
        </p:txBody>
      </p:sp>
    </p:spTree>
    <p:extLst>
      <p:ext uri="{BB962C8B-B14F-4D97-AF65-F5344CB8AC3E}">
        <p14:creationId xmlns:p14="http://schemas.microsoft.com/office/powerpoint/2010/main" val="1461522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1F016A-F5BE-4F64-B3E3-EA613E892686}" type="datetimeFigureOut">
              <a:rPr lang="en-US" smtClean="0"/>
              <a:pPr/>
              <a:t>6/2/2013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974DB-A695-4520-8F80-D39A523EBB00}" type="slidenum">
              <a:rPr lang="en-US" smtClean="0"/>
              <a:pPr/>
              <a:t>‹#›</a:t>
            </a:fld>
            <a:endParaRPr lang="en-US"/>
          </a:p>
        </p:txBody>
      </p:sp>
    </p:spTree>
    <p:extLst>
      <p:ext uri="{BB962C8B-B14F-4D97-AF65-F5344CB8AC3E}">
        <p14:creationId xmlns:p14="http://schemas.microsoft.com/office/powerpoint/2010/main" val="1713234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1F016A-F5BE-4F64-B3E3-EA613E892686}" type="datetimeFigureOut">
              <a:rPr lang="en-US" smtClean="0"/>
              <a:pPr/>
              <a:t>6/2/2013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974DB-A695-4520-8F80-D39A523EBB00}" type="slidenum">
              <a:rPr lang="en-US" smtClean="0"/>
              <a:pPr/>
              <a:t>‹#›</a:t>
            </a:fld>
            <a:endParaRPr lang="en-US"/>
          </a:p>
        </p:txBody>
      </p:sp>
    </p:spTree>
    <p:extLst>
      <p:ext uri="{BB962C8B-B14F-4D97-AF65-F5344CB8AC3E}">
        <p14:creationId xmlns:p14="http://schemas.microsoft.com/office/powerpoint/2010/main" val="3943159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1F016A-F5BE-4F64-B3E3-EA613E892686}" type="datetimeFigureOut">
              <a:rPr lang="en-US" smtClean="0"/>
              <a:pPr/>
              <a:t>6/2/2013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974DB-A695-4520-8F80-D39A523EBB00}" type="slidenum">
              <a:rPr lang="en-US" smtClean="0"/>
              <a:pPr/>
              <a:t>‹#›</a:t>
            </a:fld>
            <a:endParaRPr lang="en-US"/>
          </a:p>
        </p:txBody>
      </p:sp>
    </p:spTree>
    <p:extLst>
      <p:ext uri="{BB962C8B-B14F-4D97-AF65-F5344CB8AC3E}">
        <p14:creationId xmlns:p14="http://schemas.microsoft.com/office/powerpoint/2010/main" val="212862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1F016A-F5BE-4F64-B3E3-EA613E892686}" type="datetimeFigureOut">
              <a:rPr lang="en-US" smtClean="0"/>
              <a:pPr/>
              <a:t>6/2/2013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4974DB-A695-4520-8F80-D39A523EBB00}" type="slidenum">
              <a:rPr lang="en-US" smtClean="0"/>
              <a:pPr/>
              <a:t>‹#›</a:t>
            </a:fld>
            <a:endParaRPr lang="en-US"/>
          </a:p>
        </p:txBody>
      </p:sp>
    </p:spTree>
    <p:extLst>
      <p:ext uri="{BB962C8B-B14F-4D97-AF65-F5344CB8AC3E}">
        <p14:creationId xmlns:p14="http://schemas.microsoft.com/office/powerpoint/2010/main" val="2941871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1F016A-F5BE-4F64-B3E3-EA613E892686}" type="datetimeFigureOut">
              <a:rPr lang="en-US" smtClean="0"/>
              <a:pPr/>
              <a:t>6/2/2013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4974DB-A695-4520-8F80-D39A523EBB00}" type="slidenum">
              <a:rPr lang="en-US" smtClean="0"/>
              <a:pPr/>
              <a:t>‹#›</a:t>
            </a:fld>
            <a:endParaRPr lang="en-US"/>
          </a:p>
        </p:txBody>
      </p:sp>
    </p:spTree>
    <p:extLst>
      <p:ext uri="{BB962C8B-B14F-4D97-AF65-F5344CB8AC3E}">
        <p14:creationId xmlns:p14="http://schemas.microsoft.com/office/powerpoint/2010/main" val="410784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F016A-F5BE-4F64-B3E3-EA613E892686}" type="datetimeFigureOut">
              <a:rPr lang="en-US" smtClean="0"/>
              <a:pPr/>
              <a:t>6/2/2013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4974DB-A695-4520-8F80-D39A523EBB00}" type="slidenum">
              <a:rPr lang="en-US" smtClean="0"/>
              <a:pPr/>
              <a:t>‹#›</a:t>
            </a:fld>
            <a:endParaRPr lang="en-US"/>
          </a:p>
        </p:txBody>
      </p:sp>
    </p:spTree>
    <p:extLst>
      <p:ext uri="{BB962C8B-B14F-4D97-AF65-F5344CB8AC3E}">
        <p14:creationId xmlns:p14="http://schemas.microsoft.com/office/powerpoint/2010/main" val="976509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1F016A-F5BE-4F64-B3E3-EA613E892686}" type="datetimeFigureOut">
              <a:rPr lang="en-US" smtClean="0"/>
              <a:pPr/>
              <a:t>6/2/2013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974DB-A695-4520-8F80-D39A523EBB00}" type="slidenum">
              <a:rPr lang="en-US" smtClean="0"/>
              <a:pPr/>
              <a:t>‹#›</a:t>
            </a:fld>
            <a:endParaRPr lang="en-US"/>
          </a:p>
        </p:txBody>
      </p:sp>
    </p:spTree>
    <p:extLst>
      <p:ext uri="{BB962C8B-B14F-4D97-AF65-F5344CB8AC3E}">
        <p14:creationId xmlns:p14="http://schemas.microsoft.com/office/powerpoint/2010/main" val="2744506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1F016A-F5BE-4F64-B3E3-EA613E892686}" type="datetimeFigureOut">
              <a:rPr lang="en-US" smtClean="0"/>
              <a:pPr/>
              <a:t>6/2/2013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974DB-A695-4520-8F80-D39A523EBB00}" type="slidenum">
              <a:rPr lang="en-US" smtClean="0"/>
              <a:pPr/>
              <a:t>‹#›</a:t>
            </a:fld>
            <a:endParaRPr lang="en-US"/>
          </a:p>
        </p:txBody>
      </p:sp>
    </p:spTree>
    <p:extLst>
      <p:ext uri="{BB962C8B-B14F-4D97-AF65-F5344CB8AC3E}">
        <p14:creationId xmlns:p14="http://schemas.microsoft.com/office/powerpoint/2010/main" val="350179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F016A-F5BE-4F64-B3E3-EA613E892686}" type="datetimeFigureOut">
              <a:rPr lang="en-US" smtClean="0"/>
              <a:pPr/>
              <a:t>6/2/2013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974DB-A695-4520-8F80-D39A523EBB00}" type="slidenum">
              <a:rPr lang="en-US" smtClean="0"/>
              <a:pPr/>
              <a:t>‹#›</a:t>
            </a:fld>
            <a:endParaRPr lang="en-US"/>
          </a:p>
        </p:txBody>
      </p:sp>
    </p:spTree>
    <p:extLst>
      <p:ext uri="{BB962C8B-B14F-4D97-AF65-F5344CB8AC3E}">
        <p14:creationId xmlns:p14="http://schemas.microsoft.com/office/powerpoint/2010/main" val="1797839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notesSlide" Target="../notesSlides/notesSlide1.xml"/><Relationship Id="rId7" Type="http://schemas.openxmlformats.org/officeDocument/2006/relationships/oleObject" Targe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png"/><Relationship Id="rId11" Type="http://schemas.openxmlformats.org/officeDocument/2006/relationships/image" Target="../media/image7.jpeg"/><Relationship Id="rId5" Type="http://schemas.openxmlformats.org/officeDocument/2006/relationships/image" Target="../media/image3.png"/><Relationship Id="rId10" Type="http://schemas.openxmlformats.org/officeDocument/2006/relationships/image" Target="../media/image6.png"/><Relationship Id="rId4" Type="http://schemas.openxmlformats.org/officeDocument/2006/relationships/image" Target="../media/image2.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4" name="Text Box 4"/>
          <p:cNvSpPr txBox="1">
            <a:spLocks noChangeArrowheads="1"/>
          </p:cNvSpPr>
          <p:nvPr/>
        </p:nvSpPr>
        <p:spPr bwMode="auto">
          <a:xfrm>
            <a:off x="0" y="-18833"/>
            <a:ext cx="9144000" cy="969496"/>
          </a:xfrm>
          <a:prstGeom prst="rect">
            <a:avLst/>
          </a:prstGeom>
          <a:solidFill>
            <a:schemeClr val="tx1"/>
          </a:solidFill>
          <a:ln>
            <a:noFill/>
          </a:ln>
          <a:extLst/>
        </p:spPr>
        <p:txBody>
          <a:bodyPr wrap="square">
            <a:spAutoFit/>
          </a:bodyPr>
          <a:lstStyle>
            <a:lvl1pPr marL="231775" indent="-231775" eaLnBrk="0" hangingPunct="0">
              <a:defRPr sz="2000" b="1">
                <a:solidFill>
                  <a:schemeClr val="accent2"/>
                </a:solidFill>
                <a:latin typeface="Times New Roman" pitchFamily="18" charset="0"/>
                <a:ea typeface="MS PGothic" pitchFamily="34" charset="-128"/>
              </a:defRPr>
            </a:lvl1pPr>
            <a:lvl2pPr marL="742950" indent="-285750" eaLnBrk="0" hangingPunct="0">
              <a:defRPr sz="2000" b="1">
                <a:solidFill>
                  <a:schemeClr val="accent2"/>
                </a:solidFill>
                <a:latin typeface="Times New Roman" pitchFamily="18" charset="0"/>
                <a:ea typeface="MS PGothic" pitchFamily="34" charset="-128"/>
              </a:defRPr>
            </a:lvl2pPr>
            <a:lvl3pPr marL="1143000" indent="-228600" eaLnBrk="0" hangingPunct="0">
              <a:defRPr sz="2000" b="1">
                <a:solidFill>
                  <a:schemeClr val="accent2"/>
                </a:solidFill>
                <a:latin typeface="Times New Roman" pitchFamily="18" charset="0"/>
                <a:ea typeface="MS PGothic" pitchFamily="34" charset="-128"/>
              </a:defRPr>
            </a:lvl3pPr>
            <a:lvl4pPr marL="1600200" indent="-228600" eaLnBrk="0" hangingPunct="0">
              <a:defRPr sz="2000" b="1">
                <a:solidFill>
                  <a:schemeClr val="accent2"/>
                </a:solidFill>
                <a:latin typeface="Times New Roman" pitchFamily="18" charset="0"/>
                <a:ea typeface="MS PGothic" pitchFamily="34" charset="-128"/>
              </a:defRPr>
            </a:lvl4pPr>
            <a:lvl5pPr marL="2057400" indent="-228600" eaLnBrk="0" hangingPunct="0">
              <a:defRPr sz="2000" b="1">
                <a:solidFill>
                  <a:schemeClr val="accent2"/>
                </a:solidFill>
                <a:latin typeface="Times New Roman" pitchFamily="18" charset="0"/>
                <a:ea typeface="MS PGothic" pitchFamily="34" charset="-128"/>
              </a:defRPr>
            </a:lvl5pPr>
            <a:lvl6pPr marL="2514600" indent="-228600" eaLnBrk="0" fontAlgn="base" hangingPunct="0">
              <a:spcBef>
                <a:spcPct val="0"/>
              </a:spcBef>
              <a:spcAft>
                <a:spcPct val="0"/>
              </a:spcAft>
              <a:defRPr sz="2000" b="1">
                <a:solidFill>
                  <a:schemeClr val="accent2"/>
                </a:solidFill>
                <a:latin typeface="Times New Roman" pitchFamily="18" charset="0"/>
                <a:ea typeface="MS PGothic" pitchFamily="34" charset="-128"/>
              </a:defRPr>
            </a:lvl6pPr>
            <a:lvl7pPr marL="2971800" indent="-228600" eaLnBrk="0" fontAlgn="base" hangingPunct="0">
              <a:spcBef>
                <a:spcPct val="0"/>
              </a:spcBef>
              <a:spcAft>
                <a:spcPct val="0"/>
              </a:spcAft>
              <a:defRPr sz="2000" b="1">
                <a:solidFill>
                  <a:schemeClr val="accent2"/>
                </a:solidFill>
                <a:latin typeface="Times New Roman" pitchFamily="18" charset="0"/>
                <a:ea typeface="MS PGothic" pitchFamily="34" charset="-128"/>
              </a:defRPr>
            </a:lvl7pPr>
            <a:lvl8pPr marL="3429000" indent="-228600" eaLnBrk="0" fontAlgn="base" hangingPunct="0">
              <a:spcBef>
                <a:spcPct val="0"/>
              </a:spcBef>
              <a:spcAft>
                <a:spcPct val="0"/>
              </a:spcAft>
              <a:defRPr sz="2000" b="1">
                <a:solidFill>
                  <a:schemeClr val="accent2"/>
                </a:solidFill>
                <a:latin typeface="Times New Roman" pitchFamily="18" charset="0"/>
                <a:ea typeface="MS PGothic" pitchFamily="34" charset="-128"/>
              </a:defRPr>
            </a:lvl8pPr>
            <a:lvl9pPr marL="3886200" indent="-228600" eaLnBrk="0" fontAlgn="base" hangingPunct="0">
              <a:spcBef>
                <a:spcPct val="0"/>
              </a:spcBef>
              <a:spcAft>
                <a:spcPct val="0"/>
              </a:spcAft>
              <a:defRPr sz="2000" b="1">
                <a:solidFill>
                  <a:schemeClr val="accent2"/>
                </a:solidFill>
                <a:latin typeface="Times New Roman" pitchFamily="18" charset="0"/>
                <a:ea typeface="MS PGothic" pitchFamily="34" charset="-128"/>
              </a:defRPr>
            </a:lvl9pPr>
          </a:lstStyle>
          <a:p>
            <a:pPr algn="ctr" eaLnBrk="1" hangingPunct="1"/>
            <a:r>
              <a:rPr lang="en-US" sz="2700" dirty="0" smtClean="0">
                <a:solidFill>
                  <a:schemeClr val="bg1"/>
                </a:solidFill>
                <a:latin typeface="Calibri" pitchFamily="34" charset="0"/>
                <a:cs typeface="Times New Roman" pitchFamily="18" charset="0"/>
              </a:rPr>
              <a:t>            </a:t>
            </a:r>
            <a:r>
              <a:rPr lang="en-US" sz="2400" dirty="0" smtClean="0">
                <a:solidFill>
                  <a:schemeClr val="bg1"/>
                </a:solidFill>
                <a:latin typeface="Calibri" pitchFamily="34" charset="0"/>
                <a:cs typeface="Times New Roman" pitchFamily="18" charset="0"/>
              </a:rPr>
              <a:t>Lamination of </a:t>
            </a:r>
            <a:r>
              <a:rPr lang="en-US" sz="2400" dirty="0" err="1" smtClean="0">
                <a:solidFill>
                  <a:schemeClr val="bg1"/>
                </a:solidFill>
                <a:latin typeface="Calibri" pitchFamily="34" charset="0"/>
                <a:cs typeface="Times New Roman" pitchFamily="18" charset="0"/>
              </a:rPr>
              <a:t>undoped</a:t>
            </a:r>
            <a:r>
              <a:rPr lang="en-US" sz="2400" dirty="0" smtClean="0">
                <a:solidFill>
                  <a:schemeClr val="bg1"/>
                </a:solidFill>
                <a:latin typeface="Calibri" pitchFamily="34" charset="0"/>
                <a:cs typeface="Times New Roman" pitchFamily="18" charset="0"/>
              </a:rPr>
              <a:t> and doped organic </a:t>
            </a:r>
            <a:r>
              <a:rPr lang="en-US" sz="2400" dirty="0" err="1" smtClean="0">
                <a:solidFill>
                  <a:schemeClr val="bg1"/>
                </a:solidFill>
                <a:latin typeface="Calibri" pitchFamily="34" charset="0"/>
                <a:cs typeface="Times New Roman" pitchFamily="18" charset="0"/>
              </a:rPr>
              <a:t>homojunctions</a:t>
            </a:r>
            <a:endParaRPr lang="en-US" sz="2400" dirty="0" smtClean="0">
              <a:solidFill>
                <a:schemeClr val="bg1"/>
              </a:solidFill>
              <a:latin typeface="Calibri" pitchFamily="34" charset="0"/>
              <a:cs typeface="Times New Roman" pitchFamily="18" charset="0"/>
            </a:endParaRPr>
          </a:p>
          <a:p>
            <a:pPr algn="ctr" eaLnBrk="1" hangingPunct="1"/>
            <a:r>
              <a:rPr lang="en-US" sz="1600" dirty="0" smtClean="0">
                <a:solidFill>
                  <a:schemeClr val="bg1"/>
                </a:solidFill>
                <a:latin typeface="+mn-lt"/>
                <a:cs typeface="Times New Roman" pitchFamily="18" charset="0"/>
              </a:rPr>
              <a:t>IRG-B: A. Kahn and Y.-L. Loo </a:t>
            </a:r>
            <a:r>
              <a:rPr lang="en-US" sz="1600" dirty="0" smtClean="0">
                <a:solidFill>
                  <a:srgbClr val="FFC000"/>
                </a:solidFill>
                <a:latin typeface="+mn-lt"/>
                <a:cs typeface="Times New Roman" pitchFamily="18" charset="0"/>
              </a:rPr>
              <a:t>(</a:t>
            </a:r>
            <a:r>
              <a:rPr lang="en-ZW" sz="1600" dirty="0" smtClean="0">
                <a:solidFill>
                  <a:srgbClr val="FFC000"/>
                </a:solidFill>
                <a:latin typeface="+mn-lt"/>
              </a:rPr>
              <a:t>DMR-0819860)</a:t>
            </a:r>
          </a:p>
          <a:p>
            <a:pPr algn="ctr" eaLnBrk="1" hangingPunct="1"/>
            <a:r>
              <a:rPr lang="en-ZW" sz="1400" dirty="0" smtClean="0">
                <a:solidFill>
                  <a:schemeClr val="bg1"/>
                </a:solidFill>
                <a:latin typeface="+mn-lt"/>
                <a:cs typeface="Times New Roman" pitchFamily="18" charset="0"/>
              </a:rPr>
              <a:t>Princeton </a:t>
            </a:r>
            <a:r>
              <a:rPr lang="en-ZW" sz="1400" dirty="0" err="1" smtClean="0">
                <a:solidFill>
                  <a:schemeClr val="bg1"/>
                </a:solidFill>
                <a:latin typeface="+mn-lt"/>
                <a:cs typeface="Times New Roman" pitchFamily="18" charset="0"/>
              </a:rPr>
              <a:t>Center</a:t>
            </a:r>
            <a:r>
              <a:rPr lang="en-ZW" sz="1400" dirty="0" smtClean="0">
                <a:solidFill>
                  <a:schemeClr val="bg1"/>
                </a:solidFill>
                <a:latin typeface="+mn-lt"/>
                <a:cs typeface="Times New Roman" pitchFamily="18" charset="0"/>
              </a:rPr>
              <a:t> for Complex Materials (PCCM)</a:t>
            </a:r>
            <a:endParaRPr lang="en-US" sz="1400" dirty="0" smtClean="0">
              <a:solidFill>
                <a:schemeClr val="bg1"/>
              </a:solidFill>
              <a:latin typeface="+mn-lt"/>
              <a:cs typeface="Times New Roman" pitchFamily="18" charset="0"/>
            </a:endParaRPr>
          </a:p>
        </p:txBody>
      </p:sp>
      <p:sp>
        <p:nvSpPr>
          <p:cNvPr id="102" name="Rectangle 1"/>
          <p:cNvSpPr>
            <a:spLocks noChangeArrowheads="1"/>
          </p:cNvSpPr>
          <p:nvPr/>
        </p:nvSpPr>
        <p:spPr bwMode="auto">
          <a:xfrm>
            <a:off x="363114" y="1313155"/>
            <a:ext cx="4453311" cy="4478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ts val="1600"/>
              </a:lnSpc>
              <a:spcBef>
                <a:spcPts val="600"/>
              </a:spcBef>
            </a:pPr>
            <a:r>
              <a:rPr lang="en-US" sz="1500" dirty="0" smtClean="0"/>
              <a:t>We investigated the electronic properties of interfaces between two laminated polymer films. The top polymer film (Fig. (a)) is transferred to a soft PDMS stamp, and laminated against the bottom film, previously spin-coated on a substrate. Using electron spectroscopy and Kelvin micro-probe techniques, we demonstrated that the process does not introduce any molecular shift due to interface dipole or surface states. We also showed that the interface is transparent to charge carrier transport, as shown in Fig. (b). The current injected from top or bottom electrode is the same for the single 70 nm film (black) and for the laminated 2x35 nm film (red) [1].  </a:t>
            </a:r>
          </a:p>
          <a:p>
            <a:pPr algn="just">
              <a:lnSpc>
                <a:spcPts val="1600"/>
              </a:lnSpc>
              <a:spcBef>
                <a:spcPts val="600"/>
              </a:spcBef>
            </a:pPr>
            <a:r>
              <a:rPr lang="en-US" sz="1500" dirty="0" smtClean="0"/>
              <a:t>Extending this work, we investigated the lamination of two polymer films, one of which is as thin as 15 nm and is chemically doped to increase its conductivity and, in the case of p-doping, its work function (Fig. (c)).  We demonstrated significant enhancement of charge injection in the </a:t>
            </a:r>
            <a:r>
              <a:rPr lang="en-US" sz="1500" dirty="0" err="1" smtClean="0"/>
              <a:t>undoped</a:t>
            </a:r>
            <a:r>
              <a:rPr lang="en-US" sz="1500" dirty="0" smtClean="0"/>
              <a:t> polymer, thus providing a very powerful and practical way to create ultra-thin doped interface areas at polymer/electrode interfaces.  </a:t>
            </a:r>
            <a:endParaRPr lang="en-US" sz="1500" dirty="0"/>
          </a:p>
        </p:txBody>
      </p:sp>
      <p:sp>
        <p:nvSpPr>
          <p:cNvPr id="3" name="TextBox 2"/>
          <p:cNvSpPr txBox="1"/>
          <p:nvPr/>
        </p:nvSpPr>
        <p:spPr>
          <a:xfrm>
            <a:off x="4962923" y="1293145"/>
            <a:ext cx="435223" cy="369332"/>
          </a:xfrm>
          <a:prstGeom prst="rect">
            <a:avLst/>
          </a:prstGeom>
          <a:noFill/>
        </p:spPr>
        <p:txBody>
          <a:bodyPr wrap="none" rtlCol="0">
            <a:spAutoFit/>
          </a:bodyPr>
          <a:lstStyle/>
          <a:p>
            <a:r>
              <a:rPr lang="en-US" dirty="0" smtClean="0"/>
              <a:t>(a)</a:t>
            </a:r>
            <a:endParaRPr lang="en-US" dirty="0"/>
          </a:p>
        </p:txBody>
      </p:sp>
      <p:sp>
        <p:nvSpPr>
          <p:cNvPr id="106" name="TextBox 105"/>
          <p:cNvSpPr txBox="1"/>
          <p:nvPr/>
        </p:nvSpPr>
        <p:spPr>
          <a:xfrm>
            <a:off x="4972703" y="4453716"/>
            <a:ext cx="422261" cy="369332"/>
          </a:xfrm>
          <a:prstGeom prst="rect">
            <a:avLst/>
          </a:prstGeom>
          <a:noFill/>
        </p:spPr>
        <p:txBody>
          <a:bodyPr wrap="none" rtlCol="0">
            <a:spAutoFit/>
          </a:bodyPr>
          <a:lstStyle/>
          <a:p>
            <a:r>
              <a:rPr lang="en-US" dirty="0" smtClean="0"/>
              <a:t>(c)</a:t>
            </a:r>
            <a:endParaRPr lang="en-US" dirty="0"/>
          </a:p>
        </p:txBody>
      </p:sp>
      <p:sp>
        <p:nvSpPr>
          <p:cNvPr id="4" name="TextBox 3"/>
          <p:cNvSpPr txBox="1"/>
          <p:nvPr/>
        </p:nvSpPr>
        <p:spPr>
          <a:xfrm>
            <a:off x="169845" y="5857612"/>
            <a:ext cx="5083693" cy="523220"/>
          </a:xfrm>
          <a:prstGeom prst="rect">
            <a:avLst/>
          </a:prstGeom>
          <a:noFill/>
        </p:spPr>
        <p:txBody>
          <a:bodyPr wrap="none" rtlCol="0">
            <a:spAutoFit/>
          </a:bodyPr>
          <a:lstStyle/>
          <a:p>
            <a:pPr lvl="0"/>
            <a:r>
              <a:rPr lang="en-US" sz="1400" dirty="0" smtClean="0"/>
              <a:t>[1] A. </a:t>
            </a:r>
            <a:r>
              <a:rPr lang="en-US" sz="1400" dirty="0" err="1" smtClean="0"/>
              <a:t>Shu</a:t>
            </a:r>
            <a:r>
              <a:rPr lang="en-US" sz="1400" dirty="0" smtClean="0"/>
              <a:t>, A. Dai, </a:t>
            </a:r>
            <a:r>
              <a:rPr lang="en-US" sz="1400" b="1" dirty="0" smtClean="0"/>
              <a:t>Y.-L. Loo</a:t>
            </a:r>
            <a:r>
              <a:rPr lang="en-US" sz="1400" dirty="0" smtClean="0"/>
              <a:t> </a:t>
            </a:r>
            <a:r>
              <a:rPr lang="en-US" sz="1400" dirty="0"/>
              <a:t>and </a:t>
            </a:r>
            <a:r>
              <a:rPr lang="en-US" sz="1400" b="1" dirty="0" smtClean="0"/>
              <a:t>A. Kahn, </a:t>
            </a:r>
            <a:r>
              <a:rPr lang="en-US" sz="1400" dirty="0" smtClean="0"/>
              <a:t>Org. </a:t>
            </a:r>
            <a:r>
              <a:rPr lang="en-US" sz="1400" dirty="0" err="1" smtClean="0"/>
              <a:t>Electr</a:t>
            </a:r>
            <a:r>
              <a:rPr lang="en-US" sz="1400" dirty="0" smtClean="0"/>
              <a:t>. </a:t>
            </a:r>
            <a:r>
              <a:rPr lang="en-US" sz="1400" b="1" dirty="0"/>
              <a:t>14</a:t>
            </a:r>
            <a:r>
              <a:rPr lang="en-US" sz="1400" dirty="0"/>
              <a:t>, 149 </a:t>
            </a:r>
            <a:r>
              <a:rPr lang="en-US" sz="1400" b="1" dirty="0" smtClean="0"/>
              <a:t> </a:t>
            </a:r>
            <a:r>
              <a:rPr lang="en-US" sz="1400" dirty="0" smtClean="0"/>
              <a:t>(2013)</a:t>
            </a:r>
          </a:p>
          <a:p>
            <a:pPr lvl="0"/>
            <a:r>
              <a:rPr lang="en-US" sz="1400" dirty="0" smtClean="0"/>
              <a:t>[2] A. Dai, A. </a:t>
            </a:r>
            <a:r>
              <a:rPr lang="en-US" sz="1400" dirty="0" err="1" smtClean="0"/>
              <a:t>Shu</a:t>
            </a:r>
            <a:r>
              <a:rPr lang="en-US" sz="1400" dirty="0" smtClean="0"/>
              <a:t>, </a:t>
            </a:r>
            <a:r>
              <a:rPr lang="en-US" sz="1400" b="1" dirty="0" smtClean="0"/>
              <a:t>Y.-L. Loo </a:t>
            </a:r>
            <a:r>
              <a:rPr lang="en-US" sz="1400" dirty="0" smtClean="0"/>
              <a:t>and</a:t>
            </a:r>
            <a:r>
              <a:rPr lang="en-US" sz="1400" b="1" dirty="0" smtClean="0"/>
              <a:t> A. Kahn </a:t>
            </a:r>
            <a:r>
              <a:rPr lang="en-US" sz="1400" dirty="0" smtClean="0"/>
              <a:t>(in preparation)</a:t>
            </a:r>
            <a:endParaRPr lang="en-US" sz="1400" dirty="0"/>
          </a:p>
        </p:txBody>
      </p:sp>
      <p:sp>
        <p:nvSpPr>
          <p:cNvPr id="107" name="TextBox 106"/>
          <p:cNvSpPr txBox="1"/>
          <p:nvPr/>
        </p:nvSpPr>
        <p:spPr>
          <a:xfrm>
            <a:off x="4961727" y="2485367"/>
            <a:ext cx="445930" cy="369332"/>
          </a:xfrm>
          <a:prstGeom prst="rect">
            <a:avLst/>
          </a:prstGeom>
          <a:noFill/>
        </p:spPr>
        <p:txBody>
          <a:bodyPr wrap="none" rtlCol="0">
            <a:spAutoFit/>
          </a:bodyPr>
          <a:lstStyle/>
          <a:p>
            <a:r>
              <a:rPr lang="en-US" dirty="0" smtClean="0"/>
              <a:t>(b)</a:t>
            </a:r>
            <a:endParaRPr lang="en-US" dirty="0"/>
          </a:p>
        </p:txBody>
      </p:sp>
      <p:pic>
        <p:nvPicPr>
          <p:cNvPr id="37"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4864" y="1646608"/>
            <a:ext cx="1122982" cy="367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73574" y="1186529"/>
            <a:ext cx="1122982" cy="367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
          <p:cNvGrpSpPr/>
          <p:nvPr/>
        </p:nvGrpSpPr>
        <p:grpSpPr>
          <a:xfrm>
            <a:off x="7432588" y="1186249"/>
            <a:ext cx="1415321" cy="840131"/>
            <a:chOff x="7432588" y="1033397"/>
            <a:chExt cx="1667620" cy="992983"/>
          </a:xfrm>
        </p:grpSpPr>
        <p:pic>
          <p:nvPicPr>
            <p:cNvPr id="39" name="Picture 1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31118" y="1280572"/>
              <a:ext cx="1474052" cy="745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0" name="Object 3"/>
            <p:cNvGraphicFramePr>
              <a:graphicFrameLocks noChangeAspect="1"/>
            </p:cNvGraphicFramePr>
            <p:nvPr>
              <p:extLst>
                <p:ext uri="{D42A27DB-BD31-4B8C-83A1-F6EECF244321}">
                  <p14:modId xmlns:p14="http://schemas.microsoft.com/office/powerpoint/2010/main" val="2158301269"/>
                </p:ext>
              </p:extLst>
            </p:nvPr>
          </p:nvGraphicFramePr>
          <p:xfrm>
            <a:off x="7518944" y="1033397"/>
            <a:ext cx="1491940" cy="260033"/>
          </p:xfrm>
          <a:graphic>
            <a:graphicData uri="http://schemas.openxmlformats.org/presentationml/2006/ole">
              <mc:AlternateContent xmlns:mc="http://schemas.openxmlformats.org/markup-compatibility/2006">
                <mc:Choice xmlns:v="urn:schemas-microsoft-com:vml" Requires="v">
                  <p:oleObj spid="_x0000_s1038" name="Visio" r:id="rId7" imgW="1985747" imgH="289440" progId="Visio.Drawing.11">
                    <p:link updateAutomatic="1"/>
                  </p:oleObj>
                </mc:Choice>
                <mc:Fallback>
                  <p:oleObj name="Visio" r:id="rId7" imgW="1985747" imgH="289440" progId="Visio.Drawing.11">
                    <p:link updateAutomatic="1"/>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18944" y="1033397"/>
                          <a:ext cx="1491940" cy="260033"/>
                        </a:xfrm>
                        <a:prstGeom prst="rect">
                          <a:avLst/>
                        </a:prstGeom>
                        <a:noFill/>
                        <a:extLst/>
                      </p:spPr>
                    </p:pic>
                  </p:oleObj>
                </mc:Fallback>
              </mc:AlternateContent>
            </a:graphicData>
          </a:graphic>
        </p:graphicFrame>
        <p:sp>
          <p:nvSpPr>
            <p:cNvPr id="41" name="矩形 6"/>
            <p:cNvSpPr/>
            <p:nvPr/>
          </p:nvSpPr>
          <p:spPr>
            <a:xfrm>
              <a:off x="7432588" y="1496166"/>
              <a:ext cx="1667620" cy="8635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3" name="TextBox 20"/>
          <p:cNvSpPr txBox="1">
            <a:spLocks noChangeArrowheads="1"/>
          </p:cNvSpPr>
          <p:nvPr/>
        </p:nvSpPr>
        <p:spPr bwMode="auto">
          <a:xfrm>
            <a:off x="6553675" y="1229794"/>
            <a:ext cx="962536" cy="526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b="1">
                <a:solidFill>
                  <a:schemeClr val="accent2"/>
                </a:solidFill>
                <a:latin typeface="Times New Roman" pitchFamily="18" charset="0"/>
                <a:ea typeface="MS PGothic" pitchFamily="34" charset="-128"/>
              </a:defRPr>
            </a:lvl1pPr>
            <a:lvl2pPr marL="742950" indent="-285750" eaLnBrk="0" hangingPunct="0">
              <a:defRPr sz="2000" b="1">
                <a:solidFill>
                  <a:schemeClr val="accent2"/>
                </a:solidFill>
                <a:latin typeface="Times New Roman" pitchFamily="18" charset="0"/>
                <a:ea typeface="MS PGothic" pitchFamily="34" charset="-128"/>
              </a:defRPr>
            </a:lvl2pPr>
            <a:lvl3pPr marL="1143000" indent="-228600" eaLnBrk="0" hangingPunct="0">
              <a:defRPr sz="2000" b="1">
                <a:solidFill>
                  <a:schemeClr val="accent2"/>
                </a:solidFill>
                <a:latin typeface="Times New Roman" pitchFamily="18" charset="0"/>
                <a:ea typeface="MS PGothic" pitchFamily="34" charset="-128"/>
              </a:defRPr>
            </a:lvl3pPr>
            <a:lvl4pPr marL="1600200" indent="-228600" eaLnBrk="0" hangingPunct="0">
              <a:defRPr sz="2000" b="1">
                <a:solidFill>
                  <a:schemeClr val="accent2"/>
                </a:solidFill>
                <a:latin typeface="Times New Roman" pitchFamily="18" charset="0"/>
                <a:ea typeface="MS PGothic" pitchFamily="34" charset="-128"/>
              </a:defRPr>
            </a:lvl4pPr>
            <a:lvl5pPr marL="2057400" indent="-228600" eaLnBrk="0" hangingPunct="0">
              <a:defRPr sz="2000" b="1">
                <a:solidFill>
                  <a:schemeClr val="accent2"/>
                </a:solidFill>
                <a:latin typeface="Times New Roman" pitchFamily="18" charset="0"/>
                <a:ea typeface="MS PGothic" pitchFamily="34" charset="-128"/>
              </a:defRPr>
            </a:lvl5pPr>
            <a:lvl6pPr marL="2514600" indent="-228600" eaLnBrk="0" fontAlgn="base" hangingPunct="0">
              <a:spcBef>
                <a:spcPct val="0"/>
              </a:spcBef>
              <a:spcAft>
                <a:spcPct val="0"/>
              </a:spcAft>
              <a:defRPr sz="2000" b="1">
                <a:solidFill>
                  <a:schemeClr val="accent2"/>
                </a:solidFill>
                <a:latin typeface="Times New Roman" pitchFamily="18" charset="0"/>
                <a:ea typeface="MS PGothic" pitchFamily="34" charset="-128"/>
              </a:defRPr>
            </a:lvl6pPr>
            <a:lvl7pPr marL="2971800" indent="-228600" eaLnBrk="0" fontAlgn="base" hangingPunct="0">
              <a:spcBef>
                <a:spcPct val="0"/>
              </a:spcBef>
              <a:spcAft>
                <a:spcPct val="0"/>
              </a:spcAft>
              <a:defRPr sz="2000" b="1">
                <a:solidFill>
                  <a:schemeClr val="accent2"/>
                </a:solidFill>
                <a:latin typeface="Times New Roman" pitchFamily="18" charset="0"/>
                <a:ea typeface="MS PGothic" pitchFamily="34" charset="-128"/>
              </a:defRPr>
            </a:lvl7pPr>
            <a:lvl8pPr marL="3429000" indent="-228600" eaLnBrk="0" fontAlgn="base" hangingPunct="0">
              <a:spcBef>
                <a:spcPct val="0"/>
              </a:spcBef>
              <a:spcAft>
                <a:spcPct val="0"/>
              </a:spcAft>
              <a:defRPr sz="2000" b="1">
                <a:solidFill>
                  <a:schemeClr val="accent2"/>
                </a:solidFill>
                <a:latin typeface="Times New Roman" pitchFamily="18" charset="0"/>
                <a:ea typeface="MS PGothic" pitchFamily="34" charset="-128"/>
              </a:defRPr>
            </a:lvl8pPr>
            <a:lvl9pPr marL="3886200" indent="-228600" eaLnBrk="0" fontAlgn="base" hangingPunct="0">
              <a:spcBef>
                <a:spcPct val="0"/>
              </a:spcBef>
              <a:spcAft>
                <a:spcPct val="0"/>
              </a:spcAft>
              <a:defRPr sz="2000" b="1">
                <a:solidFill>
                  <a:schemeClr val="accent2"/>
                </a:solidFill>
                <a:latin typeface="Times New Roman" pitchFamily="18" charset="0"/>
                <a:ea typeface="MS PGothic" pitchFamily="34" charset="-128"/>
              </a:defRPr>
            </a:lvl9pPr>
          </a:lstStyle>
          <a:p>
            <a:pPr algn="ctr" eaLnBrk="1" hangingPunct="1"/>
            <a:r>
              <a:rPr lang="en-US" sz="3200" b="0" dirty="0">
                <a:solidFill>
                  <a:schemeClr val="tx1"/>
                </a:solidFill>
                <a:cs typeface="Times New Roman" pitchFamily="18" charset="0"/>
              </a:rPr>
              <a:t>→</a:t>
            </a:r>
            <a:endParaRPr lang="en-US" sz="3200" b="0" dirty="0">
              <a:solidFill>
                <a:schemeClr val="tx1"/>
              </a:solidFill>
            </a:endParaRPr>
          </a:p>
        </p:txBody>
      </p:sp>
      <p:pic>
        <p:nvPicPr>
          <p:cNvPr id="45" name="圖片 11"/>
          <p:cNvPicPr>
            <a:picLocks noChangeAspect="1"/>
          </p:cNvPicPr>
          <p:nvPr/>
        </p:nvPicPr>
        <p:blipFill>
          <a:blip r:embed="rId9" cstate="print">
            <a:extLst>
              <a:ext uri="{28A0092B-C50C-407E-A947-70E740481C1C}">
                <a14:useLocalDpi xmlns:a14="http://schemas.microsoft.com/office/drawing/2010/main" val="0"/>
              </a:ext>
            </a:extLst>
          </a:blip>
          <a:srcRect l="4529" t="8965" r="12955" b="5287"/>
          <a:stretch>
            <a:fillRect/>
          </a:stretch>
        </p:blipFill>
        <p:spPr bwMode="auto">
          <a:xfrm>
            <a:off x="5406218" y="2217406"/>
            <a:ext cx="3016219" cy="2392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圖片 13"/>
          <p:cNvPicPr>
            <a:picLocks noChangeAspect="1"/>
          </p:cNvPicPr>
          <p:nvPr/>
        </p:nvPicPr>
        <p:blipFill>
          <a:blip r:embed="rId10" cstate="print">
            <a:extLst>
              <a:ext uri="{28A0092B-C50C-407E-A947-70E740481C1C}">
                <a14:useLocalDpi xmlns:a14="http://schemas.microsoft.com/office/drawing/2010/main" val="0"/>
              </a:ext>
            </a:extLst>
          </a:blip>
          <a:srcRect l="4102" t="8586" r="9232" b="5095"/>
          <a:stretch>
            <a:fillRect/>
          </a:stretch>
        </p:blipFill>
        <p:spPr bwMode="auto">
          <a:xfrm>
            <a:off x="5424872" y="4654633"/>
            <a:ext cx="3156688" cy="2190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9" name="群組 10"/>
          <p:cNvGrpSpPr>
            <a:grpSpLocks noChangeAspect="1"/>
          </p:cNvGrpSpPr>
          <p:nvPr/>
        </p:nvGrpSpPr>
        <p:grpSpPr bwMode="auto">
          <a:xfrm>
            <a:off x="5965882" y="4761528"/>
            <a:ext cx="1099654" cy="929539"/>
            <a:chOff x="3417440" y="2734695"/>
            <a:chExt cx="2444840" cy="2088651"/>
          </a:xfrm>
        </p:grpSpPr>
        <p:sp>
          <p:nvSpPr>
            <p:cNvPr id="50" name="矩形 5"/>
            <p:cNvSpPr/>
            <p:nvPr/>
          </p:nvSpPr>
          <p:spPr>
            <a:xfrm>
              <a:off x="3417440" y="4474263"/>
              <a:ext cx="2444840" cy="349083"/>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a:solidFill>
                    <a:schemeClr val="tx1"/>
                  </a:solidFill>
                </a:rPr>
                <a:t>ITO</a:t>
              </a:r>
            </a:p>
          </p:txBody>
        </p:sp>
        <p:sp>
          <p:nvSpPr>
            <p:cNvPr id="51" name="矩形 6"/>
            <p:cNvSpPr/>
            <p:nvPr/>
          </p:nvSpPr>
          <p:spPr>
            <a:xfrm>
              <a:off x="3417440" y="4109578"/>
              <a:ext cx="2444840" cy="351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a:t>PEDOT:PSS</a:t>
              </a:r>
            </a:p>
          </p:txBody>
        </p:sp>
        <p:sp>
          <p:nvSpPr>
            <p:cNvPr id="52" name="矩形 7"/>
            <p:cNvSpPr/>
            <p:nvPr/>
          </p:nvSpPr>
          <p:spPr>
            <a:xfrm>
              <a:off x="3417440" y="3083778"/>
              <a:ext cx="2444840" cy="729371"/>
            </a:xfrm>
            <a:prstGeom prst="rect">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a:t> P3HT </a:t>
              </a:r>
              <a:r>
                <a:rPr lang="en-US" sz="900" dirty="0" smtClean="0"/>
                <a:t>60 nm</a:t>
              </a:r>
              <a:endParaRPr lang="en-US" sz="900" dirty="0"/>
            </a:p>
          </p:txBody>
        </p:sp>
        <p:sp>
          <p:nvSpPr>
            <p:cNvPr id="53" name="矩形 8"/>
            <p:cNvSpPr/>
            <p:nvPr/>
          </p:nvSpPr>
          <p:spPr>
            <a:xfrm>
              <a:off x="3417440" y="2734695"/>
              <a:ext cx="2444840" cy="349083"/>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a:solidFill>
                    <a:schemeClr val="tx1"/>
                  </a:solidFill>
                </a:rPr>
                <a:t>Al</a:t>
              </a:r>
            </a:p>
          </p:txBody>
        </p:sp>
        <p:sp>
          <p:nvSpPr>
            <p:cNvPr id="54" name="矩形 9"/>
            <p:cNvSpPr/>
            <p:nvPr/>
          </p:nvSpPr>
          <p:spPr>
            <a:xfrm>
              <a:off x="3417440" y="3813149"/>
              <a:ext cx="2444840" cy="296429"/>
            </a:xfrm>
            <a:prstGeom prst="rect">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900" dirty="0"/>
                <a:t>Doped P3HT </a:t>
              </a:r>
              <a:r>
                <a:rPr lang="en-US" sz="900" dirty="0" smtClean="0"/>
                <a:t>15 nm</a:t>
              </a:r>
              <a:endParaRPr lang="en-US" sz="900" dirty="0"/>
            </a:p>
          </p:txBody>
        </p:sp>
      </p:grpSp>
      <p:sp>
        <p:nvSpPr>
          <p:cNvPr id="7" name="Rectangle 6"/>
          <p:cNvSpPr/>
          <p:nvPr/>
        </p:nvSpPr>
        <p:spPr>
          <a:xfrm>
            <a:off x="7111325" y="4838756"/>
            <a:ext cx="96551" cy="141115"/>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9" name="Picture 8" descr="pu_lg_sm"/>
          <p:cNvPicPr>
            <a:picLocks noGrp="1" noChangeAspect="1" noChangeArrowheads="1"/>
          </p:cNvPicPr>
          <p:nvPr>
            <p:ph sz="half" idx="4294967295"/>
          </p:nvPr>
        </p:nvPicPr>
        <p:blipFill>
          <a:blip r:embed="rId11">
            <a:extLst>
              <a:ext uri="{28A0092B-C50C-407E-A947-70E740481C1C}">
                <a14:useLocalDpi xmlns:a14="http://schemas.microsoft.com/office/drawing/2010/main" val="0"/>
              </a:ext>
            </a:extLst>
          </a:blip>
          <a:srcRect/>
          <a:stretch>
            <a:fillRect/>
          </a:stretch>
        </p:blipFill>
        <p:spPr>
          <a:xfrm>
            <a:off x="8273" y="-8499"/>
            <a:ext cx="914400" cy="992187"/>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2709</TotalTime>
  <Words>309</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Theme</vt:lpstr>
      </vt:variant>
      <vt:variant>
        <vt:i4>1</vt:i4>
      </vt:variant>
      <vt:variant>
        <vt:lpstr>Links</vt:lpstr>
      </vt:variant>
      <vt:variant>
        <vt:i4>1</vt:i4>
      </vt:variant>
      <vt:variant>
        <vt:lpstr>Slide Titles</vt:lpstr>
      </vt:variant>
      <vt:variant>
        <vt:i4>1</vt:i4>
      </vt:variant>
    </vt:vector>
  </HeadingPairs>
  <TitlesOfParts>
    <vt:vector size="3" baseType="lpstr">
      <vt:lpstr>Office Theme</vt:lpstr>
      <vt:lpstr>???</vt:lpstr>
      <vt:lpstr>PowerPoint Presentation</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dc:creator>
  <cp:lastModifiedBy>N. Phuan Ong</cp:lastModifiedBy>
  <cp:revision>254</cp:revision>
  <dcterms:created xsi:type="dcterms:W3CDTF">2012-03-29T20:11:19Z</dcterms:created>
  <dcterms:modified xsi:type="dcterms:W3CDTF">2013-06-02T19:41:05Z</dcterms:modified>
</cp:coreProperties>
</file>