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8" r:id="rId2"/>
  </p:sldIdLst>
  <p:sldSz cx="9144000" cy="6858000" type="screen4x3"/>
  <p:notesSz cx="68580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1C02A"/>
    <a:srgbClr val="72BE2C"/>
    <a:srgbClr val="72BD2D"/>
    <a:srgbClr val="6BBA30"/>
    <a:srgbClr val="67BC2E"/>
    <a:srgbClr val="83D54B"/>
    <a:srgbClr val="FF00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43" autoAdjust="0"/>
    <p:restoredTop sz="89412" autoAdjust="0"/>
  </p:normalViewPr>
  <p:slideViewPr>
    <p:cSldViewPr>
      <p:cViewPr>
        <p:scale>
          <a:sx n="100" d="100"/>
          <a:sy n="100" d="100"/>
        </p:scale>
        <p:origin x="-528"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102"/>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lvl1pPr defTabSz="928688">
              <a:defRPr sz="1200"/>
            </a:lvl1pPr>
          </a:lstStyle>
          <a:p>
            <a:pPr>
              <a:defRPr/>
            </a:pPr>
            <a:endParaRPr lang="en-US"/>
          </a:p>
        </p:txBody>
      </p:sp>
      <p:sp>
        <p:nvSpPr>
          <p:cNvPr id="5123" name="Rectangle 1027"/>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lvl1pPr algn="r" defTabSz="928688">
              <a:defRPr sz="1200"/>
            </a:lvl1pPr>
          </a:lstStyle>
          <a:p>
            <a:pPr>
              <a:defRPr/>
            </a:pPr>
            <a:endParaRPr lang="en-US"/>
          </a:p>
        </p:txBody>
      </p:sp>
      <p:sp>
        <p:nvSpPr>
          <p:cNvPr id="5124" name="Rectangle 1028"/>
          <p:cNvSpPr>
            <a:spLocks noGrp="1" noChangeArrowheads="1"/>
          </p:cNvSpPr>
          <p:nvPr>
            <p:ph type="ftr" sz="quarter" idx="2"/>
          </p:nvPr>
        </p:nvSpPr>
        <p:spPr bwMode="auto">
          <a:xfrm>
            <a:off x="0" y="8831263"/>
            <a:ext cx="2971800" cy="465137"/>
          </a:xfrm>
          <a:prstGeom prst="rect">
            <a:avLst/>
          </a:prstGeom>
          <a:noFill/>
          <a:ln w="9525">
            <a:noFill/>
            <a:miter lim="800000"/>
            <a:headEnd/>
            <a:tailEnd/>
          </a:ln>
          <a:effectLst/>
        </p:spPr>
        <p:txBody>
          <a:bodyPr vert="horz" wrap="square" lIns="92885" tIns="46442" rIns="92885" bIns="46442" numCol="1" anchor="b" anchorCtr="0" compatLnSpc="1">
            <a:prstTxWarp prst="textNoShape">
              <a:avLst/>
            </a:prstTxWarp>
          </a:bodyPr>
          <a:lstStyle>
            <a:lvl1pPr defTabSz="928688">
              <a:defRPr sz="1200"/>
            </a:lvl1pPr>
          </a:lstStyle>
          <a:p>
            <a:pPr>
              <a:defRPr/>
            </a:pPr>
            <a:endParaRPr lang="en-US"/>
          </a:p>
        </p:txBody>
      </p:sp>
      <p:sp>
        <p:nvSpPr>
          <p:cNvPr id="5125" name="Rectangle 1029"/>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a:effectLst/>
        </p:spPr>
        <p:txBody>
          <a:bodyPr vert="horz" wrap="square" lIns="92885" tIns="46442" rIns="92885" bIns="46442" numCol="1" anchor="b" anchorCtr="0" compatLnSpc="1">
            <a:prstTxWarp prst="textNoShape">
              <a:avLst/>
            </a:prstTxWarp>
          </a:bodyPr>
          <a:lstStyle>
            <a:lvl1pPr algn="r" defTabSz="928688">
              <a:defRPr sz="1200"/>
            </a:lvl1pPr>
          </a:lstStyle>
          <a:p>
            <a:pPr>
              <a:defRPr/>
            </a:pPr>
            <a:fld id="{8F0A146E-3871-4AF8-83FE-A51D79DFF186}" type="slidenum">
              <a:rPr lang="en-US"/>
              <a:pPr>
                <a:defRPr/>
              </a:pPr>
              <a:t>‹#›</a:t>
            </a:fld>
            <a:endParaRPr lang="en-US"/>
          </a:p>
        </p:txBody>
      </p:sp>
    </p:spTree>
    <p:extLst>
      <p:ext uri="{BB962C8B-B14F-4D97-AF65-F5344CB8AC3E}">
        <p14:creationId xmlns:p14="http://schemas.microsoft.com/office/powerpoint/2010/main" val="3544914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2291"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294"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2295"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0C99BBF-CDC4-47D1-AB5C-D214CE04F083}" type="slidenum">
              <a:rPr lang="en-US"/>
              <a:pPr>
                <a:defRPr/>
              </a:pPr>
              <a:t>‹#›</a:t>
            </a:fld>
            <a:endParaRPr lang="en-US"/>
          </a:p>
        </p:txBody>
      </p:sp>
    </p:spTree>
    <p:extLst>
      <p:ext uri="{BB962C8B-B14F-4D97-AF65-F5344CB8AC3E}">
        <p14:creationId xmlns:p14="http://schemas.microsoft.com/office/powerpoint/2010/main" val="30286158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942A9D61-FCC7-495F-A6D6-9EDEEF6582DB}" type="slidenum">
              <a:rPr lang="en-US" smtClean="0"/>
              <a:pPr/>
              <a:t>1</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r>
              <a:rPr lang="en-US" dirty="0" smtClean="0"/>
              <a:t>ABSTRACT:  </a:t>
            </a:r>
            <a:r>
              <a:rPr lang="en-US" sz="1200" b="0" i="0" u="none" strike="noStrike" kern="1200" baseline="0" dirty="0" smtClean="0">
                <a:solidFill>
                  <a:schemeClr val="tx1"/>
                </a:solidFill>
                <a:latin typeface="Times New Roman" pitchFamily="18" charset="0"/>
                <a:ea typeface="+mn-ea"/>
                <a:cs typeface="+mn-cs"/>
              </a:rPr>
              <a:t>Shear can impart a high degree of </a:t>
            </a:r>
            <a:r>
              <a:rPr lang="en-US" sz="1200" b="0" i="0" u="none" strike="noStrike" kern="1200" baseline="0" dirty="0" err="1" smtClean="0">
                <a:solidFill>
                  <a:schemeClr val="tx1"/>
                </a:solidFill>
                <a:latin typeface="Times New Roman" pitchFamily="18" charset="0"/>
                <a:ea typeface="+mn-ea"/>
                <a:cs typeface="+mn-cs"/>
              </a:rPr>
              <a:t>orientational</a:t>
            </a:r>
            <a:r>
              <a:rPr lang="en-US" sz="1200" b="0" i="0" u="none" strike="noStrike" kern="1200" baseline="0" dirty="0" smtClean="0">
                <a:solidFill>
                  <a:schemeClr val="tx1"/>
                </a:solidFill>
                <a:latin typeface="Times New Roman" pitchFamily="18" charset="0"/>
                <a:ea typeface="+mn-ea"/>
                <a:cs typeface="+mn-cs"/>
              </a:rPr>
              <a:t> order to supported block copolymer thin films containing one or more layers of cylindrical </a:t>
            </a:r>
            <a:r>
              <a:rPr lang="en-US" sz="1200" b="0" i="0" u="none" strike="noStrike" kern="1200" baseline="0" dirty="0" err="1" smtClean="0">
                <a:solidFill>
                  <a:schemeClr val="tx1"/>
                </a:solidFill>
                <a:latin typeface="Times New Roman" pitchFamily="18" charset="0"/>
                <a:ea typeface="+mn-ea"/>
                <a:cs typeface="+mn-cs"/>
              </a:rPr>
              <a:t>microdomains</a:t>
            </a:r>
            <a:r>
              <a:rPr lang="en-US" sz="1200" b="0" i="0" u="none" strike="noStrike" kern="1200" baseline="0" dirty="0" smtClean="0">
                <a:solidFill>
                  <a:schemeClr val="tx1"/>
                </a:solidFill>
                <a:latin typeface="Times New Roman" pitchFamily="18" charset="0"/>
                <a:ea typeface="+mn-ea"/>
                <a:cs typeface="+mn-cs"/>
              </a:rPr>
              <a:t>, leading to a striped pattern with a period of tens of nanometers extending over macroscopic (centimeter-squared) areas. Though the as-deposited films have a </a:t>
            </a:r>
            <a:r>
              <a:rPr lang="en-US" sz="1200" b="0" i="0" u="none" strike="noStrike" kern="1200" baseline="0" dirty="0" err="1" smtClean="0">
                <a:solidFill>
                  <a:schemeClr val="tx1"/>
                </a:solidFill>
                <a:latin typeface="Times New Roman" pitchFamily="18" charset="0"/>
                <a:ea typeface="+mn-ea"/>
                <a:cs typeface="+mn-cs"/>
              </a:rPr>
              <a:t>polygrain</a:t>
            </a:r>
            <a:r>
              <a:rPr lang="en-US" sz="1200" b="0" i="0" u="none" strike="noStrike" kern="1200" baseline="0" dirty="0" smtClean="0">
                <a:solidFill>
                  <a:schemeClr val="tx1"/>
                </a:solidFill>
                <a:latin typeface="Times New Roman" pitchFamily="18" charset="0"/>
                <a:ea typeface="+mn-ea"/>
                <a:cs typeface="+mn-cs"/>
              </a:rPr>
              <a:t> structure, after shearing at sufficiently high stresses the only defects which remain are isolated dislocations, and the </a:t>
            </a:r>
            <a:r>
              <a:rPr lang="en-US" sz="1200" b="0" i="0" u="none" strike="noStrike" kern="1200" baseline="0" dirty="0" err="1" smtClean="0">
                <a:solidFill>
                  <a:schemeClr val="tx1"/>
                </a:solidFill>
                <a:latin typeface="Times New Roman" pitchFamily="18" charset="0"/>
                <a:ea typeface="+mn-ea"/>
                <a:cs typeface="+mn-cs"/>
              </a:rPr>
              <a:t>orientational</a:t>
            </a:r>
            <a:endParaRPr lang="en-US" sz="1200" b="0" i="0" u="none" strike="noStrike" kern="1200" baseline="0" dirty="0" smtClean="0">
              <a:solidFill>
                <a:schemeClr val="tx1"/>
              </a:solidFill>
              <a:latin typeface="Times New Roman" pitchFamily="18" charset="0"/>
              <a:ea typeface="+mn-ea"/>
              <a:cs typeface="+mn-cs"/>
            </a:endParaRPr>
          </a:p>
          <a:p>
            <a:r>
              <a:rPr lang="en-US" sz="1200" b="0" i="0" u="none" strike="noStrike" kern="1200" baseline="0" dirty="0" smtClean="0">
                <a:solidFill>
                  <a:schemeClr val="tx1"/>
                </a:solidFill>
                <a:latin typeface="Times New Roman" pitchFamily="18" charset="0"/>
                <a:ea typeface="+mn-ea"/>
                <a:cs typeface="+mn-cs"/>
              </a:rPr>
              <a:t>order can be quite high (</a:t>
            </a:r>
            <a:r>
              <a:rPr lang="en-US" sz="1200" b="0" i="0" u="none" strike="noStrike" kern="1200" baseline="0" dirty="0" err="1" smtClean="0">
                <a:solidFill>
                  <a:schemeClr val="tx1"/>
                </a:solidFill>
                <a:latin typeface="Times New Roman" pitchFamily="18" charset="0"/>
                <a:ea typeface="+mn-ea"/>
                <a:cs typeface="+mn-cs"/>
              </a:rPr>
              <a:t>nematic</a:t>
            </a:r>
            <a:r>
              <a:rPr lang="en-US" sz="1200" b="0" i="0" u="none" strike="noStrike" kern="1200" baseline="0" dirty="0" smtClean="0">
                <a:solidFill>
                  <a:schemeClr val="tx1"/>
                </a:solidFill>
                <a:latin typeface="Times New Roman" pitchFamily="18" charset="0"/>
                <a:ea typeface="+mn-ea"/>
                <a:cs typeface="+mn-cs"/>
              </a:rPr>
              <a:t> or twofold </a:t>
            </a:r>
            <a:r>
              <a:rPr lang="en-US" sz="1200" b="0" i="0" u="none" strike="noStrike" kern="1200" baseline="0" dirty="0" err="1" smtClean="0">
                <a:solidFill>
                  <a:schemeClr val="tx1"/>
                </a:solidFill>
                <a:latin typeface="Times New Roman" pitchFamily="18" charset="0"/>
                <a:ea typeface="+mn-ea"/>
                <a:cs typeface="+mn-cs"/>
              </a:rPr>
              <a:t>orientational</a:t>
            </a:r>
            <a:r>
              <a:rPr lang="en-US" sz="1200" b="0" i="0" u="none" strike="noStrike" kern="1200" baseline="0" dirty="0" smtClean="0">
                <a:solidFill>
                  <a:schemeClr val="tx1"/>
                </a:solidFill>
                <a:latin typeface="Times New Roman" pitchFamily="18" charset="0"/>
                <a:ea typeface="+mn-ea"/>
                <a:cs typeface="+mn-cs"/>
              </a:rPr>
              <a:t> order parameter </a:t>
            </a:r>
            <a:r>
              <a:rPr lang="en-US" sz="1200" b="0" i="1" u="none" strike="noStrike" kern="1200" baseline="0" dirty="0" smtClean="0">
                <a:solidFill>
                  <a:schemeClr val="tx1"/>
                </a:solidFill>
                <a:latin typeface="Times New Roman" pitchFamily="18" charset="0"/>
                <a:ea typeface="+mn-ea"/>
                <a:cs typeface="+mn-cs"/>
              </a:rPr>
              <a:t>&gt;</a:t>
            </a:r>
            <a:r>
              <a:rPr lang="en-US" sz="1200" b="0" i="0" u="none" strike="noStrike" kern="1200" baseline="0" dirty="0" smtClean="0">
                <a:solidFill>
                  <a:schemeClr val="tx1"/>
                </a:solidFill>
                <a:latin typeface="Times New Roman" pitchFamily="18" charset="0"/>
                <a:ea typeface="+mn-ea"/>
                <a:cs typeface="+mn-cs"/>
              </a:rPr>
              <a:t>0.99, as measured by tapping-mode atomic force microscopy). The effect of isolated dislocations on </a:t>
            </a:r>
            <a:r>
              <a:rPr lang="en-US" sz="1200" b="0" i="0" u="none" strike="noStrike" kern="1200" baseline="0" dirty="0" err="1" smtClean="0">
                <a:solidFill>
                  <a:schemeClr val="tx1"/>
                </a:solidFill>
                <a:latin typeface="Times New Roman" pitchFamily="18" charset="0"/>
                <a:ea typeface="+mn-ea"/>
                <a:cs typeface="+mn-cs"/>
              </a:rPr>
              <a:t>orientational</a:t>
            </a:r>
            <a:r>
              <a:rPr lang="en-US" sz="1200" b="0" i="0" u="none" strike="noStrike" kern="1200" baseline="0" dirty="0" smtClean="0">
                <a:solidFill>
                  <a:schemeClr val="tx1"/>
                </a:solidFill>
                <a:latin typeface="Times New Roman" pitchFamily="18" charset="0"/>
                <a:ea typeface="+mn-ea"/>
                <a:cs typeface="+mn-cs"/>
              </a:rPr>
              <a:t> order is adequately captured by an isotropic elastic continuum model of the structure surrounding the dislocation, producing a linear decrease of order parameter with dislocation density. Even at zero dislocation density, however, the order parameter does not quite reach unity, due to small-amplitude undulations of the cylinders about their axes which persist in the transverse direction over several cylinder periods.</a:t>
            </a:r>
            <a:endParaRPr lang="en-US" sz="1200" kern="1200" dirty="0" smtClean="0">
              <a:solidFill>
                <a:schemeClr val="tx1"/>
              </a:solidFill>
              <a:latin typeface="Times New Roman" pitchFamily="18" charset="0"/>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5A491CE-502F-44A0-9756-D69B2D56DD2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5B56D1F-7210-4FD9-ACF8-CD92078665F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701FB9-9178-43FA-8779-9B03FB9951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D207862-86FB-403A-85AF-DCEC0409B68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B80D808-DC95-444D-8734-346C67A1D93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28622D5-BA4F-426C-B13E-7D798EDCDF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BA129EA-5743-493E-8286-2CEED24B373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27FAE2F-69DA-448C-8A39-5FC735510E4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DC1DDE6-4599-4C14-A1CA-BD43570BF40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329585A-AE60-4633-B5DC-8425B08EADC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7722D73-AC50-40AD-A7A1-F123E343293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B4E2B20-A863-40AC-AEDA-83AFDFCB551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gs>
            <a:gs pos="21000">
              <a:srgbClr val="85C2FF"/>
            </a:gs>
            <a:gs pos="70000">
              <a:srgbClr val="C4D6EB"/>
            </a:gs>
            <a:gs pos="100000">
              <a:srgbClr val="FFEBFA"/>
            </a:gs>
          </a:gsLst>
          <a:lin ang="16200000" scaled="0"/>
          <a:tileRect/>
        </a:gradFill>
        <a:effectLst/>
      </p:bgPr>
    </p:bg>
    <p:spTree>
      <p:nvGrpSpPr>
        <p:cNvPr id="1" name=""/>
        <p:cNvGrpSpPr/>
        <p:nvPr/>
      </p:nvGrpSpPr>
      <p:grpSpPr>
        <a:xfrm>
          <a:off x="0" y="0"/>
          <a:ext cx="0" cy="0"/>
          <a:chOff x="0" y="0"/>
          <a:chExt cx="0" cy="0"/>
        </a:xfrm>
      </p:grpSpPr>
      <p:pic>
        <p:nvPicPr>
          <p:cNvPr id="16" name="Picture 15" descr="cyl_dis_density_sims_7"/>
          <p:cNvPicPr/>
          <p:nvPr/>
        </p:nvPicPr>
        <p:blipFill>
          <a:blip r:embed="rId3" cstate="print"/>
          <a:srcRect/>
          <a:stretch>
            <a:fillRect/>
          </a:stretch>
        </p:blipFill>
        <p:spPr bwMode="auto">
          <a:xfrm>
            <a:off x="5410201" y="3697884"/>
            <a:ext cx="3734040" cy="3067247"/>
          </a:xfrm>
          <a:prstGeom prst="rect">
            <a:avLst/>
          </a:prstGeom>
          <a:noFill/>
          <a:ln w="9525">
            <a:noFill/>
            <a:miter lim="800000"/>
            <a:headEnd/>
            <a:tailEnd/>
          </a:ln>
        </p:spPr>
      </p:pic>
      <p:sp>
        <p:nvSpPr>
          <p:cNvPr id="2050" name="Rectangle 2"/>
          <p:cNvSpPr>
            <a:spLocks noChangeArrowheads="1"/>
          </p:cNvSpPr>
          <p:nvPr/>
        </p:nvSpPr>
        <p:spPr bwMode="auto">
          <a:xfrm>
            <a:off x="0" y="0"/>
            <a:ext cx="9144000" cy="1066800"/>
          </a:xfrm>
          <a:prstGeom prst="rect">
            <a:avLst/>
          </a:prstGeom>
          <a:solidFill>
            <a:schemeClr val="tx1"/>
          </a:solidFill>
          <a:ln w="9525">
            <a:noFill/>
            <a:miter lim="800000"/>
            <a:headEnd/>
            <a:tailEnd/>
          </a:ln>
        </p:spPr>
        <p:txBody>
          <a:bodyPr anchor="ctr"/>
          <a:lstStyle/>
          <a:p>
            <a:pPr algn="ctr"/>
            <a:r>
              <a:rPr lang="en-US" sz="1800" b="1" dirty="0" smtClean="0">
                <a:solidFill>
                  <a:schemeClr val="bg1"/>
                </a:solidFill>
                <a:cs typeface="Times New Roman" pitchFamily="18" charset="0"/>
              </a:rPr>
              <a:t>Striving for Perfect Order in Shear-Aligned Block Copolymer Films</a:t>
            </a:r>
            <a:r>
              <a:rPr lang="en-US" sz="1800" b="1" dirty="0">
                <a:solidFill>
                  <a:schemeClr val="bg1"/>
                </a:solidFill>
                <a:cs typeface="Times New Roman" pitchFamily="18" charset="0"/>
              </a:rPr>
              <a:t> </a:t>
            </a:r>
            <a:endParaRPr lang="en-US" sz="1800" b="1" dirty="0" smtClean="0">
              <a:solidFill>
                <a:schemeClr val="bg1"/>
              </a:solidFill>
              <a:cs typeface="Times New Roman" pitchFamily="18" charset="0"/>
            </a:endParaRPr>
          </a:p>
          <a:p>
            <a:pPr algn="ctr"/>
            <a:r>
              <a:rPr lang="en-US" sz="1600" b="1" dirty="0" smtClean="0">
                <a:solidFill>
                  <a:schemeClr val="bg1"/>
                </a:solidFill>
                <a:cs typeface="Times New Roman" pitchFamily="18" charset="0"/>
              </a:rPr>
              <a:t>IRG-C</a:t>
            </a:r>
            <a:r>
              <a:rPr lang="en-US" sz="1600" b="1" dirty="0">
                <a:solidFill>
                  <a:schemeClr val="bg1"/>
                </a:solidFill>
                <a:cs typeface="Times New Roman" pitchFamily="18" charset="0"/>
              </a:rPr>
              <a:t>: </a:t>
            </a:r>
            <a:r>
              <a:rPr lang="en-US" sz="1600" dirty="0" smtClean="0">
                <a:solidFill>
                  <a:schemeClr val="bg1"/>
                </a:solidFill>
                <a:cs typeface="Times New Roman" pitchFamily="18" charset="0"/>
              </a:rPr>
              <a:t>Andrew Marencic,</a:t>
            </a:r>
            <a:r>
              <a:rPr lang="en-US" sz="1600" dirty="0" smtClean="0">
                <a:solidFill>
                  <a:schemeClr val="bg1"/>
                </a:solidFill>
              </a:rPr>
              <a:t> </a:t>
            </a:r>
            <a:r>
              <a:rPr lang="en-US" sz="1600" dirty="0">
                <a:solidFill>
                  <a:schemeClr val="bg1"/>
                </a:solidFill>
              </a:rPr>
              <a:t>Paul Chaikin (NYU), and Rick </a:t>
            </a:r>
            <a:r>
              <a:rPr lang="en-US" sz="1600" dirty="0" smtClean="0">
                <a:solidFill>
                  <a:schemeClr val="bg1"/>
                </a:solidFill>
              </a:rPr>
              <a:t>Register</a:t>
            </a:r>
          </a:p>
          <a:p>
            <a:pPr algn="ctr"/>
            <a:r>
              <a:rPr lang="en-US" sz="1600" b="1" dirty="0" smtClean="0">
                <a:solidFill>
                  <a:schemeClr val="bg1"/>
                </a:solidFill>
              </a:rPr>
              <a:t>                      Princeton Center for Complex Materials (PCCM) 		</a:t>
            </a:r>
            <a:r>
              <a:rPr lang="en-US" sz="1600" b="1" dirty="0" smtClean="0">
                <a:solidFill>
                  <a:srgbClr val="FFC000"/>
                </a:solidFill>
              </a:rPr>
              <a:t>(</a:t>
            </a:r>
            <a:r>
              <a:rPr lang="en-US" sz="1600" b="1" dirty="0">
                <a:solidFill>
                  <a:srgbClr val="FFC000"/>
                </a:solidFill>
              </a:rPr>
              <a:t>DMR-0819860)</a:t>
            </a:r>
          </a:p>
        </p:txBody>
      </p:sp>
      <p:sp>
        <p:nvSpPr>
          <p:cNvPr id="2052" name="Rectangle 4"/>
          <p:cNvSpPr>
            <a:spLocks noChangeArrowheads="1"/>
          </p:cNvSpPr>
          <p:nvPr/>
        </p:nvSpPr>
        <p:spPr bwMode="auto">
          <a:xfrm>
            <a:off x="2419350" y="2176463"/>
            <a:ext cx="9144000" cy="0"/>
          </a:xfrm>
          <a:prstGeom prst="rect">
            <a:avLst/>
          </a:prstGeom>
          <a:noFill/>
          <a:ln w="9525">
            <a:noFill/>
            <a:miter lim="800000"/>
            <a:headEnd/>
            <a:tailEnd/>
          </a:ln>
        </p:spPr>
        <p:txBody>
          <a:bodyPr>
            <a:spAutoFit/>
          </a:bodyPr>
          <a:lstStyle/>
          <a:p>
            <a:endParaRPr lang="en-US"/>
          </a:p>
        </p:txBody>
      </p:sp>
      <p:sp>
        <p:nvSpPr>
          <p:cNvPr id="2053" name="Rectangle 5"/>
          <p:cNvSpPr>
            <a:spLocks noChangeArrowheads="1"/>
          </p:cNvSpPr>
          <p:nvPr/>
        </p:nvSpPr>
        <p:spPr bwMode="auto">
          <a:xfrm>
            <a:off x="2419350" y="2176463"/>
            <a:ext cx="9144000" cy="0"/>
          </a:xfrm>
          <a:prstGeom prst="rect">
            <a:avLst/>
          </a:prstGeom>
          <a:noFill/>
          <a:ln w="9525">
            <a:noFill/>
            <a:miter lim="800000"/>
            <a:headEnd/>
            <a:tailEnd/>
          </a:ln>
        </p:spPr>
        <p:txBody>
          <a:bodyPr>
            <a:spAutoFit/>
          </a:bodyPr>
          <a:lstStyle/>
          <a:p>
            <a:endParaRPr lang="en-US"/>
          </a:p>
        </p:txBody>
      </p:sp>
      <p:sp>
        <p:nvSpPr>
          <p:cNvPr id="2054" name="Rectangle 6"/>
          <p:cNvSpPr>
            <a:spLocks noChangeArrowheads="1"/>
          </p:cNvSpPr>
          <p:nvPr/>
        </p:nvSpPr>
        <p:spPr bwMode="auto">
          <a:xfrm>
            <a:off x="3429000" y="2357438"/>
            <a:ext cx="9144000" cy="0"/>
          </a:xfrm>
          <a:prstGeom prst="rect">
            <a:avLst/>
          </a:prstGeom>
          <a:noFill/>
          <a:ln w="9525">
            <a:noFill/>
            <a:miter lim="800000"/>
            <a:headEnd/>
            <a:tailEnd/>
          </a:ln>
        </p:spPr>
        <p:txBody>
          <a:bodyPr>
            <a:spAutoFit/>
          </a:bodyPr>
          <a:lstStyle/>
          <a:p>
            <a:endParaRPr lang="en-US"/>
          </a:p>
        </p:txBody>
      </p:sp>
      <p:sp>
        <p:nvSpPr>
          <p:cNvPr id="2055" name="Text Box 7"/>
          <p:cNvSpPr txBox="1">
            <a:spLocks noChangeArrowheads="1"/>
          </p:cNvSpPr>
          <p:nvPr/>
        </p:nvSpPr>
        <p:spPr bwMode="auto">
          <a:xfrm>
            <a:off x="48276" y="5202373"/>
            <a:ext cx="5361924" cy="1712777"/>
          </a:xfrm>
          <a:prstGeom prst="rect">
            <a:avLst/>
          </a:prstGeom>
          <a:noFill/>
          <a:ln w="9525">
            <a:noFill/>
            <a:miter lim="800000"/>
            <a:headEnd/>
            <a:tailEnd/>
          </a:ln>
        </p:spPr>
        <p:txBody>
          <a:bodyPr wrap="square">
            <a:spAutoFit/>
          </a:bodyPr>
          <a:lstStyle/>
          <a:p>
            <a:pPr>
              <a:lnSpc>
                <a:spcPct val="90000"/>
              </a:lnSpc>
              <a:spcBef>
                <a:spcPct val="50000"/>
              </a:spcBef>
            </a:pPr>
            <a:r>
              <a:rPr lang="en-US" sz="1300" dirty="0" smtClean="0"/>
              <a:t>Above, (a):  filtered atomic force microscopy (AFM) image of a shear-aligned thin film of a cylinder-forming block copolymer, bar = 200 nm, PS cylinders are white in black PEP matrix.  Four dislocations are evident in the image, one of which is within the square; (b) blowup of the square, showing the dislocation core (distance between white cylinders = 19 nm).  Right:  </a:t>
            </a:r>
            <a:r>
              <a:rPr lang="en-US" sz="1300" dirty="0" err="1" smtClean="0"/>
              <a:t>orientational</a:t>
            </a:r>
            <a:r>
              <a:rPr lang="en-US" sz="1300" dirty="0" smtClean="0"/>
              <a:t> order falls off linearly with dislocation density (</a:t>
            </a:r>
            <a:r>
              <a:rPr lang="en-US" sz="1300" dirty="0" smtClean="0">
                <a:sym typeface="Symbol"/>
              </a:rPr>
              <a:t>, experiments), at approximately the rate predicted by a simple continuum simulation (, image from simulation shown as inset).  But even at zero dislocation density, the order is not perfect (</a:t>
            </a:r>
            <a:r>
              <a:rPr lang="en-US" sz="1300" baseline="-25000" dirty="0" smtClean="0">
                <a:sym typeface="Symbol"/>
              </a:rPr>
              <a:t>2</a:t>
            </a:r>
            <a:r>
              <a:rPr lang="en-US" sz="1300" dirty="0" smtClean="0">
                <a:sym typeface="Symbol"/>
              </a:rPr>
              <a:t> &lt; 1), due to undulations of the cylinders.  </a:t>
            </a:r>
            <a:endParaRPr lang="en-US" sz="1300" dirty="0"/>
          </a:p>
        </p:txBody>
      </p:sp>
      <p:pic>
        <p:nvPicPr>
          <p:cNvPr id="2056" name="Picture 8" descr="pu_lg_sm"/>
          <p:cNvPicPr>
            <a:picLocks noGrp="1" noChangeAspect="1" noChangeArrowheads="1"/>
          </p:cNvPicPr>
          <p:nvPr>
            <p:ph sz="half" idx="2"/>
          </p:nvPr>
        </p:nvPicPr>
        <p:blipFill>
          <a:blip r:embed="rId4" cstate="print"/>
          <a:srcRect/>
          <a:stretch>
            <a:fillRect/>
          </a:stretch>
        </p:blipFill>
        <p:spPr>
          <a:xfrm>
            <a:off x="0" y="1"/>
            <a:ext cx="983163" cy="1066799"/>
          </a:xfrm>
          <a:noFill/>
        </p:spPr>
      </p:pic>
      <p:sp>
        <p:nvSpPr>
          <p:cNvPr id="2057" name="Text Box 9"/>
          <p:cNvSpPr txBox="1">
            <a:spLocks noChangeArrowheads="1"/>
          </p:cNvSpPr>
          <p:nvPr/>
        </p:nvSpPr>
        <p:spPr bwMode="auto">
          <a:xfrm>
            <a:off x="3090983" y="3869334"/>
            <a:ext cx="2319218" cy="1232645"/>
          </a:xfrm>
          <a:prstGeom prst="rect">
            <a:avLst/>
          </a:prstGeom>
          <a:noFill/>
          <a:ln w="9525">
            <a:noFill/>
            <a:miter lim="800000"/>
            <a:headEnd/>
            <a:tailEnd/>
          </a:ln>
        </p:spPr>
        <p:txBody>
          <a:bodyPr wrap="square">
            <a:spAutoFit/>
          </a:bodyPr>
          <a:lstStyle/>
          <a:p>
            <a:pPr>
              <a:lnSpc>
                <a:spcPct val="95000"/>
              </a:lnSpc>
            </a:pPr>
            <a:r>
              <a:rPr lang="en-US" sz="1300" b="1" dirty="0" smtClean="0"/>
              <a:t>Reference:  </a:t>
            </a:r>
            <a:r>
              <a:rPr lang="en-US" sz="1300" dirty="0" smtClean="0"/>
              <a:t>A.P. Marencic</a:t>
            </a:r>
            <a:r>
              <a:rPr lang="en-US" sz="1300" dirty="0"/>
              <a:t>, </a:t>
            </a:r>
            <a:r>
              <a:rPr lang="en-US" sz="1300" dirty="0" smtClean="0"/>
              <a:t>P.M</a:t>
            </a:r>
            <a:r>
              <a:rPr lang="en-US" sz="1300" dirty="0"/>
              <a:t>. </a:t>
            </a:r>
            <a:r>
              <a:rPr lang="en-US" sz="1300" dirty="0" err="1"/>
              <a:t>Chaikin</a:t>
            </a:r>
            <a:r>
              <a:rPr lang="en-US" sz="1300" dirty="0"/>
              <a:t>, and R.A. Register, “</a:t>
            </a:r>
            <a:r>
              <a:rPr lang="en-US" sz="1300" dirty="0" err="1"/>
              <a:t>Orientational</a:t>
            </a:r>
            <a:r>
              <a:rPr lang="en-US" sz="1300" dirty="0"/>
              <a:t> Order in Cylinder-Forming Block Copolymer Thin Films”, </a:t>
            </a:r>
            <a:r>
              <a:rPr lang="en-US" sz="1300" i="1" dirty="0"/>
              <a:t>Phys. Rev. E</a:t>
            </a:r>
            <a:r>
              <a:rPr lang="en-US" sz="1300" dirty="0"/>
              <a:t>, </a:t>
            </a:r>
            <a:r>
              <a:rPr lang="en-US" sz="1300" b="1" dirty="0"/>
              <a:t>86</a:t>
            </a:r>
            <a:r>
              <a:rPr lang="en-US" sz="1300" dirty="0"/>
              <a:t>, 021507 (2012</a:t>
            </a:r>
            <a:r>
              <a:rPr lang="en-US" sz="1300" dirty="0" smtClean="0"/>
              <a:t>).</a:t>
            </a:r>
            <a:endParaRPr lang="en-US" sz="1300" dirty="0"/>
          </a:p>
        </p:txBody>
      </p:sp>
      <p:sp>
        <p:nvSpPr>
          <p:cNvPr id="2051" name="Text Box 3"/>
          <p:cNvSpPr txBox="1">
            <a:spLocks noChangeArrowheads="1"/>
          </p:cNvSpPr>
          <p:nvPr/>
        </p:nvSpPr>
        <p:spPr bwMode="auto">
          <a:xfrm>
            <a:off x="266700" y="1066800"/>
            <a:ext cx="8610600" cy="2665345"/>
          </a:xfrm>
          <a:prstGeom prst="rect">
            <a:avLst/>
          </a:prstGeom>
          <a:noFill/>
          <a:ln w="9525">
            <a:noFill/>
            <a:miter lim="800000"/>
            <a:headEnd/>
            <a:tailEnd/>
          </a:ln>
        </p:spPr>
        <p:txBody>
          <a:bodyPr wrap="square">
            <a:spAutoFit/>
          </a:bodyPr>
          <a:lstStyle/>
          <a:p>
            <a:pPr algn="just">
              <a:lnSpc>
                <a:spcPct val="95000"/>
              </a:lnSpc>
            </a:pPr>
            <a:r>
              <a:rPr lang="en-US" sz="1600" dirty="0"/>
              <a:t>Block copolymer thin films are </a:t>
            </a:r>
            <a:r>
              <a:rPr lang="en-US" sz="1600" dirty="0" smtClean="0"/>
              <a:t>effective templates </a:t>
            </a:r>
            <a:r>
              <a:rPr lang="en-US" sz="1600" dirty="0"/>
              <a:t>for </a:t>
            </a:r>
            <a:r>
              <a:rPr lang="en-US" sz="1600" dirty="0" smtClean="0"/>
              <a:t>fabricating large arrays of </a:t>
            </a:r>
            <a:r>
              <a:rPr lang="en-US" sz="1600" dirty="0" err="1" smtClean="0"/>
              <a:t>nanoscopic</a:t>
            </a:r>
            <a:r>
              <a:rPr lang="en-US" sz="1600" dirty="0" smtClean="0"/>
              <a:t> objects; for example, polymers which self-assemble into cylinders lying in the plane of the film yield striped patterns, which can be replicated in metal to yield nanowire grids which effectively polarize the short-wavelength ultraviolet light used in today’s advanced production photolithography.   But other applications demand more perfect order of the striped-pattern template:  perfectly straight and unbroken wires.  The most obvious defects in these block copolymer patterns are isolated dislocations– cylinders which start or stop, which would become breaks in wires fabricated from such a template.  PPCM researchers have found that tight control of the film thickness and annealing regimen can reduce these dislocations to low levels, but once these defects are largely eliminated, a previously unanticipated factor emerges to limit the </a:t>
            </a:r>
            <a:r>
              <a:rPr lang="en-US" sz="1600" dirty="0" err="1" smtClean="0"/>
              <a:t>orientational</a:t>
            </a:r>
            <a:r>
              <a:rPr lang="en-US" sz="1600" dirty="0" smtClean="0"/>
              <a:t> order:  small-amplitude undulations of the cylinders relative to their axes, limiting </a:t>
            </a:r>
            <a:r>
              <a:rPr lang="en-US" sz="1600" dirty="0" smtClean="0">
                <a:sym typeface="Symbol"/>
              </a:rPr>
              <a:t></a:t>
            </a:r>
            <a:r>
              <a:rPr lang="en-US" sz="1600" baseline="-25000" dirty="0" smtClean="0">
                <a:sym typeface="Symbol"/>
              </a:rPr>
              <a:t>2</a:t>
            </a:r>
            <a:r>
              <a:rPr lang="en-US" sz="1600" dirty="0" smtClean="0">
                <a:sym typeface="Symbol"/>
              </a:rPr>
              <a:t> to 0.998 (0.2% below the value of 1 for a perfect pattern).</a:t>
            </a:r>
            <a:endParaRPr lang="en-US" sz="1600" dirty="0"/>
          </a:p>
        </p:txBody>
      </p:sp>
      <p:sp>
        <p:nvSpPr>
          <p:cNvPr id="4100" name="Rectangle 4"/>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01" name="Rectangle 5"/>
          <p:cNvSpPr>
            <a:spLocks noChangeArrowheads="1"/>
          </p:cNvSpPr>
          <p:nvPr/>
        </p:nvSpPr>
        <p:spPr bwMode="auto">
          <a:xfrm>
            <a:off x="0" y="2562225"/>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n-US"/>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399" y="3869334"/>
            <a:ext cx="2895601" cy="1365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1063</TotalTime>
  <Words>549</Words>
  <Application>Microsoft Office PowerPoint</Application>
  <PresentationFormat>On-screen Show (4:3)</PresentationFormat>
  <Paragraphs>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National Science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Hollis Wickman</dc:creator>
  <cp:lastModifiedBy>N. Phuan Ong</cp:lastModifiedBy>
  <cp:revision>117</cp:revision>
  <cp:lastPrinted>2001-06-04T18:45:26Z</cp:lastPrinted>
  <dcterms:created xsi:type="dcterms:W3CDTF">2001-06-04T18:23:24Z</dcterms:created>
  <dcterms:modified xsi:type="dcterms:W3CDTF">2013-05-31T17:05:22Z</dcterms:modified>
</cp:coreProperties>
</file>