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E8BE-AC29-47DA-BC73-D8D39E674D6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E463-E141-4EBA-A285-C7252CF62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25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E8BE-AC29-47DA-BC73-D8D39E674D6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E463-E141-4EBA-A285-C7252CF62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4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E8BE-AC29-47DA-BC73-D8D39E674D6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E463-E141-4EBA-A285-C7252CF62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E8BE-AC29-47DA-BC73-D8D39E674D6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E463-E141-4EBA-A285-C7252CF62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90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E8BE-AC29-47DA-BC73-D8D39E674D6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E463-E141-4EBA-A285-C7252CF62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3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E8BE-AC29-47DA-BC73-D8D39E674D6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E463-E141-4EBA-A285-C7252CF62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1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E8BE-AC29-47DA-BC73-D8D39E674D6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E463-E141-4EBA-A285-C7252CF62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46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E8BE-AC29-47DA-BC73-D8D39E674D6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E463-E141-4EBA-A285-C7252CF62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72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E8BE-AC29-47DA-BC73-D8D39E674D6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E463-E141-4EBA-A285-C7252CF62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978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E8BE-AC29-47DA-BC73-D8D39E674D6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E463-E141-4EBA-A285-C7252CF62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1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E8BE-AC29-47DA-BC73-D8D39E674D6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E463-E141-4EBA-A285-C7252CF62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00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5E8BE-AC29-47DA-BC73-D8D39E674D63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5E463-E141-4EBA-A285-C7252CF62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7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rgbClr val="DDEBCF"/>
            </a:gs>
            <a:gs pos="62000">
              <a:srgbClr val="9CB86E"/>
            </a:gs>
            <a:gs pos="100000">
              <a:srgbClr val="00CC9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71063" y="1059384"/>
            <a:ext cx="3044858" cy="4404348"/>
            <a:chOff x="171063" y="1170216"/>
            <a:chExt cx="3044858" cy="4404348"/>
          </a:xfrm>
        </p:grpSpPr>
        <p:grpSp>
          <p:nvGrpSpPr>
            <p:cNvPr id="8" name="Group 7"/>
            <p:cNvGrpSpPr/>
            <p:nvPr/>
          </p:nvGrpSpPr>
          <p:grpSpPr>
            <a:xfrm>
              <a:off x="171063" y="1170216"/>
              <a:ext cx="3044858" cy="4404348"/>
              <a:chOff x="0" y="1130213"/>
              <a:chExt cx="2516957" cy="3356946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0" y="1130213"/>
                <a:ext cx="2516957" cy="335694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959" y="2984869"/>
                <a:ext cx="2280112" cy="139627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1405" y="1271618"/>
                <a:ext cx="2292666" cy="159451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2" name="TextBox 11"/>
            <p:cNvSpPr txBox="1"/>
            <p:nvPr/>
          </p:nvSpPr>
          <p:spPr>
            <a:xfrm>
              <a:off x="286333" y="1280325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6906" y="3517239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13764"/>
            <a:ext cx="9144000" cy="1140600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            	SEED : Electron-blocking and Hole-blocking Wide-gap </a:t>
            </a:r>
            <a:r>
              <a:rPr lang="en-US" sz="2000" b="1" dirty="0" err="1" smtClean="0">
                <a:solidFill>
                  <a:schemeClr val="bg1"/>
                </a:solidFill>
              </a:rPr>
              <a:t>Heterojunctions</a:t>
            </a:r>
            <a:r>
              <a:rPr lang="en-US" sz="2000" b="1" dirty="0" smtClean="0">
                <a:solidFill>
                  <a:schemeClr val="bg1"/>
                </a:solidFill>
              </a:rPr>
              <a:t> to Crystalline Silicon               </a:t>
            </a:r>
            <a:r>
              <a:rPr lang="en-US" sz="2000" b="1" dirty="0" smtClean="0">
                <a:solidFill>
                  <a:srgbClr val="FFC000"/>
                </a:solidFill>
              </a:rPr>
              <a:t>DMR 0819860</a:t>
            </a:r>
            <a:r>
              <a:rPr lang="en-US" sz="2000" b="1" smtClean="0">
                <a:solidFill>
                  <a:schemeClr val="bg1"/>
                </a:solidFill>
              </a:rPr>
              <a:t/>
            </a:r>
            <a:br>
              <a:rPr lang="en-US" sz="2000" b="1" smtClean="0">
                <a:solidFill>
                  <a:schemeClr val="bg1"/>
                </a:solidFill>
              </a:rPr>
            </a:br>
            <a:r>
              <a:rPr lang="en-US" sz="2000" b="1" smtClean="0">
                <a:solidFill>
                  <a:schemeClr val="bg1"/>
                </a:solidFill>
              </a:rPr>
              <a:t>SEED: </a:t>
            </a:r>
            <a:r>
              <a:rPr lang="en-US" sz="1600" b="1" smtClean="0">
                <a:solidFill>
                  <a:schemeClr val="bg1"/>
                </a:solidFill>
              </a:rPr>
              <a:t>J.C</a:t>
            </a:r>
            <a:r>
              <a:rPr lang="en-US" sz="1600" b="1" dirty="0" smtClean="0">
                <a:solidFill>
                  <a:schemeClr val="bg1"/>
                </a:solidFill>
              </a:rPr>
              <a:t>. Sturm, A. Kahn, J. Schwartz and Y.-L. Loo</a:t>
            </a: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>Princeton Center for Complex Materials (PCCM)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437131" y="5958290"/>
            <a:ext cx="5467546" cy="715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7675" cy="825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211781" y="1114373"/>
            <a:ext cx="493221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Solid-state devices rely on the control of the flow of electrons and holes at the interface (“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heterojunction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”) formed between different semiconductors. Silicon is the workhorse of the semiconductor industry. However, until now, creating 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heterojunction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between Si and other materials with a larger energy gap has been an intractable problem for the most part, because of the lack of a lattice match between Si and crystalline wide-gap materials. In this seed, Sturm, Kahn,  Schwartz and Loo report two materials that do the job with complementary functionality, using polymers  and inorganic amorphous materials to overcome the lattice-match constraint. The organic semiconductor P3HT has 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bandgap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much wider than that of Si. Due to the appropriate alignment of the band edges, PCCM researchers show [1] that P3HT is an electron blocker, but transmits holes efficiently (Fig. 1A). Conversely, amorphous TiO</a:t>
            </a:r>
            <a:r>
              <a:rPr lang="en-US" sz="16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acts as a hole blocker while efficiently transmitting electrons (Fig. 1B) [2]. Both functionalities, crucial in photovoltaic devices, show the direction towards high-efficiency low-cost cells based on silicon.</a:t>
            </a:r>
          </a:p>
          <a:p>
            <a:r>
              <a:rPr lang="en-US" sz="1400" dirty="0" smtClean="0"/>
              <a:t>1</a:t>
            </a:r>
            <a:r>
              <a:rPr lang="en-US" sz="1400" dirty="0"/>
              <a:t>) </a:t>
            </a:r>
            <a:r>
              <a:rPr lang="en-US" sz="1400" dirty="0" err="1"/>
              <a:t>Avasthi</a:t>
            </a:r>
            <a:r>
              <a:rPr lang="en-US" sz="1400" dirty="0"/>
              <a:t> </a:t>
            </a:r>
            <a:r>
              <a:rPr lang="en-US" sz="1400" i="1" dirty="0"/>
              <a:t>et al.</a:t>
            </a:r>
            <a:r>
              <a:rPr lang="en-US" sz="1400" dirty="0"/>
              <a:t>, Adv. Mat. </a:t>
            </a:r>
            <a:r>
              <a:rPr lang="en-US" sz="1400" b="1" dirty="0"/>
              <a:t>23</a:t>
            </a:r>
            <a:r>
              <a:rPr lang="en-US" sz="1400" dirty="0"/>
              <a:t> (2011).</a:t>
            </a:r>
          </a:p>
          <a:p>
            <a:r>
              <a:rPr lang="en-US" sz="1400" dirty="0"/>
              <a:t>2) </a:t>
            </a:r>
            <a:r>
              <a:rPr lang="en-US" sz="1400" dirty="0" err="1"/>
              <a:t>Avasthi</a:t>
            </a:r>
            <a:r>
              <a:rPr lang="en-US" sz="1400" dirty="0"/>
              <a:t> </a:t>
            </a:r>
            <a:r>
              <a:rPr lang="en-US" sz="1400" i="1" dirty="0"/>
              <a:t>et al.</a:t>
            </a:r>
            <a:r>
              <a:rPr lang="en-US" sz="1400" dirty="0"/>
              <a:t>, Appl. Phys. </a:t>
            </a:r>
            <a:r>
              <a:rPr lang="en-US" sz="1400" dirty="0" err="1"/>
              <a:t>Lett</a:t>
            </a:r>
            <a:r>
              <a:rPr lang="en-US" sz="1400" dirty="0"/>
              <a:t>. </a:t>
            </a:r>
            <a:r>
              <a:rPr lang="en-US" sz="1400" b="1" dirty="0"/>
              <a:t>102 </a:t>
            </a:r>
            <a:r>
              <a:rPr lang="en-US" sz="1400" dirty="0"/>
              <a:t>(2013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5988" y="5529506"/>
            <a:ext cx="422320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Fig. 1A The energy band edges </a:t>
            </a:r>
            <a:r>
              <a:rPr lang="en-US" sz="1400" i="1" dirty="0" err="1" smtClean="0"/>
              <a:t>E</a:t>
            </a:r>
            <a:r>
              <a:rPr lang="en-US" sz="1400" baseline="-25000" dirty="0" err="1" smtClean="0"/>
              <a:t>c</a:t>
            </a:r>
            <a:r>
              <a:rPr lang="en-US" sz="1400" dirty="0" smtClean="0"/>
              <a:t> and </a:t>
            </a:r>
            <a:r>
              <a:rPr lang="en-US" sz="1400" i="1" dirty="0" err="1" smtClean="0"/>
              <a:t>E</a:t>
            </a:r>
            <a:r>
              <a:rPr lang="en-US" sz="1400" baseline="-25000" dirty="0" err="1" smtClean="0"/>
              <a:t>v</a:t>
            </a:r>
            <a:r>
              <a:rPr lang="en-US" sz="1400" dirty="0" smtClean="0"/>
              <a:t> in P3HT/Si </a:t>
            </a:r>
            <a:r>
              <a:rPr lang="en-US" sz="1400" dirty="0" err="1" smtClean="0"/>
              <a:t>heterojunction</a:t>
            </a:r>
            <a:r>
              <a:rPr lang="en-US" sz="1400" dirty="0" smtClean="0"/>
              <a:t>. When the highest occupied band (HOMO) of P3HT is aligned with </a:t>
            </a:r>
            <a:r>
              <a:rPr lang="en-US" sz="1400" i="1" dirty="0" err="1" smtClean="0"/>
              <a:t>E</a:t>
            </a:r>
            <a:r>
              <a:rPr lang="en-US" sz="1400" baseline="-25000" dirty="0" err="1" smtClean="0"/>
              <a:t>v</a:t>
            </a:r>
            <a:r>
              <a:rPr lang="en-US" sz="1400" dirty="0" smtClean="0"/>
              <a:t> in Si, electron flow is blocked, but holes are transmitted. Panel 1B shows hole blocking in the complementary TiO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/Si </a:t>
            </a:r>
            <a:r>
              <a:rPr lang="en-US" sz="1400" dirty="0" err="1" smtClean="0"/>
              <a:t>heterojunction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63282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281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           SEED : Electron-blocking and Hole-blocking Wide-gap Heterojunctions to Crystalline Silicon               DMR 0819860 SEED: J.C. Sturm, A. Kahn, J. Schwartz and Y.-L. Loo Princeton Center for Complex Materials (PCCM)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Electron-blocking and Hole-Blocking Heterojunctions to Crystalline Silicon (Sturm, Kahn, Schwartz and Loo groups)</dc:title>
  <dc:creator>James C. Sturm</dc:creator>
  <cp:lastModifiedBy>saria</cp:lastModifiedBy>
  <cp:revision>21</cp:revision>
  <dcterms:created xsi:type="dcterms:W3CDTF">2013-05-30T00:04:26Z</dcterms:created>
  <dcterms:modified xsi:type="dcterms:W3CDTF">2013-06-06T14:47:34Z</dcterms:modified>
</cp:coreProperties>
</file>