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7510" autoAdjust="0"/>
  </p:normalViewPr>
  <p:slideViewPr>
    <p:cSldViewPr>
      <p:cViewPr varScale="1">
        <p:scale>
          <a:sx n="113" d="100"/>
          <a:sy n="113" d="100"/>
        </p:scale>
        <p:origin x="-948" y="-102"/>
      </p:cViewPr>
      <p:guideLst>
        <p:guide orient="horz" pos="2160"/>
        <p:guide pos="2880"/>
      </p:guideLst>
    </p:cSldViewPr>
  </p:slideViewPr>
  <p:notesTextViewPr>
    <p:cViewPr>
      <p:scale>
        <a:sx n="1" d="1"/>
        <a:sy n="1" d="1"/>
      </p:scale>
      <p:origin x="0" y="0"/>
    </p:cViewPr>
  </p:notesTextViewPr>
  <p:notesViewPr>
    <p:cSldViewPr>
      <p:cViewPr>
        <p:scale>
          <a:sx n="100" d="100"/>
          <a:sy n="100" d="100"/>
        </p:scale>
        <p:origin x="-2792" y="2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0B1D01-5A7E-48ED-9B21-A87D981D1424}" type="datetimeFigureOut">
              <a:rPr lang="en-US" smtClean="0"/>
              <a:t>5/30/2013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EFAB0C-3888-450C-980A-F729D24A1106}" type="slidenum">
              <a:rPr lang="en-US" smtClean="0"/>
              <a:t>‹#›</a:t>
            </a:fld>
            <a:endParaRPr lang="en-US" dirty="0"/>
          </a:p>
        </p:txBody>
      </p:sp>
    </p:spTree>
    <p:extLst>
      <p:ext uri="{BB962C8B-B14F-4D97-AF65-F5344CB8AC3E}">
        <p14:creationId xmlns:p14="http://schemas.microsoft.com/office/powerpoint/2010/main" val="214853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6CEFAB0C-3888-450C-980A-F729D24A1106}" type="slidenum">
              <a:rPr lang="en-US" smtClean="0"/>
              <a:t>1</a:t>
            </a:fld>
            <a:endParaRPr lang="en-US" dirty="0"/>
          </a:p>
        </p:txBody>
      </p:sp>
    </p:spTree>
    <p:extLst>
      <p:ext uri="{BB962C8B-B14F-4D97-AF65-F5344CB8AC3E}">
        <p14:creationId xmlns:p14="http://schemas.microsoft.com/office/powerpoint/2010/main" val="4269608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3B55F15-1335-42F0-938F-C6CF8A87B64A}" type="datetimeFigureOut">
              <a:rPr lang="en-US" smtClean="0"/>
              <a:t>5/30/2013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BEDF930-C0C2-4419-9C8A-3938E9C9B2EC}" type="slidenum">
              <a:rPr lang="en-US" smtClean="0"/>
              <a:t>‹#›</a:t>
            </a:fld>
            <a:endParaRPr lang="en-US" dirty="0"/>
          </a:p>
        </p:txBody>
      </p:sp>
    </p:spTree>
    <p:extLst>
      <p:ext uri="{BB962C8B-B14F-4D97-AF65-F5344CB8AC3E}">
        <p14:creationId xmlns:p14="http://schemas.microsoft.com/office/powerpoint/2010/main" val="159848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3B55F15-1335-42F0-938F-C6CF8A87B64A}" type="datetimeFigureOut">
              <a:rPr lang="en-US" smtClean="0"/>
              <a:t>5/30/2013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BEDF930-C0C2-4419-9C8A-3938E9C9B2EC}" type="slidenum">
              <a:rPr lang="en-US" smtClean="0"/>
              <a:t>‹#›</a:t>
            </a:fld>
            <a:endParaRPr lang="en-US" dirty="0"/>
          </a:p>
        </p:txBody>
      </p:sp>
    </p:spTree>
    <p:extLst>
      <p:ext uri="{BB962C8B-B14F-4D97-AF65-F5344CB8AC3E}">
        <p14:creationId xmlns:p14="http://schemas.microsoft.com/office/powerpoint/2010/main" val="424445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3B55F15-1335-42F0-938F-C6CF8A87B64A}" type="datetimeFigureOut">
              <a:rPr lang="en-US" smtClean="0"/>
              <a:t>5/30/2013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BEDF930-C0C2-4419-9C8A-3938E9C9B2EC}" type="slidenum">
              <a:rPr lang="en-US" smtClean="0"/>
              <a:t>‹#›</a:t>
            </a:fld>
            <a:endParaRPr lang="en-US" dirty="0"/>
          </a:p>
        </p:txBody>
      </p:sp>
    </p:spTree>
    <p:extLst>
      <p:ext uri="{BB962C8B-B14F-4D97-AF65-F5344CB8AC3E}">
        <p14:creationId xmlns:p14="http://schemas.microsoft.com/office/powerpoint/2010/main" val="3863644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3B55F15-1335-42F0-938F-C6CF8A87B64A}" type="datetimeFigureOut">
              <a:rPr lang="en-US" smtClean="0"/>
              <a:t>5/30/2013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BEDF930-C0C2-4419-9C8A-3938E9C9B2EC}" type="slidenum">
              <a:rPr lang="en-US" smtClean="0"/>
              <a:t>‹#›</a:t>
            </a:fld>
            <a:endParaRPr lang="en-US" dirty="0"/>
          </a:p>
        </p:txBody>
      </p:sp>
    </p:spTree>
    <p:extLst>
      <p:ext uri="{BB962C8B-B14F-4D97-AF65-F5344CB8AC3E}">
        <p14:creationId xmlns:p14="http://schemas.microsoft.com/office/powerpoint/2010/main" val="3667142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3B55F15-1335-42F0-938F-C6CF8A87B64A}" type="datetimeFigureOut">
              <a:rPr lang="en-US" smtClean="0"/>
              <a:t>5/30/2013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BEDF930-C0C2-4419-9C8A-3938E9C9B2EC}" type="slidenum">
              <a:rPr lang="en-US" smtClean="0"/>
              <a:t>‹#›</a:t>
            </a:fld>
            <a:endParaRPr lang="en-US" dirty="0"/>
          </a:p>
        </p:txBody>
      </p:sp>
    </p:spTree>
    <p:extLst>
      <p:ext uri="{BB962C8B-B14F-4D97-AF65-F5344CB8AC3E}">
        <p14:creationId xmlns:p14="http://schemas.microsoft.com/office/powerpoint/2010/main" val="2038874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3B55F15-1335-42F0-938F-C6CF8A87B64A}" type="datetimeFigureOut">
              <a:rPr lang="en-US" smtClean="0"/>
              <a:t>5/30/2013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BEDF930-C0C2-4419-9C8A-3938E9C9B2EC}" type="slidenum">
              <a:rPr lang="en-US" smtClean="0"/>
              <a:t>‹#›</a:t>
            </a:fld>
            <a:endParaRPr lang="en-US" dirty="0"/>
          </a:p>
        </p:txBody>
      </p:sp>
    </p:spTree>
    <p:extLst>
      <p:ext uri="{BB962C8B-B14F-4D97-AF65-F5344CB8AC3E}">
        <p14:creationId xmlns:p14="http://schemas.microsoft.com/office/powerpoint/2010/main" val="1943632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3B55F15-1335-42F0-938F-C6CF8A87B64A}" type="datetimeFigureOut">
              <a:rPr lang="en-US" smtClean="0"/>
              <a:t>5/30/2013</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EBEDF930-C0C2-4419-9C8A-3938E9C9B2EC}" type="slidenum">
              <a:rPr lang="en-US" smtClean="0"/>
              <a:t>‹#›</a:t>
            </a:fld>
            <a:endParaRPr lang="en-US" dirty="0"/>
          </a:p>
        </p:txBody>
      </p:sp>
    </p:spTree>
    <p:extLst>
      <p:ext uri="{BB962C8B-B14F-4D97-AF65-F5344CB8AC3E}">
        <p14:creationId xmlns:p14="http://schemas.microsoft.com/office/powerpoint/2010/main" val="2838663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3B55F15-1335-42F0-938F-C6CF8A87B64A}" type="datetimeFigureOut">
              <a:rPr lang="en-US" smtClean="0"/>
              <a:t>5/30/2013</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EBEDF930-C0C2-4419-9C8A-3938E9C9B2EC}" type="slidenum">
              <a:rPr lang="en-US" smtClean="0"/>
              <a:t>‹#›</a:t>
            </a:fld>
            <a:endParaRPr lang="en-US" dirty="0"/>
          </a:p>
        </p:txBody>
      </p:sp>
    </p:spTree>
    <p:extLst>
      <p:ext uri="{BB962C8B-B14F-4D97-AF65-F5344CB8AC3E}">
        <p14:creationId xmlns:p14="http://schemas.microsoft.com/office/powerpoint/2010/main" val="2227120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3B55F15-1335-42F0-938F-C6CF8A87B64A}" type="datetimeFigureOut">
              <a:rPr lang="en-US" smtClean="0"/>
              <a:t>5/30/2013</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EBEDF930-C0C2-4419-9C8A-3938E9C9B2EC}" type="slidenum">
              <a:rPr lang="en-US" smtClean="0"/>
              <a:t>‹#›</a:t>
            </a:fld>
            <a:endParaRPr lang="en-US" dirty="0"/>
          </a:p>
        </p:txBody>
      </p:sp>
    </p:spTree>
    <p:extLst>
      <p:ext uri="{BB962C8B-B14F-4D97-AF65-F5344CB8AC3E}">
        <p14:creationId xmlns:p14="http://schemas.microsoft.com/office/powerpoint/2010/main" val="3938935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3B55F15-1335-42F0-938F-C6CF8A87B64A}" type="datetimeFigureOut">
              <a:rPr lang="en-US" smtClean="0"/>
              <a:t>5/30/2013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BEDF930-C0C2-4419-9C8A-3938E9C9B2EC}" type="slidenum">
              <a:rPr lang="en-US" smtClean="0"/>
              <a:t>‹#›</a:t>
            </a:fld>
            <a:endParaRPr lang="en-US" dirty="0"/>
          </a:p>
        </p:txBody>
      </p:sp>
    </p:spTree>
    <p:extLst>
      <p:ext uri="{BB962C8B-B14F-4D97-AF65-F5344CB8AC3E}">
        <p14:creationId xmlns:p14="http://schemas.microsoft.com/office/powerpoint/2010/main" val="3455220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3B55F15-1335-42F0-938F-C6CF8A87B64A}" type="datetimeFigureOut">
              <a:rPr lang="en-US" smtClean="0"/>
              <a:t>5/30/2013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BEDF930-C0C2-4419-9C8A-3938E9C9B2EC}" type="slidenum">
              <a:rPr lang="en-US" smtClean="0"/>
              <a:t>‹#›</a:t>
            </a:fld>
            <a:endParaRPr lang="en-US" dirty="0"/>
          </a:p>
        </p:txBody>
      </p:sp>
    </p:spTree>
    <p:extLst>
      <p:ext uri="{BB962C8B-B14F-4D97-AF65-F5344CB8AC3E}">
        <p14:creationId xmlns:p14="http://schemas.microsoft.com/office/powerpoint/2010/main" val="3212816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7"/>
          <p:cNvSpPr>
            <a:spLocks noGrp="1" noChangeArrowheads="1"/>
          </p:cNvSpPr>
          <p:nvPr>
            <p:ph type="title"/>
          </p:nvPr>
        </p:nvSpPr>
        <p:spPr bwMode="auto">
          <a:xfrm>
            <a:off x="457200" y="152400"/>
            <a:ext cx="822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 name="Rectangle 8"/>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 name="Rectangle 9"/>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16" name="Rectangle 10"/>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17" name="Rectangle 11"/>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6016797-46AF-4E92-9B25-B1025DE46223}" type="slidenum">
              <a:rPr lang="en-US"/>
              <a:pPr/>
              <a:t>‹#›</a:t>
            </a:fld>
            <a:endParaRPr lang="en-US" dirty="0"/>
          </a:p>
        </p:txBody>
      </p:sp>
      <p:sp>
        <p:nvSpPr>
          <p:cNvPr id="18" name="Line 12"/>
          <p:cNvSpPr>
            <a:spLocks noChangeShapeType="1"/>
          </p:cNvSpPr>
          <p:nvPr userDrawn="1"/>
        </p:nvSpPr>
        <p:spPr bwMode="auto">
          <a:xfrm>
            <a:off x="0" y="1447800"/>
            <a:ext cx="9144000" cy="0"/>
          </a:xfrm>
          <a:prstGeom prst="line">
            <a:avLst/>
          </a:prstGeom>
          <a:noFill/>
          <a:ln w="1524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19" name="Picture 13" descr="im_princeton"/>
          <p:cNvPicPr>
            <a:picLocks noChangeAspect="1" noChangeArrowheads="1"/>
          </p:cNvPicPr>
          <p:nvPr userDrawn="1"/>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01038" y="528637"/>
            <a:ext cx="738187" cy="76676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4" descr="im_princeton"/>
          <p:cNvPicPr>
            <a:picLocks noChangeAspect="1" noChangeArrowheads="1"/>
          </p:cNvPicPr>
          <p:nvPr userDrawn="1"/>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 y="528637"/>
            <a:ext cx="738188" cy="766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1704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45168" y="0"/>
            <a:ext cx="8301264" cy="1341438"/>
          </a:xfrm>
        </p:spPr>
        <p:txBody>
          <a:bodyPr/>
          <a:lstStyle/>
          <a:p>
            <a:r>
              <a:rPr lang="en-US" sz="2800" b="1" dirty="0" smtClean="0"/>
              <a:t>Nanostructured Stable Thin Polymer Films </a:t>
            </a:r>
            <a:br>
              <a:rPr lang="en-US" sz="2800" b="1" dirty="0" smtClean="0"/>
            </a:br>
            <a:r>
              <a:rPr lang="en-US" sz="2800" b="1" dirty="0" smtClean="0"/>
              <a:t>(DMR-0819860)</a:t>
            </a:r>
            <a:r>
              <a:rPr lang="en-US" sz="3200" dirty="0" smtClean="0"/>
              <a:t/>
            </a:r>
            <a:br>
              <a:rPr lang="en-US" sz="3200" dirty="0" smtClean="0"/>
            </a:br>
            <a:r>
              <a:rPr lang="en-US" sz="2000" dirty="0" smtClean="0"/>
              <a:t>SEED: R. D. Priestley and C.B. </a:t>
            </a:r>
            <a:r>
              <a:rPr lang="en-US" sz="2000" dirty="0" smtClean="0"/>
              <a:t>Arnold</a:t>
            </a:r>
            <a:br>
              <a:rPr lang="en-US" sz="2000" dirty="0" smtClean="0"/>
            </a:br>
            <a:r>
              <a:rPr lang="en-US" sz="2000" dirty="0" smtClean="0"/>
              <a:t>Princeton Center for Complex Materials (PCCM)</a:t>
            </a:r>
            <a:endParaRPr lang="en-US" sz="2000" dirty="0"/>
          </a:p>
        </p:txBody>
      </p:sp>
      <p:sp>
        <p:nvSpPr>
          <p:cNvPr id="3" name="TextBox 2"/>
          <p:cNvSpPr txBox="1"/>
          <p:nvPr/>
        </p:nvSpPr>
        <p:spPr>
          <a:xfrm>
            <a:off x="0" y="6324600"/>
            <a:ext cx="8915400" cy="523220"/>
          </a:xfrm>
          <a:prstGeom prst="rect">
            <a:avLst/>
          </a:prstGeom>
          <a:noFill/>
        </p:spPr>
        <p:txBody>
          <a:bodyPr wrap="square" rtlCol="0">
            <a:spAutoFit/>
          </a:bodyPr>
          <a:lstStyle/>
          <a:p>
            <a:r>
              <a:rPr lang="en-US" sz="1400" dirty="0" smtClean="0"/>
              <a:t>Guo </a:t>
            </a:r>
            <a:r>
              <a:rPr lang="en-US" sz="1400" i="1" dirty="0" smtClean="0"/>
              <a:t>et al</a:t>
            </a:r>
            <a:r>
              <a:rPr lang="en-US" sz="1400" dirty="0" smtClean="0"/>
              <a:t>., </a:t>
            </a:r>
            <a:r>
              <a:rPr lang="en-US" sz="1400" i="1" dirty="0"/>
              <a:t>Nature Materials, </a:t>
            </a:r>
            <a:r>
              <a:rPr lang="en-US" sz="1400" dirty="0"/>
              <a:t>DOI:10.1038/</a:t>
            </a:r>
            <a:r>
              <a:rPr lang="en-US" sz="1400" dirty="0" smtClean="0"/>
              <a:t>nmat3234</a:t>
            </a:r>
            <a:r>
              <a:rPr lang="en-US" sz="1400" i="1" dirty="0"/>
              <a:t> </a:t>
            </a:r>
            <a:r>
              <a:rPr lang="en-US" sz="1400" i="1" dirty="0" smtClean="0"/>
              <a:t>(2012)</a:t>
            </a:r>
            <a:endParaRPr lang="en-US" sz="800" dirty="0" smtClean="0"/>
          </a:p>
          <a:p>
            <a:r>
              <a:rPr lang="en-US" sz="1400" dirty="0" smtClean="0"/>
              <a:t>Shepard </a:t>
            </a:r>
            <a:r>
              <a:rPr lang="en-US" sz="1400" i="1" dirty="0" smtClean="0"/>
              <a:t>et al</a:t>
            </a:r>
            <a:r>
              <a:rPr lang="en-US" sz="1400" dirty="0" smtClean="0"/>
              <a:t>., </a:t>
            </a:r>
            <a:r>
              <a:rPr lang="en-US" sz="1400" i="1" dirty="0" smtClean="0"/>
              <a:t>App Phy </a:t>
            </a:r>
            <a:r>
              <a:rPr lang="en-US" sz="1400" i="1" dirty="0"/>
              <a:t>A</a:t>
            </a:r>
            <a:r>
              <a:rPr lang="en-US" sz="1400" dirty="0"/>
              <a:t>, DOI:10.1007/s00339-012-7151-8 (2013) </a:t>
            </a:r>
            <a:endParaRPr lang="en-US" sz="1400" dirty="0" smtClean="0"/>
          </a:p>
        </p:txBody>
      </p:sp>
      <p:pic>
        <p:nvPicPr>
          <p:cNvPr id="7" name="Picture 6" descr="deposition time figure draft.png"/>
          <p:cNvPicPr/>
          <p:nvPr/>
        </p:nvPicPr>
        <p:blipFill rotWithShape="1">
          <a:blip r:embed="rId3" cstate="print"/>
          <a:srcRect l="12360" t="12465" r="16667" b="60059"/>
          <a:stretch/>
        </p:blipFill>
        <p:spPr>
          <a:xfrm>
            <a:off x="457200" y="4985403"/>
            <a:ext cx="4038600" cy="1371600"/>
          </a:xfrm>
          <a:prstGeom prst="rect">
            <a:avLst/>
          </a:prstGeom>
        </p:spPr>
      </p:pic>
      <p:pic>
        <p:nvPicPr>
          <p:cNvPr id="5" name="Picture 4"/>
          <p:cNvPicPr>
            <a:picLocks noChangeAspect="1"/>
          </p:cNvPicPr>
          <p:nvPr/>
        </p:nvPicPr>
        <p:blipFill rotWithShape="1">
          <a:blip r:embed="rId4"/>
          <a:srcRect t="2885"/>
          <a:stretch/>
        </p:blipFill>
        <p:spPr>
          <a:xfrm>
            <a:off x="4876800" y="1558917"/>
            <a:ext cx="4236960" cy="2632083"/>
          </a:xfrm>
          <a:prstGeom prst="rect">
            <a:avLst/>
          </a:prstGeom>
        </p:spPr>
      </p:pic>
      <p:pic>
        <p:nvPicPr>
          <p:cNvPr id="8" name="Picture 7"/>
          <p:cNvPicPr>
            <a:picLocks noChangeAspect="1"/>
          </p:cNvPicPr>
          <p:nvPr/>
        </p:nvPicPr>
        <p:blipFill>
          <a:blip r:embed="rId5"/>
          <a:stretch>
            <a:fillRect/>
          </a:stretch>
        </p:blipFill>
        <p:spPr>
          <a:xfrm>
            <a:off x="4953000" y="4238002"/>
            <a:ext cx="4070278" cy="2514600"/>
          </a:xfrm>
          <a:prstGeom prst="rect">
            <a:avLst/>
          </a:prstGeom>
          <a:ln w="38100" cap="sq">
            <a:solidFill>
              <a:srgbClr val="000000"/>
            </a:solidFill>
            <a:prstDash val="solid"/>
            <a:miter lim="800000"/>
          </a:ln>
          <a:effectLst/>
        </p:spPr>
      </p:pic>
      <p:sp>
        <p:nvSpPr>
          <p:cNvPr id="10" name="Rectangle 9"/>
          <p:cNvSpPr/>
          <p:nvPr/>
        </p:nvSpPr>
        <p:spPr>
          <a:xfrm>
            <a:off x="17364" y="1452653"/>
            <a:ext cx="4906440" cy="3539430"/>
          </a:xfrm>
          <a:prstGeom prst="rect">
            <a:avLst/>
          </a:prstGeom>
          <a:ln>
            <a:noFill/>
          </a:ln>
        </p:spPr>
        <p:txBody>
          <a:bodyPr wrap="square">
            <a:spAutoFit/>
          </a:bodyPr>
          <a:lstStyle/>
          <a:p>
            <a:pPr algn="just"/>
            <a:r>
              <a:rPr lang="en-US" sz="1600" dirty="0" smtClean="0"/>
              <a:t>PCCM researchers are able to form thermally and kinetically stable polymer thin films with an enhanced glass transition temperature (T</a:t>
            </a:r>
            <a:r>
              <a:rPr lang="en-US" sz="1600" baseline="-25000" dirty="0" smtClean="0"/>
              <a:t>g</a:t>
            </a:r>
            <a:r>
              <a:rPr lang="en-US" sz="1600" dirty="0" smtClean="0"/>
              <a:t>) and high temperature kinetic stability against the glass-to-liquid transition via laser deposition.  The films are formed by the buildup of nearly spherical nanoglobubles (right).  The graph (bottom right) demonstrates that high cooling rates (Q) are achieved during the deposition process, resulting in elevated T</a:t>
            </a:r>
            <a:r>
              <a:rPr lang="en-US" sz="1600" baseline="-25000" dirty="0" smtClean="0"/>
              <a:t>g</a:t>
            </a:r>
            <a:r>
              <a:rPr lang="en-US" sz="1600" dirty="0" smtClean="0"/>
              <a:t>s.  The image (right) illustrates the stability of the nanostructured morphology, against coalescence, at temperatures well above </a:t>
            </a:r>
            <a:r>
              <a:rPr lang="en-US" sz="1600" dirty="0"/>
              <a:t>the normal </a:t>
            </a:r>
            <a:r>
              <a:rPr lang="en-US" sz="1600" dirty="0" smtClean="0"/>
              <a:t>T</a:t>
            </a:r>
            <a:r>
              <a:rPr lang="en-US" sz="1600" baseline="-25000" dirty="0" smtClean="0"/>
              <a:t>g</a:t>
            </a:r>
            <a:r>
              <a:rPr lang="en-US" sz="1600" dirty="0"/>
              <a:t> </a:t>
            </a:r>
            <a:r>
              <a:rPr lang="en-US" sz="1600" dirty="0" smtClean="0"/>
              <a:t>of 350 K.  In addition, the nanostructured morphology is formed during the initial stages of deposition (bottom), as globules are observed after 1 and 5 min of deposition.       </a:t>
            </a:r>
            <a:endParaRPr lang="en-US" sz="1600" dirty="0"/>
          </a:p>
        </p:txBody>
      </p:sp>
    </p:spTree>
    <p:extLst>
      <p:ext uri="{BB962C8B-B14F-4D97-AF65-F5344CB8AC3E}">
        <p14:creationId xmlns:p14="http://schemas.microsoft.com/office/powerpoint/2010/main" val="18170530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1235</TotalTime>
  <Words>160</Words>
  <Application>Microsoft Office PowerPoint</Application>
  <PresentationFormat>On-screen Show (4:3)</PresentationFormat>
  <Paragraphs>5</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Nanostructured Stable Thin Polymer Films  (DMR-0819860) SEED: R. D. Priestley and C.B. Arnold Princeton Center for Complex Materials (PCCM)</vt:lpstr>
    </vt:vector>
  </TitlesOfParts>
  <Company>Princeton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Pulsed Laser Plasmonic Sintering of Ag Nanowires for Transparent Conducting Layers C.B. Arnold, A. Kahn, Y.L. Loo, J. Sturm, Princeton University</dc:title>
  <dc:creator>craig</dc:creator>
  <cp:lastModifiedBy>saria</cp:lastModifiedBy>
  <cp:revision>44</cp:revision>
  <cp:lastPrinted>2013-05-29T23:22:14Z</cp:lastPrinted>
  <dcterms:created xsi:type="dcterms:W3CDTF">2012-05-25T17:33:22Z</dcterms:created>
  <dcterms:modified xsi:type="dcterms:W3CDTF">2013-05-30T14:09:47Z</dcterms:modified>
</cp:coreProperties>
</file>