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
  </p:notesMasterIdLst>
  <p:handoutMasterIdLst>
    <p:handoutMasterId r:id="rId4"/>
  </p:handoutMasterIdLst>
  <p:sldIdLst>
    <p:sldId id="296" r:id="rId2"/>
  </p:sldIdLst>
  <p:sldSz cx="9144000" cy="6858000" type="letter"/>
  <p:notesSz cx="6642100" cy="9855200"/>
  <p:defaultTextStyle>
    <a:defPPr>
      <a:defRPr lang="tr-TR"/>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A8E"/>
    <a:srgbClr val="BFBFBF"/>
    <a:srgbClr val="010000"/>
    <a:srgbClr val="808080"/>
    <a:srgbClr val="ECD7BC"/>
    <a:srgbClr val="FFFFF6"/>
    <a:srgbClr val="FFFFFF"/>
    <a:srgbClr val="DFE1E2"/>
    <a:srgbClr val="326491"/>
    <a:srgbClr val="244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9" autoAdjust="0"/>
    <p:restoredTop sz="80234" autoAdjust="0"/>
  </p:normalViewPr>
  <p:slideViewPr>
    <p:cSldViewPr snapToGrid="0">
      <p:cViewPr varScale="1">
        <p:scale>
          <a:sx n="87" d="100"/>
          <a:sy n="87" d="100"/>
        </p:scale>
        <p:origin x="-852" y="-78"/>
      </p:cViewPr>
      <p:guideLst>
        <p:guide orient="horz" pos="2160"/>
        <p:guide pos="226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85" d="100"/>
        <a:sy n="85" d="100"/>
      </p:scale>
      <p:origin x="0" y="0"/>
    </p:cViewPr>
  </p:sorterViewPr>
  <p:notesViewPr>
    <p:cSldViewPr snapToGrid="0" snapToObjects="1">
      <p:cViewPr varScale="1">
        <p:scale>
          <a:sx n="52" d="100"/>
          <a:sy n="52" d="100"/>
        </p:scale>
        <p:origin x="-2032" y="-96"/>
      </p:cViewPr>
      <p:guideLst>
        <p:guide orient="horz" pos="3104"/>
        <p:guide pos="209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8138" cy="493713"/>
          </a:xfrm>
          <a:prstGeom prst="rect">
            <a:avLst/>
          </a:prstGeom>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 name="Date Placeholder 2"/>
          <p:cNvSpPr>
            <a:spLocks noGrp="1"/>
          </p:cNvSpPr>
          <p:nvPr>
            <p:ph type="dt" sz="quarter" idx="1"/>
          </p:nvPr>
        </p:nvSpPr>
        <p:spPr>
          <a:xfrm>
            <a:off x="3762375" y="0"/>
            <a:ext cx="2878138"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1A9D91A-EE18-7D46-A197-6ACFEE672B72}" type="datetime1">
              <a:rPr lang="en-US"/>
              <a:pPr/>
              <a:t>6/5/2013</a:t>
            </a:fld>
            <a:endParaRPr lang="en-US"/>
          </a:p>
        </p:txBody>
      </p:sp>
      <p:sp>
        <p:nvSpPr>
          <p:cNvPr id="4" name="Footer Placeholder 3"/>
          <p:cNvSpPr>
            <a:spLocks noGrp="1"/>
          </p:cNvSpPr>
          <p:nvPr>
            <p:ph type="ftr" sz="quarter" idx="2"/>
          </p:nvPr>
        </p:nvSpPr>
        <p:spPr>
          <a:xfrm>
            <a:off x="0" y="9359900"/>
            <a:ext cx="2878138" cy="493713"/>
          </a:xfrm>
          <a:prstGeom prst="rect">
            <a:avLst/>
          </a:prstGeom>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5" name="Slide Number Placeholder 4"/>
          <p:cNvSpPr>
            <a:spLocks noGrp="1"/>
          </p:cNvSpPr>
          <p:nvPr>
            <p:ph type="sldNum" sz="quarter" idx="3"/>
          </p:nvPr>
        </p:nvSpPr>
        <p:spPr>
          <a:xfrm>
            <a:off x="3762375" y="9359900"/>
            <a:ext cx="2878138"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276158-BD83-854C-A1EE-66FB70FE8C16}" type="slidenum">
              <a:rPr lang="en-US"/>
              <a:pPr/>
              <a:t>‹#›</a:t>
            </a:fld>
            <a:endParaRPr lang="en-US"/>
          </a:p>
        </p:txBody>
      </p:sp>
    </p:spTree>
    <p:extLst>
      <p:ext uri="{BB962C8B-B14F-4D97-AF65-F5344CB8AC3E}">
        <p14:creationId xmlns:p14="http://schemas.microsoft.com/office/powerpoint/2010/main" val="1134874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8138" cy="493713"/>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mn-ea"/>
              </a:defRPr>
            </a:lvl1pPr>
          </a:lstStyle>
          <a:p>
            <a:pPr>
              <a:defRPr/>
            </a:pPr>
            <a:endParaRPr lang="en-US"/>
          </a:p>
        </p:txBody>
      </p:sp>
      <p:sp>
        <p:nvSpPr>
          <p:cNvPr id="3" name="Date Placeholder 2"/>
          <p:cNvSpPr>
            <a:spLocks noGrp="1"/>
          </p:cNvSpPr>
          <p:nvPr>
            <p:ph type="dt" idx="1"/>
          </p:nvPr>
        </p:nvSpPr>
        <p:spPr>
          <a:xfrm>
            <a:off x="3762375" y="0"/>
            <a:ext cx="2878138"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700C8A5-B067-1943-8026-8ECAE3CE2250}" type="datetime1">
              <a:rPr lang="tr-TR"/>
              <a:pPr/>
              <a:t>05.06.2013</a:t>
            </a:fld>
            <a:endParaRPr lang="tr-TR"/>
          </a:p>
        </p:txBody>
      </p:sp>
      <p:sp>
        <p:nvSpPr>
          <p:cNvPr id="4" name="Slide Image Placeholder 3"/>
          <p:cNvSpPr>
            <a:spLocks noGrp="1" noRot="1" noChangeAspect="1"/>
          </p:cNvSpPr>
          <p:nvPr>
            <p:ph type="sldImg" idx="2"/>
          </p:nvPr>
        </p:nvSpPr>
        <p:spPr>
          <a:xfrm>
            <a:off x="857250" y="738188"/>
            <a:ext cx="4927600" cy="3695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63575" y="4681538"/>
            <a:ext cx="5314950" cy="4435475"/>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359900"/>
            <a:ext cx="2878138" cy="493713"/>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mn-ea"/>
              </a:defRPr>
            </a:lvl1pPr>
          </a:lstStyle>
          <a:p>
            <a:pPr>
              <a:defRPr/>
            </a:pPr>
            <a:endParaRPr lang="en-US"/>
          </a:p>
        </p:txBody>
      </p:sp>
      <p:sp>
        <p:nvSpPr>
          <p:cNvPr id="7" name="Slide Number Placeholder 6"/>
          <p:cNvSpPr>
            <a:spLocks noGrp="1"/>
          </p:cNvSpPr>
          <p:nvPr>
            <p:ph type="sldNum" sz="quarter" idx="5"/>
          </p:nvPr>
        </p:nvSpPr>
        <p:spPr>
          <a:xfrm>
            <a:off x="3762375" y="9359900"/>
            <a:ext cx="2878138"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9D8B630-9F0D-114E-8A41-D32F65493645}" type="slidenum">
              <a:rPr lang="tr-TR"/>
              <a:pPr/>
              <a:t>‹#›</a:t>
            </a:fld>
            <a:endParaRPr lang="tr-TR"/>
          </a:p>
        </p:txBody>
      </p:sp>
    </p:spTree>
    <p:extLst>
      <p:ext uri="{BB962C8B-B14F-4D97-AF65-F5344CB8AC3E}">
        <p14:creationId xmlns:p14="http://schemas.microsoft.com/office/powerpoint/2010/main" val="35359890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F9D8B630-9F0D-114E-8A41-D32F65493645}"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80FD5-57E5-CD49-9EDD-AA79A8189629}" type="datetime1">
              <a:rPr lang="en-US" smtClean="0"/>
              <a:pPr/>
              <a:t>6/5/2013</a:t>
            </a:fld>
            <a:endParaRPr lang="tr-TR" dirty="0"/>
          </a:p>
        </p:txBody>
      </p:sp>
      <p:sp>
        <p:nvSpPr>
          <p:cNvPr id="5" name="Footer Placeholder 4"/>
          <p:cNvSpPr>
            <a:spLocks noGrp="1"/>
          </p:cNvSpPr>
          <p:nvPr>
            <p:ph type="ftr" sz="quarter" idx="11"/>
          </p:nvPr>
        </p:nvSpPr>
        <p:spPr/>
        <p:txBody>
          <a:bodyPr/>
          <a:lstStyle/>
          <a:p>
            <a:r>
              <a:rPr lang="en-US" smtClean="0"/>
              <a:t>Hakan Tureci</a:t>
            </a:r>
            <a:endParaRPr lang="tr-TR" dirty="0"/>
          </a:p>
        </p:txBody>
      </p:sp>
      <p:sp>
        <p:nvSpPr>
          <p:cNvPr id="6" name="Slide Number Placeholder 5"/>
          <p:cNvSpPr>
            <a:spLocks noGrp="1"/>
          </p:cNvSpPr>
          <p:nvPr>
            <p:ph type="sldNum" sz="quarter" idx="12"/>
          </p:nvPr>
        </p:nvSpPr>
        <p:spPr/>
        <p:txBody>
          <a:bodyPr/>
          <a:lstStyle/>
          <a:p>
            <a:fld id="{762D28EA-9064-0E4E-9421-C46501D4E02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26BD1-C0EC-F14F-A0F6-05F9EE00FD3A}" type="datetime1">
              <a:rPr lang="en-US" smtClean="0"/>
              <a:pPr/>
              <a:t>6/5/2013</a:t>
            </a:fld>
            <a:endParaRPr lang="tr-TR"/>
          </a:p>
        </p:txBody>
      </p:sp>
      <p:sp>
        <p:nvSpPr>
          <p:cNvPr id="5" name="Footer Placeholder 4"/>
          <p:cNvSpPr>
            <a:spLocks noGrp="1"/>
          </p:cNvSpPr>
          <p:nvPr>
            <p:ph type="ftr" sz="quarter" idx="11"/>
          </p:nvPr>
        </p:nvSpPr>
        <p:spPr/>
        <p:txBody>
          <a:bodyPr/>
          <a:lstStyle/>
          <a:p>
            <a:r>
              <a:rPr lang="en-US" smtClean="0"/>
              <a:t>Hakan Tureci</a:t>
            </a:r>
            <a:endParaRPr lang="tr-TR" dirty="0"/>
          </a:p>
        </p:txBody>
      </p:sp>
      <p:sp>
        <p:nvSpPr>
          <p:cNvPr id="6" name="Slide Number Placeholder 5"/>
          <p:cNvSpPr>
            <a:spLocks noGrp="1"/>
          </p:cNvSpPr>
          <p:nvPr>
            <p:ph type="sldNum" sz="quarter" idx="12"/>
          </p:nvPr>
        </p:nvSpPr>
        <p:spPr/>
        <p:txBody>
          <a:bodyPr/>
          <a:lstStyle/>
          <a:p>
            <a:fld id="{7A6489B8-F3A5-694F-9CAB-A8482B96698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98C2A-2EFF-3743-A105-6E72DBB7B348}" type="datetime1">
              <a:rPr lang="en-US" smtClean="0"/>
              <a:pPr/>
              <a:t>6/5/2013</a:t>
            </a:fld>
            <a:endParaRPr lang="tr-TR"/>
          </a:p>
        </p:txBody>
      </p:sp>
      <p:sp>
        <p:nvSpPr>
          <p:cNvPr id="5" name="Footer Placeholder 4"/>
          <p:cNvSpPr>
            <a:spLocks noGrp="1"/>
          </p:cNvSpPr>
          <p:nvPr>
            <p:ph type="ftr" sz="quarter" idx="11"/>
          </p:nvPr>
        </p:nvSpPr>
        <p:spPr/>
        <p:txBody>
          <a:bodyPr/>
          <a:lstStyle/>
          <a:p>
            <a:r>
              <a:rPr lang="en-US" smtClean="0"/>
              <a:t>Hakan Tureci</a:t>
            </a:r>
            <a:endParaRPr lang="tr-TR" dirty="0"/>
          </a:p>
        </p:txBody>
      </p:sp>
      <p:sp>
        <p:nvSpPr>
          <p:cNvPr id="6" name="Slide Number Placeholder 5"/>
          <p:cNvSpPr>
            <a:spLocks noGrp="1"/>
          </p:cNvSpPr>
          <p:nvPr>
            <p:ph type="sldNum" sz="quarter" idx="12"/>
          </p:nvPr>
        </p:nvSpPr>
        <p:spPr/>
        <p:txBody>
          <a:bodyPr/>
          <a:lstStyle/>
          <a:p>
            <a:fld id="{A5DEEB0E-6D01-8B46-8291-AFE373D10F9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4D0F-63B8-A24F-8241-02F11F5D8CEC}" type="datetime1">
              <a:rPr lang="en-US" smtClean="0"/>
              <a:pPr/>
              <a:t>6/5/2013</a:t>
            </a:fld>
            <a:endParaRPr lang="tr-TR" dirty="0"/>
          </a:p>
        </p:txBody>
      </p:sp>
      <p:sp>
        <p:nvSpPr>
          <p:cNvPr id="5" name="Footer Placeholder 4"/>
          <p:cNvSpPr>
            <a:spLocks noGrp="1"/>
          </p:cNvSpPr>
          <p:nvPr>
            <p:ph type="ftr" sz="quarter" idx="11"/>
          </p:nvPr>
        </p:nvSpPr>
        <p:spPr/>
        <p:txBody>
          <a:bodyPr/>
          <a:lstStyle/>
          <a:p>
            <a:r>
              <a:rPr lang="en-US" smtClean="0"/>
              <a:t>Hakan Tureci</a:t>
            </a:r>
            <a:endParaRPr lang="tr-TR" dirty="0"/>
          </a:p>
        </p:txBody>
      </p:sp>
      <p:sp>
        <p:nvSpPr>
          <p:cNvPr id="6" name="Slide Number Placeholder 5"/>
          <p:cNvSpPr>
            <a:spLocks noGrp="1"/>
          </p:cNvSpPr>
          <p:nvPr>
            <p:ph type="sldNum" sz="quarter" idx="12"/>
          </p:nvPr>
        </p:nvSpPr>
        <p:spPr/>
        <p:txBody>
          <a:bodyPr/>
          <a:lstStyle/>
          <a:p>
            <a:fld id="{B3D47E14-401D-7E40-99E9-36890930FED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AEBAC-2393-B74E-AADA-34F2DF9ED6E6}" type="datetime1">
              <a:rPr lang="en-US" smtClean="0"/>
              <a:pPr/>
              <a:t>6/5/2013</a:t>
            </a:fld>
            <a:endParaRPr lang="tr-TR" dirty="0"/>
          </a:p>
        </p:txBody>
      </p:sp>
      <p:sp>
        <p:nvSpPr>
          <p:cNvPr id="5" name="Footer Placeholder 4"/>
          <p:cNvSpPr>
            <a:spLocks noGrp="1"/>
          </p:cNvSpPr>
          <p:nvPr>
            <p:ph type="ftr" sz="quarter" idx="11"/>
          </p:nvPr>
        </p:nvSpPr>
        <p:spPr/>
        <p:txBody>
          <a:bodyPr/>
          <a:lstStyle/>
          <a:p>
            <a:r>
              <a:rPr lang="en-US" smtClean="0"/>
              <a:t>Hakan Tureci</a:t>
            </a:r>
            <a:endParaRPr lang="tr-TR" dirty="0"/>
          </a:p>
        </p:txBody>
      </p:sp>
      <p:sp>
        <p:nvSpPr>
          <p:cNvPr id="6" name="Slide Number Placeholder 5"/>
          <p:cNvSpPr>
            <a:spLocks noGrp="1"/>
          </p:cNvSpPr>
          <p:nvPr>
            <p:ph type="sldNum" sz="quarter" idx="12"/>
          </p:nvPr>
        </p:nvSpPr>
        <p:spPr/>
        <p:txBody>
          <a:bodyPr/>
          <a:lstStyle/>
          <a:p>
            <a:fld id="{0D7CEB47-10EF-A040-A8FF-4B68C823B94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B52E5-DD7A-284F-A3DA-30AC8CB3C7EF}" type="datetime1">
              <a:rPr lang="en-US" smtClean="0"/>
              <a:pPr/>
              <a:t>6/5/2013</a:t>
            </a:fld>
            <a:endParaRPr lang="tr-TR"/>
          </a:p>
        </p:txBody>
      </p:sp>
      <p:sp>
        <p:nvSpPr>
          <p:cNvPr id="6" name="Footer Placeholder 5"/>
          <p:cNvSpPr>
            <a:spLocks noGrp="1"/>
          </p:cNvSpPr>
          <p:nvPr>
            <p:ph type="ftr" sz="quarter" idx="11"/>
          </p:nvPr>
        </p:nvSpPr>
        <p:spPr/>
        <p:txBody>
          <a:bodyPr/>
          <a:lstStyle/>
          <a:p>
            <a:r>
              <a:rPr lang="en-US" smtClean="0"/>
              <a:t>Hakan Tureci</a:t>
            </a:r>
            <a:endParaRPr lang="tr-TR" dirty="0"/>
          </a:p>
        </p:txBody>
      </p:sp>
      <p:sp>
        <p:nvSpPr>
          <p:cNvPr id="7" name="Slide Number Placeholder 6"/>
          <p:cNvSpPr>
            <a:spLocks noGrp="1"/>
          </p:cNvSpPr>
          <p:nvPr>
            <p:ph type="sldNum" sz="quarter" idx="12"/>
          </p:nvPr>
        </p:nvSpPr>
        <p:spPr/>
        <p:txBody>
          <a:bodyPr/>
          <a:lstStyle/>
          <a:p>
            <a:fld id="{D695302F-D1B7-5749-933B-BAC2E8DDA48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876813-2662-D84C-9707-223DF9F808C0}" type="datetime1">
              <a:rPr lang="en-US" smtClean="0"/>
              <a:pPr/>
              <a:t>6/5/2013</a:t>
            </a:fld>
            <a:endParaRPr lang="tr-TR"/>
          </a:p>
        </p:txBody>
      </p:sp>
      <p:sp>
        <p:nvSpPr>
          <p:cNvPr id="8" name="Footer Placeholder 7"/>
          <p:cNvSpPr>
            <a:spLocks noGrp="1"/>
          </p:cNvSpPr>
          <p:nvPr>
            <p:ph type="ftr" sz="quarter" idx="11"/>
          </p:nvPr>
        </p:nvSpPr>
        <p:spPr/>
        <p:txBody>
          <a:bodyPr/>
          <a:lstStyle/>
          <a:p>
            <a:r>
              <a:rPr lang="en-US" smtClean="0"/>
              <a:t>Hakan Tureci</a:t>
            </a:r>
            <a:endParaRPr lang="tr-TR" dirty="0"/>
          </a:p>
        </p:txBody>
      </p:sp>
      <p:sp>
        <p:nvSpPr>
          <p:cNvPr id="9" name="Slide Number Placeholder 8"/>
          <p:cNvSpPr>
            <a:spLocks noGrp="1"/>
          </p:cNvSpPr>
          <p:nvPr>
            <p:ph type="sldNum" sz="quarter" idx="12"/>
          </p:nvPr>
        </p:nvSpPr>
        <p:spPr/>
        <p:txBody>
          <a:bodyPr/>
          <a:lstStyle/>
          <a:p>
            <a:fld id="{2D3F2621-6EB0-4249-838B-E267C7204DD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9868F-BE91-7649-992B-19307D777CD1}" type="datetime1">
              <a:rPr lang="en-US" smtClean="0"/>
              <a:pPr/>
              <a:t>6/5/2013</a:t>
            </a:fld>
            <a:endParaRPr lang="tr-TR"/>
          </a:p>
        </p:txBody>
      </p:sp>
      <p:sp>
        <p:nvSpPr>
          <p:cNvPr id="4" name="Footer Placeholder 3"/>
          <p:cNvSpPr>
            <a:spLocks noGrp="1"/>
          </p:cNvSpPr>
          <p:nvPr>
            <p:ph type="ftr" sz="quarter" idx="11"/>
          </p:nvPr>
        </p:nvSpPr>
        <p:spPr/>
        <p:txBody>
          <a:bodyPr/>
          <a:lstStyle/>
          <a:p>
            <a:r>
              <a:rPr lang="en-US" smtClean="0"/>
              <a:t>Hakan Tureci</a:t>
            </a:r>
            <a:endParaRPr lang="tr-TR" dirty="0"/>
          </a:p>
        </p:txBody>
      </p:sp>
      <p:sp>
        <p:nvSpPr>
          <p:cNvPr id="5" name="Slide Number Placeholder 4"/>
          <p:cNvSpPr>
            <a:spLocks noGrp="1"/>
          </p:cNvSpPr>
          <p:nvPr>
            <p:ph type="sldNum" sz="quarter" idx="12"/>
          </p:nvPr>
        </p:nvSpPr>
        <p:spPr/>
        <p:txBody>
          <a:bodyPr/>
          <a:lstStyle/>
          <a:p>
            <a:fld id="{34B53C5F-998D-5D45-8ED1-1D0C486DC1B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B7627-AAAC-E045-A878-86805270E41F}" type="datetime1">
              <a:rPr lang="en-US" smtClean="0"/>
              <a:pPr/>
              <a:t>6/5/2013</a:t>
            </a:fld>
            <a:endParaRPr lang="tr-TR"/>
          </a:p>
        </p:txBody>
      </p:sp>
      <p:sp>
        <p:nvSpPr>
          <p:cNvPr id="3" name="Footer Placeholder 2"/>
          <p:cNvSpPr>
            <a:spLocks noGrp="1"/>
          </p:cNvSpPr>
          <p:nvPr>
            <p:ph type="ftr" sz="quarter" idx="11"/>
          </p:nvPr>
        </p:nvSpPr>
        <p:spPr/>
        <p:txBody>
          <a:bodyPr/>
          <a:lstStyle/>
          <a:p>
            <a:r>
              <a:rPr lang="en-US" smtClean="0"/>
              <a:t>Hakan Tureci</a:t>
            </a:r>
            <a:endParaRPr lang="tr-TR" dirty="0"/>
          </a:p>
        </p:txBody>
      </p:sp>
      <p:sp>
        <p:nvSpPr>
          <p:cNvPr id="4" name="Slide Number Placeholder 3"/>
          <p:cNvSpPr>
            <a:spLocks noGrp="1"/>
          </p:cNvSpPr>
          <p:nvPr>
            <p:ph type="sldNum" sz="quarter" idx="12"/>
          </p:nvPr>
        </p:nvSpPr>
        <p:spPr/>
        <p:txBody>
          <a:bodyPr/>
          <a:lstStyle/>
          <a:p>
            <a:fld id="{1273ECDE-A957-FC4A-956F-CBDD17798F5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54D4F-6C8D-504D-B03C-B1132193B425}" type="datetime1">
              <a:rPr lang="en-US" smtClean="0"/>
              <a:pPr/>
              <a:t>6/5/2013</a:t>
            </a:fld>
            <a:endParaRPr lang="tr-TR"/>
          </a:p>
        </p:txBody>
      </p:sp>
      <p:sp>
        <p:nvSpPr>
          <p:cNvPr id="6" name="Footer Placeholder 5"/>
          <p:cNvSpPr>
            <a:spLocks noGrp="1"/>
          </p:cNvSpPr>
          <p:nvPr>
            <p:ph type="ftr" sz="quarter" idx="11"/>
          </p:nvPr>
        </p:nvSpPr>
        <p:spPr/>
        <p:txBody>
          <a:bodyPr/>
          <a:lstStyle/>
          <a:p>
            <a:r>
              <a:rPr lang="en-US" smtClean="0"/>
              <a:t>Hakan Tureci</a:t>
            </a:r>
            <a:endParaRPr lang="tr-TR" dirty="0"/>
          </a:p>
        </p:txBody>
      </p:sp>
      <p:sp>
        <p:nvSpPr>
          <p:cNvPr id="7" name="Slide Number Placeholder 6"/>
          <p:cNvSpPr>
            <a:spLocks noGrp="1"/>
          </p:cNvSpPr>
          <p:nvPr>
            <p:ph type="sldNum" sz="quarter" idx="12"/>
          </p:nvPr>
        </p:nvSpPr>
        <p:spPr/>
        <p:txBody>
          <a:bodyPr/>
          <a:lstStyle/>
          <a:p>
            <a:fld id="{DE4EDFF1-D203-8943-BC56-D02F5573FA1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EE70A-0AA4-BC44-AE51-C46E4688581C}" type="datetime1">
              <a:rPr lang="en-US" smtClean="0"/>
              <a:pPr/>
              <a:t>6/5/2013</a:t>
            </a:fld>
            <a:endParaRPr lang="tr-TR"/>
          </a:p>
        </p:txBody>
      </p:sp>
      <p:sp>
        <p:nvSpPr>
          <p:cNvPr id="6" name="Footer Placeholder 5"/>
          <p:cNvSpPr>
            <a:spLocks noGrp="1"/>
          </p:cNvSpPr>
          <p:nvPr>
            <p:ph type="ftr" sz="quarter" idx="11"/>
          </p:nvPr>
        </p:nvSpPr>
        <p:spPr/>
        <p:txBody>
          <a:bodyPr/>
          <a:lstStyle/>
          <a:p>
            <a:r>
              <a:rPr lang="en-US" smtClean="0"/>
              <a:t>Hakan Tureci</a:t>
            </a:r>
            <a:endParaRPr lang="tr-TR" dirty="0"/>
          </a:p>
        </p:txBody>
      </p:sp>
      <p:sp>
        <p:nvSpPr>
          <p:cNvPr id="7" name="Slide Number Placeholder 6"/>
          <p:cNvSpPr>
            <a:spLocks noGrp="1"/>
          </p:cNvSpPr>
          <p:nvPr>
            <p:ph type="sldNum" sz="quarter" idx="12"/>
          </p:nvPr>
        </p:nvSpPr>
        <p:spPr/>
        <p:txBody>
          <a:bodyPr/>
          <a:lstStyle/>
          <a:p>
            <a:fld id="{4F82ABEC-BEA0-7647-BFF7-432F7F95A35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E7257-0803-D04E-B09A-21401126B299}" type="datetime1">
              <a:rPr lang="en-US" smtClean="0"/>
              <a:pPr/>
              <a:t>6/5/2013</a:t>
            </a:fld>
            <a:endParaRPr lang="tr-T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Hakan Tureci</a:t>
            </a:r>
            <a:endParaRPr lang="tr-T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89F9B-8061-5642-A74E-96129A24DD80}" type="slidenum">
              <a:rPr lang="tr-TR" smtClean="0"/>
              <a:pPr/>
              <a:t>‹#›</a:t>
            </a:fld>
            <a:endParaRPr lang="tr-TR" dirty="0"/>
          </a:p>
        </p:txBody>
      </p:sp>
      <p:pic>
        <p:nvPicPr>
          <p:cNvPr id="7" name="Picture 8" descr="princeton-university-logo.gif"/>
          <p:cNvPicPr>
            <a:picLocks noChangeAspect="1"/>
          </p:cNvPicPr>
          <p:nvPr userDrawn="1"/>
        </p:nvPicPr>
        <p:blipFill>
          <a:blip r:embed="rId13" cstate="print"/>
          <a:srcRect/>
          <a:stretch>
            <a:fillRect/>
          </a:stretch>
        </p:blipFill>
        <p:spPr bwMode="auto">
          <a:xfrm>
            <a:off x="26094" y="6271013"/>
            <a:ext cx="433387" cy="482600"/>
          </a:xfrm>
          <a:prstGeom prst="rect">
            <a:avLst/>
          </a:prstGeom>
          <a:noFill/>
          <a:ln w="9525">
            <a:noFill/>
            <a:miter lim="800000"/>
            <a:headEnd/>
            <a:tailEnd/>
          </a:ln>
        </p:spPr>
      </p:pic>
      <p:sp>
        <p:nvSpPr>
          <p:cNvPr id="8" name="Rectangle 7"/>
          <p:cNvSpPr/>
          <p:nvPr userDrawn="1"/>
        </p:nvSpPr>
        <p:spPr>
          <a:xfrm>
            <a:off x="468313" y="719138"/>
            <a:ext cx="8280400" cy="46037"/>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rgbClr val="FFFFFF"/>
              </a:solidFill>
              <a:cs typeface="Arial" charset="0"/>
            </a:endParaRPr>
          </a:p>
        </p:txBody>
      </p:sp>
      <p:sp>
        <p:nvSpPr>
          <p:cNvPr id="9" name="Rectangle 8"/>
          <p:cNvSpPr/>
          <p:nvPr userDrawn="1"/>
        </p:nvSpPr>
        <p:spPr>
          <a:xfrm>
            <a:off x="468313" y="6348413"/>
            <a:ext cx="8280400" cy="46037"/>
          </a:xfrm>
          <a:prstGeom prst="rect">
            <a:avLst/>
          </a:prstGeom>
          <a:solidFill>
            <a:schemeClr val="accent6">
              <a:lumMod val="75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62026"/>
            <a:ext cx="9144000" cy="133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000125"/>
          </a:xfrm>
          <a:solidFill>
            <a:schemeClr val="tx1"/>
          </a:solidFill>
        </p:spPr>
        <p:txBody>
          <a:bodyPr>
            <a:normAutofit fontScale="90000"/>
          </a:bodyPr>
          <a:lstStyle/>
          <a:p>
            <a:pPr algn="ctr"/>
            <a:r>
              <a:rPr lang="en-US" sz="2700" b="1" dirty="0" smtClean="0">
                <a:solidFill>
                  <a:schemeClr val="bg1"/>
                </a:solidFill>
              </a:rPr>
              <a:t>A new breed of quantum simulators using photons</a:t>
            </a:r>
            <a:r>
              <a:rPr lang="en-US" sz="2700" dirty="0" smtClean="0">
                <a:solidFill>
                  <a:schemeClr val="bg1"/>
                </a:solidFill>
              </a:rPr>
              <a:t/>
            </a:r>
            <a:br>
              <a:rPr lang="en-US" sz="2700" dirty="0" smtClean="0">
                <a:solidFill>
                  <a:schemeClr val="bg1"/>
                </a:solidFill>
              </a:rPr>
            </a:br>
            <a:r>
              <a:rPr lang="en-US" sz="1800" b="1" dirty="0" smtClean="0">
                <a:solidFill>
                  <a:schemeClr val="bg1"/>
                </a:solidFill>
              </a:rPr>
              <a:t>Seed: Hakan Tureci and Andrew Houck    (DMR-0819860)</a:t>
            </a:r>
            <a:r>
              <a:rPr lang="en-US" sz="2000" dirty="0" smtClean="0">
                <a:solidFill>
                  <a:schemeClr val="bg1"/>
                </a:solidFill>
              </a:rPr>
              <a:t/>
            </a:r>
            <a:br>
              <a:rPr lang="en-US" sz="2000" dirty="0" smtClean="0">
                <a:solidFill>
                  <a:schemeClr val="bg1"/>
                </a:solidFill>
              </a:rPr>
            </a:br>
            <a:r>
              <a:rPr lang="en-US" sz="1400" b="1" dirty="0" smtClean="0">
                <a:solidFill>
                  <a:schemeClr val="bg1"/>
                </a:solidFill>
              </a:rPr>
              <a:t>Princeton Center for Complex Materials (PCCM)</a:t>
            </a:r>
            <a:r>
              <a:rPr lang="en-US" sz="2000" b="1" dirty="0" smtClean="0">
                <a:solidFill>
                  <a:schemeClr val="bg1"/>
                </a:solidFill>
              </a:rPr>
              <a:t>    </a:t>
            </a:r>
            <a:endParaRPr lang="en-US" sz="2400" b="1" dirty="0">
              <a:solidFill>
                <a:schemeClr val="bg1"/>
              </a:solidFill>
            </a:endParaRPr>
          </a:p>
        </p:txBody>
      </p:sp>
      <p:sp>
        <p:nvSpPr>
          <p:cNvPr id="10" name="TextBox 9"/>
          <p:cNvSpPr txBox="1"/>
          <p:nvPr/>
        </p:nvSpPr>
        <p:spPr>
          <a:xfrm>
            <a:off x="266265" y="1435304"/>
            <a:ext cx="3848097" cy="4524315"/>
          </a:xfrm>
          <a:prstGeom prst="rect">
            <a:avLst/>
          </a:prstGeom>
          <a:noFill/>
        </p:spPr>
        <p:txBody>
          <a:bodyPr wrap="square" rtlCol="0">
            <a:spAutoFit/>
          </a:bodyPr>
          <a:lstStyle/>
          <a:p>
            <a:pPr algn="just"/>
            <a:r>
              <a:rPr lang="en-US" sz="900" dirty="0"/>
              <a:t>Quantum simulators are custom built systems used to study complicated quantum physics that would be impossible to simulate using even the most sophisticated classical computers.  To date, experiments using quantum simulators have been limited to studying equilibrium physics, an important but limited subset of the problems of interest.  A new architecture, using interacting photons in superconducting circuits, is uniquely suited to tackle the exciting challenges of studying </a:t>
            </a:r>
            <a:r>
              <a:rPr lang="en-US" sz="900" dirty="0" smtClean="0"/>
              <a:t>non-equilibrium </a:t>
            </a:r>
            <a:r>
              <a:rPr lang="en-US" sz="900" dirty="0"/>
              <a:t>physics. PCCM scientists Türeci and Houck have demonstrated the first major experimental results in this nascent </a:t>
            </a:r>
            <a:r>
              <a:rPr lang="en-US" sz="900" dirty="0" smtClean="0"/>
              <a:t>field, based on a theory proposal [1] in 2010 for a dissipation-driven localization transition of interacting photons in a superconducting circuit. In </a:t>
            </a:r>
            <a:r>
              <a:rPr lang="en-US" sz="900" dirty="0"/>
              <a:t>the </a:t>
            </a:r>
            <a:r>
              <a:rPr lang="en-US" sz="900" dirty="0" smtClean="0"/>
              <a:t>experiment </a:t>
            </a:r>
            <a:r>
              <a:rPr lang="en-US" sz="900" dirty="0"/>
              <a:t>photons are</a:t>
            </a:r>
            <a:r>
              <a:rPr lang="en-US" sz="900" dirty="0" smtClean="0"/>
              <a:t> loaded into one of the two </a:t>
            </a:r>
            <a:r>
              <a:rPr lang="en-US" sz="900" dirty="0"/>
              <a:t>coupled microwave </a:t>
            </a:r>
            <a:r>
              <a:rPr lang="en-US" sz="900" dirty="0" smtClean="0"/>
              <a:t>resonators (Fig. 1). Superconducting </a:t>
            </a:r>
            <a:r>
              <a:rPr lang="en-US" sz="900" dirty="0" err="1" smtClean="0"/>
              <a:t>qubits</a:t>
            </a:r>
            <a:r>
              <a:rPr lang="en-US" sz="900" dirty="0" smtClean="0"/>
              <a:t> </a:t>
            </a:r>
            <a:r>
              <a:rPr lang="en-US" sz="900" dirty="0"/>
              <a:t>in each resonator can be used to turn on or off photon-photon interactions in just a few nanoseconds.  In the absence of photon-photon interactions, photons collectively tunnel from one cavity to the </a:t>
            </a:r>
            <a:r>
              <a:rPr lang="en-US" sz="900" dirty="0" smtClean="0"/>
              <a:t>other - classical </a:t>
            </a:r>
            <a:r>
              <a:rPr lang="en-US" sz="900" dirty="0"/>
              <a:t>dynamic behavior called</a:t>
            </a:r>
            <a:r>
              <a:rPr lang="en-US" sz="900" dirty="0" smtClean="0"/>
              <a:t> plasma oscillations</a:t>
            </a:r>
            <a:r>
              <a:rPr lang="en-US" sz="900" dirty="0"/>
              <a:t>.  When there are many photons interactions have only a weak effect and these oscillations are still observed. However, when there are fewer than twenty photons the interactions prevent photons from tunneling and instead trap them into one or the other resonator.  When trapped, the photons exhibit collapse and revival, a uniquely quantum phenomenon. By varying the time at which interactions are turned on any fraction of the photons can be trapped in the left or right </a:t>
            </a:r>
            <a:r>
              <a:rPr lang="en-US" sz="900" dirty="0" smtClean="0"/>
              <a:t>resonator, </a:t>
            </a:r>
            <a:r>
              <a:rPr lang="en-US" sz="900" dirty="0"/>
              <a:t>demonstrating an impressive level of control in initializing the system (Fig. 2). </a:t>
            </a:r>
            <a:r>
              <a:rPr lang="en-US" sz="900" dirty="0" smtClean="0"/>
              <a:t>The nonequilibrium </a:t>
            </a:r>
            <a:r>
              <a:rPr lang="en-US" sz="900" dirty="0"/>
              <a:t>nature of the system manifests itself as a novel dissipation-driven dynamical transition between the classical behavior and into a regime dominated by quantum effects.  A key result of this experiment is the successful reproduction of the expected phase diagram (Fig 3)</a:t>
            </a:r>
            <a:r>
              <a:rPr lang="en-US" sz="900" dirty="0" smtClean="0"/>
              <a:t>. This </a:t>
            </a:r>
            <a:r>
              <a:rPr lang="en-US" sz="900" dirty="0"/>
              <a:t>system spectacularly demonstrates the ability of a quantum simulator to move beyond the realm of classical simulation.</a:t>
            </a:r>
          </a:p>
          <a:p>
            <a:pPr algn="just"/>
            <a:endParaRPr lang="en-US" sz="900" dirty="0"/>
          </a:p>
        </p:txBody>
      </p:sp>
      <p:pic>
        <p:nvPicPr>
          <p:cNvPr id="11" name="Picture 12" descr="pu_lg_sm"/>
          <p:cNvPicPr>
            <a:picLocks noChangeAspect="1" noChangeArrowheads="1"/>
          </p:cNvPicPr>
          <p:nvPr/>
        </p:nvPicPr>
        <p:blipFill>
          <a:blip r:embed="rId3" cstate="print"/>
          <a:srcRect/>
          <a:stretch>
            <a:fillRect/>
          </a:stretch>
        </p:blipFill>
        <p:spPr bwMode="auto">
          <a:xfrm>
            <a:off x="-1" y="-1"/>
            <a:ext cx="942975" cy="1023740"/>
          </a:xfrm>
          <a:prstGeom prst="rect">
            <a:avLst/>
          </a:prstGeom>
          <a:noFill/>
          <a:ln w="9525">
            <a:noFill/>
            <a:miter lim="800000"/>
            <a:headEnd/>
            <a:tailEnd/>
          </a:ln>
        </p:spPr>
      </p:pic>
      <p:sp>
        <p:nvSpPr>
          <p:cNvPr id="13" name="Rectangle 12"/>
          <p:cNvSpPr/>
          <p:nvPr/>
        </p:nvSpPr>
        <p:spPr>
          <a:xfrm>
            <a:off x="0" y="6181725"/>
            <a:ext cx="4572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69409" y="5724592"/>
            <a:ext cx="4181475" cy="461665"/>
          </a:xfrm>
          <a:prstGeom prst="rect">
            <a:avLst/>
          </a:prstGeom>
          <a:solidFill>
            <a:schemeClr val="bg1"/>
          </a:solidFill>
        </p:spPr>
        <p:txBody>
          <a:bodyPr wrap="square" rtlCol="0">
            <a:spAutoFit/>
          </a:bodyPr>
          <a:lstStyle/>
          <a:p>
            <a:r>
              <a:rPr lang="en-US" sz="1200" dirty="0" smtClean="0">
                <a:latin typeface="Times New Roman" pitchFamily="18" charset="0"/>
                <a:cs typeface="Times New Roman" pitchFamily="18" charset="0"/>
              </a:rPr>
              <a:t>1. S. Schmidt, D. </a:t>
            </a:r>
            <a:r>
              <a:rPr lang="en-US" sz="1200" dirty="0" err="1" smtClean="0">
                <a:latin typeface="Times New Roman" pitchFamily="18" charset="0"/>
                <a:cs typeface="Times New Roman" pitchFamily="18" charset="0"/>
              </a:rPr>
              <a:t>Gerace</a:t>
            </a:r>
            <a:r>
              <a:rPr lang="en-US" sz="1200" dirty="0" smtClean="0">
                <a:latin typeface="Times New Roman" pitchFamily="18" charset="0"/>
                <a:cs typeface="Times New Roman" pitchFamily="18" charset="0"/>
              </a:rPr>
              <a:t>, A. A. Houck, G. </a:t>
            </a:r>
            <a:r>
              <a:rPr lang="en-US" sz="1200" dirty="0" err="1" smtClean="0">
                <a:latin typeface="Times New Roman" pitchFamily="18" charset="0"/>
                <a:cs typeface="Times New Roman" pitchFamily="18" charset="0"/>
              </a:rPr>
              <a:t>Blatter</a:t>
            </a:r>
            <a:r>
              <a:rPr lang="en-US" sz="1200" dirty="0" smtClean="0">
                <a:latin typeface="Times New Roman" pitchFamily="18" charset="0"/>
                <a:cs typeface="Times New Roman" pitchFamily="18" charset="0"/>
              </a:rPr>
              <a:t>, and H.E. </a:t>
            </a:r>
            <a:r>
              <a:rPr lang="en-US" sz="1200" dirty="0" err="1" smtClean="0">
                <a:latin typeface="Times New Roman" pitchFamily="18" charset="0"/>
                <a:cs typeface="Times New Roman" pitchFamily="18" charset="0"/>
              </a:rPr>
              <a:t>Türeci</a:t>
            </a:r>
            <a:r>
              <a:rPr lang="en-US" sz="1200" dirty="0" smtClean="0">
                <a:latin typeface="Times New Roman" pitchFamily="18" charset="0"/>
                <a:cs typeface="Times New Roman" pitchFamily="18" charset="0"/>
              </a:rPr>
              <a:t>, Phys. Rev. B </a:t>
            </a:r>
            <a:r>
              <a:rPr lang="en-US" sz="1200" b="1" dirty="0" smtClean="0">
                <a:latin typeface="Times New Roman" pitchFamily="18" charset="0"/>
                <a:cs typeface="Times New Roman" pitchFamily="18" charset="0"/>
              </a:rPr>
              <a:t>82</a:t>
            </a:r>
            <a:r>
              <a:rPr lang="en-US" sz="1200" dirty="0" smtClean="0">
                <a:latin typeface="Times New Roman" pitchFamily="18" charset="0"/>
                <a:cs typeface="Times New Roman" pitchFamily="18" charset="0"/>
              </a:rPr>
              <a:t>, 100507 (2010).</a:t>
            </a:r>
          </a:p>
        </p:txBody>
      </p:sp>
      <p:pic>
        <p:nvPicPr>
          <p:cNvPr id="1026" name="Picture 2" descr="Z:\James\ClassicalQuantum Paper\Fig1\FIG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05" r="65380" b="48113"/>
          <a:stretch/>
        </p:blipFill>
        <p:spPr bwMode="auto">
          <a:xfrm>
            <a:off x="4438156" y="1268688"/>
            <a:ext cx="2112871" cy="241143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4121105" y="3917659"/>
            <a:ext cx="4908595" cy="2034621"/>
            <a:chOff x="4121105" y="3741490"/>
            <a:chExt cx="4908595" cy="2034621"/>
          </a:xfrm>
        </p:grpSpPr>
        <p:pic>
          <p:nvPicPr>
            <p:cNvPr id="4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58"/>
            <a:stretch/>
          </p:blipFill>
          <p:spPr bwMode="auto">
            <a:xfrm>
              <a:off x="4121105" y="3741490"/>
              <a:ext cx="2758052" cy="203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99" t="4458" r="9141"/>
            <a:stretch/>
          </p:blipFill>
          <p:spPr bwMode="auto">
            <a:xfrm>
              <a:off x="6623050" y="3741490"/>
              <a:ext cx="2406650" cy="203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9495" y="1140325"/>
            <a:ext cx="2406650" cy="164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Box 52"/>
          <p:cNvSpPr txBox="1"/>
          <p:nvPr/>
        </p:nvSpPr>
        <p:spPr>
          <a:xfrm>
            <a:off x="6581105" y="2780426"/>
            <a:ext cx="2520950" cy="1200329"/>
          </a:xfrm>
          <a:prstGeom prst="rect">
            <a:avLst/>
          </a:prstGeom>
          <a:noFill/>
        </p:spPr>
        <p:txBody>
          <a:bodyPr wrap="square" rtlCol="0">
            <a:spAutoFit/>
          </a:bodyPr>
          <a:lstStyle/>
          <a:p>
            <a:r>
              <a:rPr lang="en-US" sz="900" dirty="0" smtClean="0"/>
              <a:t>Fig. 1 (Left) Device schematic, optical micrograph, and initialization scheme.</a:t>
            </a:r>
          </a:p>
          <a:p>
            <a:endParaRPr lang="en-US" sz="900" dirty="0" smtClean="0"/>
          </a:p>
          <a:p>
            <a:r>
              <a:rPr lang="en-US" sz="900" dirty="0" smtClean="0"/>
              <a:t>Fig. 2 (Above) Rapid collapse and revival signatures are observed for low powers when photons are trapped in monitored cavity.  Signal disappears when photons are trapped in other cavity</a:t>
            </a:r>
            <a:endParaRPr lang="en-US" sz="900" dirty="0"/>
          </a:p>
        </p:txBody>
      </p:sp>
      <p:sp>
        <p:nvSpPr>
          <p:cNvPr id="55" name="TextBox 54"/>
          <p:cNvSpPr txBox="1"/>
          <p:nvPr/>
        </p:nvSpPr>
        <p:spPr>
          <a:xfrm>
            <a:off x="4358207" y="5869885"/>
            <a:ext cx="4637938" cy="507831"/>
          </a:xfrm>
          <a:prstGeom prst="rect">
            <a:avLst/>
          </a:prstGeom>
          <a:noFill/>
        </p:spPr>
        <p:txBody>
          <a:bodyPr wrap="square" rtlCol="0">
            <a:spAutoFit/>
          </a:bodyPr>
          <a:lstStyle/>
          <a:p>
            <a:r>
              <a:rPr lang="en-US" sz="900" dirty="0" smtClean="0"/>
              <a:t>Fig. 3 Expected phase diagram (left) and homodyne voltage measurement that reproduces the behavior (right).  Simulation on classical computers is limited to photon numbers below the black line on the phase diagram.</a:t>
            </a:r>
            <a:endParaRPr lang="en-US"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29265</TotalTime>
  <Words>476</Words>
  <Application>Microsoft Office PowerPoint</Application>
  <PresentationFormat>Letter Paper (8.5x11 in)</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 new breed of quantum simulators using photons Seed: Hakan Tureci and Andrew Houck    (DMR-0819860) Princeton Center for Complex Materials (PCCM)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Light matter</dc:title>
  <dc:creator>Hakan E. Tureci</dc:creator>
  <cp:lastModifiedBy>N. Phuan Ong</cp:lastModifiedBy>
  <cp:revision>355</cp:revision>
  <cp:lastPrinted>2010-10-15T16:43:48Z</cp:lastPrinted>
  <dcterms:created xsi:type="dcterms:W3CDTF">2013-06-05T19:31:34Z</dcterms:created>
  <dcterms:modified xsi:type="dcterms:W3CDTF">2013-06-05T20:13:18Z</dcterms:modified>
</cp:coreProperties>
</file>