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 autoAdjust="0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3D489-E7FA-4547-8FD2-D420626FBF00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220BE-7645-114F-B09F-E6B2E6B5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321775" y="1245492"/>
            <a:ext cx="394971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smtClean="0"/>
              <a:t>Interactions among electrons can </a:t>
            </a:r>
            <a:r>
              <a:rPr lang="en-US" sz="1400" dirty="0"/>
              <a:t>give rise to a variety of exotic quantum </a:t>
            </a:r>
            <a:r>
              <a:rPr lang="en-US" sz="1400" dirty="0" smtClean="0"/>
              <a:t>phases in </a:t>
            </a:r>
            <a:r>
              <a:rPr lang="en-US" sz="1400" dirty="0"/>
              <a:t>solids. An intriguing example is the formation of “</a:t>
            </a:r>
            <a:r>
              <a:rPr lang="en-US" sz="1400" dirty="0" err="1"/>
              <a:t>nematic</a:t>
            </a:r>
            <a:r>
              <a:rPr lang="en-US" sz="1400" dirty="0"/>
              <a:t>” electronic </a:t>
            </a:r>
            <a:r>
              <a:rPr lang="en-US" sz="1400" dirty="0" smtClean="0"/>
              <a:t>states, </a:t>
            </a:r>
            <a:r>
              <a:rPr lang="en-US" sz="1400" dirty="0"/>
              <a:t>whose wave functions break the rotational symmetry of the host material. By examining electronic behavior on the surface of bismuth at high magnetic field, the Princeton MRSEC group showed that a combination of strain and </a:t>
            </a:r>
            <a:r>
              <a:rPr lang="en-US" sz="1400" dirty="0" smtClean="0"/>
              <a:t>electron-electron interactions </a:t>
            </a:r>
            <a:r>
              <a:rPr lang="en-US" sz="1400" dirty="0"/>
              <a:t>lifts the degeneracy of electronic states in this material. Imaging with a scanning tunneling microscope </a:t>
            </a:r>
            <a:r>
              <a:rPr lang="en-US" sz="1400" dirty="0" smtClean="0"/>
              <a:t>revealed anisotropic </a:t>
            </a:r>
            <a:r>
              <a:rPr lang="en-US" sz="1400" dirty="0"/>
              <a:t>wave functions with a different orientation for each </a:t>
            </a:r>
            <a:r>
              <a:rPr lang="en-US" sz="1400" dirty="0" smtClean="0"/>
              <a:t>broken-symmetry state </a:t>
            </a:r>
            <a:r>
              <a:rPr lang="en-US" sz="1400" dirty="0"/>
              <a:t>(Fig. 1</a:t>
            </a:r>
            <a:r>
              <a:rPr lang="en-US" sz="1400" dirty="0" smtClean="0"/>
              <a:t>).</a:t>
            </a:r>
          </a:p>
          <a:p>
            <a:pPr algn="just" eaLnBrk="1" hangingPunct="1"/>
            <a:endParaRPr lang="en-US" sz="1400" dirty="0" smtClean="0"/>
          </a:p>
          <a:p>
            <a:pPr algn="just" eaLnBrk="1" hangingPunct="1"/>
            <a:r>
              <a:rPr lang="en-US" sz="1400" dirty="0" smtClean="0"/>
              <a:t>These </a:t>
            </a:r>
            <a:r>
              <a:rPr lang="en-US" sz="1400" dirty="0"/>
              <a:t>results </a:t>
            </a:r>
            <a:r>
              <a:rPr lang="en-US" sz="1400" dirty="0" smtClean="0"/>
              <a:t>represent </a:t>
            </a:r>
            <a:r>
              <a:rPr lang="en-US" sz="1400" dirty="0"/>
              <a:t>the first time that the role of electronic interactions in the formation of a nematic state can be directly </a:t>
            </a:r>
            <a:r>
              <a:rPr lang="en-US" sz="1400" smtClean="0"/>
              <a:t>quantified in an </a:t>
            </a:r>
            <a:r>
              <a:rPr lang="en-US" sz="1400" dirty="0" smtClean="0"/>
              <a:t>experiment. Moreover</a:t>
            </a:r>
            <a:r>
              <a:rPr lang="en-US" sz="1400" dirty="0"/>
              <a:t>, </a:t>
            </a:r>
            <a:r>
              <a:rPr lang="en-US" sz="1400" dirty="0" smtClean="0"/>
              <a:t>cyclotron orbits have </a:t>
            </a:r>
            <a:r>
              <a:rPr lang="en-US" sz="1400" dirty="0"/>
              <a:t>not been previously imaged in any other material.</a:t>
            </a:r>
          </a:p>
          <a:p>
            <a:pPr algn="just" eaLnBrk="1" hangingPunct="1"/>
            <a:endParaRPr lang="en-US" sz="1400" dirty="0"/>
          </a:p>
          <a:p>
            <a:pPr algn="just" eaLnBrk="1" hangingPunct="1"/>
            <a:r>
              <a:rPr lang="en-US" sz="1400" dirty="0"/>
              <a:t>B. E. Feldman </a:t>
            </a:r>
            <a:r>
              <a:rPr lang="en-US" sz="1400" i="1" dirty="0"/>
              <a:t>et al., Science </a:t>
            </a:r>
            <a:r>
              <a:rPr lang="en-US" sz="1400" b="1" dirty="0"/>
              <a:t>354</a:t>
            </a:r>
            <a:r>
              <a:rPr lang="en-US" sz="1400" i="1" dirty="0"/>
              <a:t>, </a:t>
            </a:r>
            <a:r>
              <a:rPr lang="en-US" sz="1400" dirty="0"/>
              <a:t>316 (2016)</a:t>
            </a:r>
            <a:r>
              <a:rPr lang="en-US" sz="1400" i="1" dirty="0"/>
              <a:t>.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Real-space imaging of a </a:t>
            </a:r>
            <a:r>
              <a:rPr lang="en-US" sz="1800" b="1" dirty="0" err="1" smtClean="0">
                <a:solidFill>
                  <a:schemeClr val="tx1"/>
                </a:solidFill>
              </a:rPr>
              <a:t>nematic</a:t>
            </a:r>
            <a:r>
              <a:rPr lang="en-US" sz="1800" b="1" dirty="0" smtClean="0">
                <a:solidFill>
                  <a:schemeClr val="tx1"/>
                </a:solidFill>
              </a:rPr>
              <a:t> quantum liquid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922327"/>
            <a:ext cx="469257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B. E. </a:t>
            </a:r>
            <a:r>
              <a:rPr lang="en-US" sz="1200" b="1" dirty="0" smtClean="0">
                <a:solidFill>
                  <a:schemeClr val="bg1"/>
                </a:solidFill>
              </a:rPr>
              <a:t>Feldman</a:t>
            </a:r>
            <a:r>
              <a:rPr lang="en-US" sz="1200" b="1" baseline="30000" dirty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, </a:t>
            </a:r>
            <a:r>
              <a:rPr lang="en-US" sz="1200" b="1" dirty="0">
                <a:solidFill>
                  <a:schemeClr val="bg1"/>
                </a:solidFill>
              </a:rPr>
              <a:t>M. T. </a:t>
            </a:r>
            <a:r>
              <a:rPr lang="en-US" sz="1200" b="1" dirty="0" smtClean="0">
                <a:solidFill>
                  <a:schemeClr val="bg1"/>
                </a:solidFill>
              </a:rPr>
              <a:t>Randeria</a:t>
            </a:r>
            <a:r>
              <a:rPr lang="en-US" sz="1200" b="1" baseline="30000" dirty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, </a:t>
            </a:r>
            <a:r>
              <a:rPr lang="en-US" sz="1200" b="1" dirty="0">
                <a:solidFill>
                  <a:schemeClr val="bg1"/>
                </a:solidFill>
              </a:rPr>
              <a:t>A. </a:t>
            </a:r>
            <a:r>
              <a:rPr lang="en-US" sz="1200" b="1" dirty="0" smtClean="0">
                <a:solidFill>
                  <a:schemeClr val="bg1"/>
                </a:solidFill>
              </a:rPr>
              <a:t>Gyenis</a:t>
            </a:r>
            <a:r>
              <a:rPr lang="en-US" sz="1200" b="1" baseline="30000" dirty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, F. Wu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</a:rPr>
              <a:t>, H</a:t>
            </a:r>
            <a:r>
              <a:rPr lang="en-US" sz="1200" b="1" dirty="0">
                <a:solidFill>
                  <a:schemeClr val="bg1"/>
                </a:solidFill>
              </a:rPr>
              <a:t>. </a:t>
            </a:r>
            <a:r>
              <a:rPr lang="en-US" sz="1200" b="1" dirty="0" smtClean="0">
                <a:solidFill>
                  <a:schemeClr val="bg1"/>
                </a:solidFill>
              </a:rPr>
              <a:t>Ji</a:t>
            </a:r>
            <a:r>
              <a:rPr lang="en-US" sz="1200" b="1" baseline="30000" dirty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, </a:t>
            </a:r>
            <a:r>
              <a:rPr lang="en-US" sz="1200" b="1" dirty="0">
                <a:solidFill>
                  <a:schemeClr val="bg1"/>
                </a:solidFill>
              </a:rPr>
              <a:t>R. J. </a:t>
            </a:r>
            <a:r>
              <a:rPr lang="en-US" sz="1200" b="1" dirty="0" smtClean="0">
                <a:solidFill>
                  <a:schemeClr val="bg1"/>
                </a:solidFill>
              </a:rPr>
              <a:t>Cava</a:t>
            </a:r>
            <a:r>
              <a:rPr lang="en-US" sz="1200" b="1" baseline="30000" dirty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, A. H. MacDonald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</a:rPr>
              <a:t>, A</a:t>
            </a:r>
            <a:r>
              <a:rPr lang="en-US" sz="1200" b="1" dirty="0">
                <a:solidFill>
                  <a:schemeClr val="bg1"/>
                </a:solidFill>
              </a:rPr>
              <a:t>. </a:t>
            </a:r>
            <a:r>
              <a:rPr lang="en-US" sz="1200" b="1" dirty="0" smtClean="0">
                <a:solidFill>
                  <a:schemeClr val="bg1"/>
                </a:solidFill>
              </a:rPr>
              <a:t>Yazdani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b="1" baseline="30000" dirty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Princeton University 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</a:rPr>
              <a:t>University </a:t>
            </a:r>
            <a:r>
              <a:rPr lang="en-US" sz="1200" b="1" dirty="0">
                <a:solidFill>
                  <a:schemeClr val="bg1"/>
                </a:solidFill>
              </a:rPr>
              <a:t>of Texas at Austin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DMR 1420541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50" y="1610923"/>
            <a:ext cx="4076700" cy="5130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65925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2016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7" name="TextBox 16" descr="Local density of states on the surface of bismuth at magnetic field B = 12.9 T and energy E = 780 µeV. Dark concentric ellipses reflect the shape of individual electronic states. The anisotropy points in different directions for states at other energies." title="Individual cyclotron orbits on the surface of bismuth"/>
          <p:cNvSpPr txBox="1"/>
          <p:nvPr/>
        </p:nvSpPr>
        <p:spPr>
          <a:xfrm>
            <a:off x="4667250" y="5691751"/>
            <a:ext cx="4093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density of states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surface of bismuth at magnetic field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= 12.9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energy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 780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µeV.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Dark concentric ellipses reflect the shape of individual electronic states. The anisotropy points in different directions for states at other energies.</a:t>
            </a:r>
          </a:p>
        </p:txBody>
      </p:sp>
      <p:grpSp>
        <p:nvGrpSpPr>
          <p:cNvPr id="18" name="Group 17" descr="Local density of states on the surface of bismuth at magnetic field B = 12.9 T and energy E = 780 µeV. Dark concentric ellipses reflect the shape of individual electronic states. The anisotropy points in different directions for states at other energies." title="Individual cyclotron orbits on the surface of bismuth"/>
          <p:cNvGrpSpPr/>
          <p:nvPr/>
        </p:nvGrpSpPr>
        <p:grpSpPr>
          <a:xfrm>
            <a:off x="4664522" y="1610923"/>
            <a:ext cx="4096701" cy="4078224"/>
            <a:chOff x="4664522" y="1610923"/>
            <a:chExt cx="4096701" cy="4078224"/>
          </a:xfrm>
        </p:grpSpPr>
        <p:pic>
          <p:nvPicPr>
            <p:cNvPr id="4" name="Picture 3" descr="At certain points on the surface of bismuth, dark ellipses are visible. These features are Local density of states on the surface of bismuth at an energy of 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4522" y="1610923"/>
              <a:ext cx="4078224" cy="40782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14483" y="5208953"/>
              <a:ext cx="746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25 nm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6582" y="5516730"/>
              <a:ext cx="53035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11812</TotalTime>
  <Words>261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News Gothic MT</vt:lpstr>
      <vt:lpstr>Wingdings 2</vt:lpstr>
      <vt:lpstr>Arial</vt:lpstr>
      <vt:lpstr>Breeze</vt:lpstr>
      <vt:lpstr>Real-space imaging of a nematic quantum liquid</vt:lpstr>
    </vt:vector>
  </TitlesOfParts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Divya Abhat</cp:lastModifiedBy>
  <cp:revision>58</cp:revision>
  <cp:lastPrinted>2016-08-01T15:14:13Z</cp:lastPrinted>
  <dcterms:created xsi:type="dcterms:W3CDTF">2016-07-19T18:16:54Z</dcterms:created>
  <dcterms:modified xsi:type="dcterms:W3CDTF">2017-06-05T19:45:45Z</dcterms:modified>
</cp:coreProperties>
</file>