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56" r:id="rId2"/>
  </p:sldIdLst>
  <p:sldSz cx="9601200" cy="7315200"/>
  <p:notesSz cx="7023100" cy="9309100"/>
  <p:defaultTextStyle>
    <a:defPPr>
      <a:defRPr lang="en-US"/>
    </a:defPPr>
    <a:lvl1pPr marL="0" algn="l" defTabSz="96643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83217" algn="l" defTabSz="96643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66434" algn="l" defTabSz="96643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449652" algn="l" defTabSz="96643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932870" algn="l" defTabSz="96643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416088" algn="l" defTabSz="96643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899305" algn="l" defTabSz="96643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382523" algn="l" defTabSz="96643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865740" algn="l" defTabSz="96643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304">
          <p15:clr>
            <a:srgbClr val="A4A3A4"/>
          </p15:clr>
        </p15:guide>
        <p15:guide id="2" pos="3024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90000"/>
    <a:srgbClr val="640000"/>
    <a:srgbClr val="7E0000"/>
    <a:srgbClr val="B00000"/>
    <a:srgbClr val="9999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1254"/>
    <p:restoredTop sz="94568"/>
  </p:normalViewPr>
  <p:slideViewPr>
    <p:cSldViewPr>
      <p:cViewPr varScale="1">
        <p:scale>
          <a:sx n="103" d="100"/>
          <a:sy n="103" d="100"/>
        </p:scale>
        <p:origin x="1416" y="176"/>
      </p:cViewPr>
      <p:guideLst>
        <p:guide orient="horz" pos="2304"/>
        <p:guide pos="3024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43343" cy="465455"/>
          </a:xfrm>
          <a:prstGeom prst="rect">
            <a:avLst/>
          </a:prstGeom>
        </p:spPr>
        <p:txBody>
          <a:bodyPr vert="horz" lIns="93317" tIns="46659" rIns="93317" bIns="4665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8132" y="0"/>
            <a:ext cx="3043343" cy="465455"/>
          </a:xfrm>
          <a:prstGeom prst="rect">
            <a:avLst/>
          </a:prstGeom>
        </p:spPr>
        <p:txBody>
          <a:bodyPr vert="horz" lIns="93317" tIns="46659" rIns="93317" bIns="46659" rtlCol="0"/>
          <a:lstStyle>
            <a:lvl1pPr algn="r">
              <a:defRPr sz="1200"/>
            </a:lvl1pPr>
          </a:lstStyle>
          <a:p>
            <a:fld id="{E7225E14-DF83-4C2F-A90C-8FA7A8630C78}" type="datetimeFigureOut">
              <a:rPr lang="en-US" smtClean="0"/>
              <a:t>5/7/18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20788" y="698500"/>
            <a:ext cx="4581525" cy="34909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317" tIns="46659" rIns="93317" bIns="4665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2310" y="4421823"/>
            <a:ext cx="5618480" cy="4189095"/>
          </a:xfrm>
          <a:prstGeom prst="rect">
            <a:avLst/>
          </a:prstGeom>
        </p:spPr>
        <p:txBody>
          <a:bodyPr vert="horz" lIns="93317" tIns="46659" rIns="93317" bIns="46659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42030"/>
            <a:ext cx="3043343" cy="465455"/>
          </a:xfrm>
          <a:prstGeom prst="rect">
            <a:avLst/>
          </a:prstGeom>
        </p:spPr>
        <p:txBody>
          <a:bodyPr vert="horz" lIns="93317" tIns="46659" rIns="93317" bIns="4665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8132" y="8842030"/>
            <a:ext cx="3043343" cy="465455"/>
          </a:xfrm>
          <a:prstGeom prst="rect">
            <a:avLst/>
          </a:prstGeom>
        </p:spPr>
        <p:txBody>
          <a:bodyPr vert="horz" lIns="93317" tIns="46659" rIns="93317" bIns="46659" rtlCol="0" anchor="b"/>
          <a:lstStyle>
            <a:lvl1pPr algn="r">
              <a:defRPr sz="1200"/>
            </a:lvl1pPr>
          </a:lstStyle>
          <a:p>
            <a:fld id="{41D8CD62-83A9-4818-89F0-153588BC99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773230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66434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1pPr>
    <a:lvl2pPr marL="483217" algn="l" defTabSz="966434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2pPr>
    <a:lvl3pPr marL="966434" algn="l" defTabSz="966434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3pPr>
    <a:lvl4pPr marL="1449652" algn="l" defTabSz="966434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4pPr>
    <a:lvl5pPr marL="1932870" algn="l" defTabSz="966434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5pPr>
    <a:lvl6pPr marL="2416088" algn="l" defTabSz="966434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6pPr>
    <a:lvl7pPr marL="2899305" algn="l" defTabSz="966434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7pPr>
    <a:lvl8pPr marL="3382523" algn="l" defTabSz="966434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8pPr>
    <a:lvl9pPr marL="3865740" algn="l" defTabSz="966434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220788" y="698500"/>
            <a:ext cx="4581525" cy="349091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D8CD62-83A9-4818-89F0-153588BC99D9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685212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>
          <a:xfrm>
            <a:off x="5638800" y="6827522"/>
            <a:ext cx="3722370" cy="389466"/>
          </a:xfrm>
        </p:spPr>
        <p:txBody>
          <a:bodyPr/>
          <a:lstStyle/>
          <a:p>
            <a:r>
              <a:rPr lang="en-US"/>
              <a:t>Center for Emergent Materials—an NSF MRSEC</a:t>
            </a:r>
          </a:p>
          <a:p>
            <a:r>
              <a:rPr lang="en-US"/>
              <a:t>Award Number DMR-0820414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240030" y="1219200"/>
            <a:ext cx="9121140" cy="406400"/>
          </a:xfrm>
        </p:spPr>
        <p:txBody>
          <a:bodyPr>
            <a:noAutofit/>
          </a:bodyPr>
          <a:lstStyle>
            <a:lvl1pPr marL="0" indent="0" algn="ctr">
              <a:buNone/>
              <a:defRPr sz="2000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2"/>
          </p:nvPr>
        </p:nvSpPr>
        <p:spPr>
          <a:xfrm>
            <a:off x="240030" y="1788160"/>
            <a:ext cx="9121140" cy="503936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 i="1"/>
            </a:lvl4pPr>
            <a:lvl5pPr>
              <a:defRPr sz="1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5680710" y="1869440"/>
            <a:ext cx="3600450" cy="2844800"/>
          </a:xfrm>
        </p:spPr>
        <p:txBody>
          <a:bodyPr/>
          <a:lstStyle/>
          <a:p>
            <a:endParaRPr lang="en-US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4"/>
          </p:nvPr>
        </p:nvSpPr>
        <p:spPr>
          <a:xfrm>
            <a:off x="240030" y="6827520"/>
            <a:ext cx="3440430" cy="406400"/>
          </a:xfrm>
        </p:spPr>
        <p:txBody>
          <a:bodyPr>
            <a:normAutofit/>
          </a:bodyPr>
          <a:lstStyle>
            <a:lvl1pPr marL="0" indent="0">
              <a:buNone/>
              <a:defRPr sz="1300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1986504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40030" y="731520"/>
            <a:ext cx="9121140" cy="568960"/>
          </a:xfrm>
          <a:prstGeom prst="rect">
            <a:avLst/>
          </a:prstGeom>
        </p:spPr>
        <p:txBody>
          <a:bodyPr vert="horz" lIns="96643" tIns="48322" rIns="96643" bIns="48322" rtlCol="0" anchor="ctr">
            <a:no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40030" y="2113280"/>
            <a:ext cx="9121140" cy="4714240"/>
          </a:xfrm>
          <a:prstGeom prst="rect">
            <a:avLst/>
          </a:prstGeom>
        </p:spPr>
        <p:txBody>
          <a:bodyPr vert="horz" lIns="96643" tIns="48322" rIns="96643" bIns="48322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410200" y="6827522"/>
            <a:ext cx="3950970" cy="389466"/>
          </a:xfrm>
          <a:prstGeom prst="rect">
            <a:avLst/>
          </a:prstGeom>
        </p:spPr>
        <p:txBody>
          <a:bodyPr vert="horz" lIns="96643" tIns="48322" rIns="96643" bIns="48322" rtlCol="0" anchor="ctr"/>
          <a:lstStyle>
            <a:lvl1pPr algn="r"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/>
              <a:t>Center for Emergent Materials—an NSF MRSEC</a:t>
            </a:r>
          </a:p>
          <a:p>
            <a:r>
              <a:rPr lang="en-US" dirty="0"/>
              <a:t>Award Number DMR-0820414</a:t>
            </a:r>
          </a:p>
        </p:txBody>
      </p:sp>
      <p:sp>
        <p:nvSpPr>
          <p:cNvPr id="7" name="Rectangle 6"/>
          <p:cNvSpPr/>
          <p:nvPr userDrawn="1"/>
        </p:nvSpPr>
        <p:spPr>
          <a:xfrm>
            <a:off x="0" y="0"/>
            <a:ext cx="9601200" cy="487680"/>
          </a:xfrm>
          <a:prstGeom prst="rect">
            <a:avLst/>
          </a:prstGeom>
          <a:solidFill>
            <a:srgbClr val="990000"/>
          </a:solidFill>
          <a:ln>
            <a:solidFill>
              <a:srgbClr val="99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6643" tIns="48322" rIns="96643" bIns="48322" rtlCol="0" anchor="ctr"/>
          <a:lstStyle/>
          <a:p>
            <a:pPr algn="ctr"/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69217" y="-8576"/>
            <a:ext cx="481614" cy="492087"/>
          </a:xfrm>
          <a:prstGeom prst="rect">
            <a:avLst/>
          </a:prstGeom>
        </p:spPr>
      </p:pic>
      <p:sp>
        <p:nvSpPr>
          <p:cNvPr id="9" name="Rectangle 8"/>
          <p:cNvSpPr/>
          <p:nvPr userDrawn="1"/>
        </p:nvSpPr>
        <p:spPr>
          <a:xfrm rot="10800000" flipV="1">
            <a:off x="0" y="487683"/>
            <a:ext cx="9601200" cy="135285"/>
          </a:xfrm>
          <a:prstGeom prst="rect">
            <a:avLst/>
          </a:prstGeom>
          <a:solidFill>
            <a:srgbClr val="999999"/>
          </a:solidFill>
          <a:ln>
            <a:solidFill>
              <a:srgbClr val="9999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6643" tIns="48322" rIns="96643" bIns="48322" rtlCol="0" anchor="ctr"/>
          <a:lstStyle/>
          <a:p>
            <a:pPr algn="ctr"/>
            <a:r>
              <a:rPr lang="en-US" sz="1200" b="1" dirty="0">
                <a:solidFill>
                  <a:schemeClr val="bg1"/>
                </a:solidFill>
                <a:ea typeface="Gulim" pitchFamily="34" charset="-127"/>
                <a:cs typeface="Meiryo" pitchFamily="34" charset="-128"/>
              </a:rPr>
              <a:t>The Ohio State University							http://cem.osu.edu</a:t>
            </a:r>
          </a:p>
        </p:txBody>
      </p:sp>
      <p:sp>
        <p:nvSpPr>
          <p:cNvPr id="11" name="TextBox 10"/>
          <p:cNvSpPr txBox="1"/>
          <p:nvPr userDrawn="1"/>
        </p:nvSpPr>
        <p:spPr>
          <a:xfrm>
            <a:off x="2000249" y="-135977"/>
            <a:ext cx="1840231" cy="755079"/>
          </a:xfrm>
          <a:prstGeom prst="rect">
            <a:avLst/>
          </a:prstGeom>
          <a:noFill/>
          <a:effectLst/>
        </p:spPr>
        <p:txBody>
          <a:bodyPr vert="horz" wrap="square" lIns="96643" tIns="48322" rIns="96643" bIns="48322" rtlCol="0">
            <a:spAutoFit/>
            <a:scene3d>
              <a:camera prst="orthographicFront"/>
              <a:lightRig rig="contrasting" dir="t"/>
            </a:scene3d>
            <a:sp3d prstMaterial="translucentPowder"/>
          </a:bodyPr>
          <a:lstStyle/>
          <a:p>
            <a:pPr algn="ctr"/>
            <a:r>
              <a:rPr lang="en-US" sz="4300" dirty="0">
                <a:solidFill>
                  <a:srgbClr val="B00000"/>
                </a:solidFill>
                <a:ea typeface="Gulim" pitchFamily="34" charset="-127"/>
                <a:cs typeface="Meiryo" pitchFamily="34" charset="-128"/>
              </a:rPr>
              <a:t>CEM</a:t>
            </a:r>
          </a:p>
        </p:txBody>
      </p:sp>
      <p:sp>
        <p:nvSpPr>
          <p:cNvPr id="12" name="TextBox 11"/>
          <p:cNvSpPr txBox="1"/>
          <p:nvPr userDrawn="1"/>
        </p:nvSpPr>
        <p:spPr>
          <a:xfrm>
            <a:off x="2686562" y="188658"/>
            <a:ext cx="4228077" cy="374587"/>
          </a:xfrm>
          <a:prstGeom prst="rect">
            <a:avLst/>
          </a:prstGeom>
          <a:noFill/>
        </p:spPr>
        <p:txBody>
          <a:bodyPr wrap="square" lIns="96643" tIns="48322" rIns="96643" bIns="48322" rtlCol="0" anchor="ctr">
            <a:spAutoFit/>
          </a:bodyPr>
          <a:lstStyle/>
          <a:p>
            <a:pPr algn="ctr"/>
            <a:r>
              <a:rPr lang="en-US" b="1" cap="small" dirty="0">
                <a:solidFill>
                  <a:schemeClr val="bg1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ea typeface="Gulim" pitchFamily="34" charset="-127"/>
                <a:cs typeface="Meiryo" pitchFamily="34" charset="-128"/>
              </a:rPr>
              <a:t>Center for Emergent Materials</a:t>
            </a:r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45728"/>
            <a:ext cx="848341" cy="3834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49686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hdr="0"/>
  <p:txStyles>
    <p:titleStyle>
      <a:lvl1pPr algn="ctr" defTabSz="966434" rtl="0" eaLnBrk="1" latinLnBrk="0" hangingPunct="1">
        <a:spcBef>
          <a:spcPct val="0"/>
        </a:spcBef>
        <a:buNone/>
        <a:defRPr sz="2900" b="1" kern="1200">
          <a:solidFill>
            <a:srgbClr val="990000"/>
          </a:solidFill>
          <a:latin typeface="+mj-lt"/>
          <a:ea typeface="+mj-ea"/>
          <a:cs typeface="+mj-cs"/>
        </a:defRPr>
      </a:lvl1pPr>
    </p:titleStyle>
    <p:bodyStyle>
      <a:lvl1pPr marL="362413" indent="-362413" algn="l" defTabSz="966434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785229" indent="-302012" algn="l" defTabSz="966434" rtl="0" eaLnBrk="1" latinLnBrk="0" hangingPunct="1">
        <a:spcBef>
          <a:spcPct val="20000"/>
        </a:spcBef>
        <a:buFont typeface="Arial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1208044" indent="-241609" algn="l" defTabSz="966434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91261" indent="-241609" algn="l" defTabSz="966434" rtl="0" eaLnBrk="1" latinLnBrk="0" hangingPunct="1">
        <a:spcBef>
          <a:spcPct val="20000"/>
        </a:spcBef>
        <a:buFont typeface="Arial" pitchFamily="34" charset="0"/>
        <a:buChar char="–"/>
        <a:defRPr sz="1800" i="1" kern="1200">
          <a:solidFill>
            <a:schemeClr val="tx1"/>
          </a:solidFill>
          <a:latin typeface="+mn-lt"/>
          <a:ea typeface="+mn-ea"/>
          <a:cs typeface="+mn-cs"/>
        </a:defRPr>
      </a:lvl4pPr>
      <a:lvl5pPr marL="2174478" indent="-241609" algn="l" defTabSz="966434" rtl="0" eaLnBrk="1" latinLnBrk="0" hangingPunct="1">
        <a:spcBef>
          <a:spcPct val="20000"/>
        </a:spcBef>
        <a:buFont typeface="Arial" pitchFamily="34" charset="0"/>
        <a:buChar char="»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657696" indent="-241609" algn="l" defTabSz="966434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3140914" indent="-241609" algn="l" defTabSz="966434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624132" indent="-241609" algn="l" defTabSz="966434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4107349" indent="-241609" algn="l" defTabSz="966434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6643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83217" algn="l" defTabSz="96643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66434" algn="l" defTabSz="96643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449652" algn="l" defTabSz="96643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932870" algn="l" defTabSz="96643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416088" algn="l" defTabSz="96643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899305" algn="l" defTabSz="96643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382523" algn="l" defTabSz="96643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65740" algn="l" defTabSz="96643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3" Type="http://schemas.openxmlformats.org/officeDocument/2006/relationships/image" Target="../media/image3.png"/><Relationship Id="rId7" Type="http://schemas.openxmlformats.org/officeDocument/2006/relationships/image" Target="../media/image5.png"/><Relationship Id="rId12" Type="http://schemas.microsoft.com/office/2007/relationships/hdphoto" Target="../media/hdphoto5.wdp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microsoft.com/office/2007/relationships/hdphoto" Target="../media/hdphoto2.wdp"/><Relationship Id="rId11" Type="http://schemas.openxmlformats.org/officeDocument/2006/relationships/image" Target="../media/image7.png"/><Relationship Id="rId5" Type="http://schemas.openxmlformats.org/officeDocument/2006/relationships/image" Target="../media/image4.png"/><Relationship Id="rId10" Type="http://schemas.microsoft.com/office/2007/relationships/hdphoto" Target="../media/hdphoto4.wdp"/><Relationship Id="rId4" Type="http://schemas.microsoft.com/office/2007/relationships/hdphoto" Target="../media/hdphoto1.wdp"/><Relationship Id="rId9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7740856" y="2032445"/>
            <a:ext cx="1679071" cy="1119381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>
          <a:xfrm>
            <a:off x="5726430" y="6827522"/>
            <a:ext cx="3722370" cy="389466"/>
          </a:xfrm>
        </p:spPr>
        <p:txBody>
          <a:bodyPr/>
          <a:lstStyle/>
          <a:p>
            <a:r>
              <a:rPr lang="en-US" dirty="0"/>
              <a:t>Center for Emergent Materials—an NSF MRSEC</a:t>
            </a:r>
          </a:p>
          <a:p>
            <a:r>
              <a:rPr lang="en-US" dirty="0"/>
              <a:t>Award Number DMR-1420451</a:t>
            </a:r>
          </a:p>
        </p:txBody>
      </p:sp>
      <p:cxnSp>
        <p:nvCxnSpPr>
          <p:cNvPr id="11" name="Straight Connector 10"/>
          <p:cNvCxnSpPr/>
          <p:nvPr/>
        </p:nvCxnSpPr>
        <p:spPr>
          <a:xfrm>
            <a:off x="8291421" y="5125971"/>
            <a:ext cx="685800" cy="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ctangle 8"/>
          <p:cNvSpPr/>
          <p:nvPr/>
        </p:nvSpPr>
        <p:spPr>
          <a:xfrm>
            <a:off x="399627" y="717994"/>
            <a:ext cx="826856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b="1" dirty="0">
                <a:solidFill>
                  <a:srgbClr val="990000"/>
                </a:solidFill>
              </a:rPr>
              <a:t>Physics of Emergent Materials Workshop (POEM)</a:t>
            </a:r>
            <a:endParaRPr lang="en-US" dirty="0"/>
          </a:p>
        </p:txBody>
      </p:sp>
      <p:sp>
        <p:nvSpPr>
          <p:cNvPr id="17" name="Rectangle 16"/>
          <p:cNvSpPr/>
          <p:nvPr/>
        </p:nvSpPr>
        <p:spPr>
          <a:xfrm>
            <a:off x="270948" y="1751886"/>
            <a:ext cx="5002200" cy="48013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Font typeface="Arial" charset="0"/>
              <a:buChar char="•"/>
            </a:pPr>
            <a:r>
              <a:rPr lang="en-US" dirty="0"/>
              <a:t>The CEM Internal Advisory Council, a grassroots committee of students and postdoctoral researchers, created POEM to inform the Center’s direction and improve the educational and research experiences of CEM students. </a:t>
            </a:r>
          </a:p>
          <a:p>
            <a:pPr algn="just"/>
            <a:endParaRPr lang="en-US" dirty="0"/>
          </a:p>
          <a:p>
            <a:pPr marL="285750" indent="-285750" algn="just">
              <a:buFont typeface="Arial" charset="0"/>
              <a:buChar char="•"/>
            </a:pPr>
            <a:r>
              <a:rPr lang="en-US" dirty="0"/>
              <a:t>POEM was composed of tutorials by faculty, student talks, tours, and poster sessions.</a:t>
            </a:r>
          </a:p>
          <a:p>
            <a:pPr algn="just"/>
            <a:endParaRPr lang="en-US" dirty="0"/>
          </a:p>
          <a:p>
            <a:pPr marL="285750" indent="-285750" algn="just">
              <a:buFont typeface="Arial" charset="0"/>
              <a:buChar char="•"/>
            </a:pPr>
            <a:r>
              <a:rPr lang="en-US" dirty="0"/>
              <a:t>The workshop provided extensive opportunities for interaction between on- and offsite CEM students, students from the New Mexico Highlands University PREM, and CEM faculty.</a:t>
            </a:r>
          </a:p>
          <a:p>
            <a:pPr algn="just"/>
            <a:r>
              <a:rPr lang="en-US" dirty="0"/>
              <a:t> </a:t>
            </a:r>
          </a:p>
          <a:p>
            <a:pPr marL="285750" indent="-285750" algn="just">
              <a:buFont typeface="Arial" charset="0"/>
              <a:buChar char="•"/>
            </a:pPr>
            <a:r>
              <a:rPr lang="en-US" dirty="0"/>
              <a:t>It was also a platform for CEM faculty to exchange innovative ideas and further the research direction of the MRSEC.</a:t>
            </a:r>
          </a:p>
        </p:txBody>
      </p:sp>
      <p:sp>
        <p:nvSpPr>
          <p:cNvPr id="20" name="Rectangle 19"/>
          <p:cNvSpPr/>
          <p:nvPr/>
        </p:nvSpPr>
        <p:spPr>
          <a:xfrm>
            <a:off x="399627" y="6827522"/>
            <a:ext cx="5010573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/>
              <a:t>R. </a:t>
            </a:r>
            <a:r>
              <a:rPr lang="en-US" sz="1400"/>
              <a:t>Page and  </a:t>
            </a:r>
            <a:r>
              <a:rPr lang="en-US" sz="1400" dirty="0"/>
              <a:t>J. Katoch, Ohio State University</a:t>
            </a:r>
            <a:endParaRPr lang="en-US" sz="1400" dirty="0">
              <a:effectLst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99757" y="1200090"/>
            <a:ext cx="8268561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000" dirty="0"/>
              <a:t>A workshop organized by students and for students: May 23rd-25th, 2017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2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0200" y="1752600"/>
            <a:ext cx="2594048" cy="1667665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brigh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2093" t="-503" r="6101" b="18697"/>
          <a:stretch/>
        </p:blipFill>
        <p:spPr>
          <a:xfrm>
            <a:off x="5886426" y="4662796"/>
            <a:ext cx="2800374" cy="1854794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rightnessContrast bright="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874" t="10554" b="8131"/>
          <a:stretch/>
        </p:blipFill>
        <p:spPr>
          <a:xfrm>
            <a:off x="6705600" y="3420266"/>
            <a:ext cx="2434482" cy="1461903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1" cstate="print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7928" r="20257"/>
          <a:stretch/>
        </p:blipFill>
        <p:spPr>
          <a:xfrm>
            <a:off x="5410200" y="3420266"/>
            <a:ext cx="1347250" cy="1461903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90281130"/>
      </p:ext>
    </p:extLst>
  </p:cSld>
  <p:clrMapOvr>
    <a:masterClrMapping/>
  </p:clrMapOvr>
</p:sld>
</file>

<file path=ppt/theme/theme1.xml><?xml version="1.0" encoding="utf-8"?>
<a:theme xmlns:a="http://schemas.openxmlformats.org/drawingml/2006/main" name="CEM Site Visit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2256</TotalTime>
  <Words>143</Words>
  <Application>Microsoft Macintosh PowerPoint</Application>
  <PresentationFormat>Custom</PresentationFormat>
  <Paragraphs>13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6" baseType="lpstr">
      <vt:lpstr>Gulim</vt:lpstr>
      <vt:lpstr>Meiryo</vt:lpstr>
      <vt:lpstr>Arial</vt:lpstr>
      <vt:lpstr>Calibri</vt:lpstr>
      <vt:lpstr>CEM Site Visit</vt:lpstr>
      <vt:lpstr>PowerPoint Presentation</vt:lpstr>
    </vt:vector>
  </TitlesOfParts>
  <Company>Ohio State University Department of Physics</Company>
  <LinksUpToDate>false</LinksUpToDate>
  <SharedDoc>false</SharedDoc>
  <HyperlinksChanged>false</HyperlinksChanged>
  <AppVersion>16.0010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Stephanie Arend</dc:creator>
  <cp:lastModifiedBy>Divya Abhat</cp:lastModifiedBy>
  <cp:revision>83</cp:revision>
  <cp:lastPrinted>2014-03-19T19:31:12Z</cp:lastPrinted>
  <dcterms:created xsi:type="dcterms:W3CDTF">2012-06-12T18:05:24Z</dcterms:created>
  <dcterms:modified xsi:type="dcterms:W3CDTF">2018-05-07T17:05:31Z</dcterms:modified>
</cp:coreProperties>
</file>