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601200" cy="7315200"/>
  <p:notesSz cx="7023100" cy="9309100"/>
  <p:defaultTextStyle>
    <a:defPPr>
      <a:defRPr lang="en-US"/>
    </a:defPPr>
    <a:lvl1pPr marL="0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83217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66434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449652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932870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416088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899305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382523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865740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640000"/>
    <a:srgbClr val="7E0000"/>
    <a:srgbClr val="B00000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39" autoAdjust="0"/>
    <p:restoredTop sz="94568"/>
  </p:normalViewPr>
  <p:slideViewPr>
    <p:cSldViewPr>
      <p:cViewPr varScale="1">
        <p:scale>
          <a:sx n="103" d="100"/>
          <a:sy n="103" d="100"/>
        </p:scale>
        <p:origin x="2632" y="176"/>
      </p:cViewPr>
      <p:guideLst>
        <p:guide orient="horz" pos="2304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E7225E14-DF83-4C2F-A90C-8FA7A8630C78}" type="datetimeFigureOut">
              <a:rPr lang="en-US" smtClean="0"/>
              <a:t>5/7/18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20788" y="698500"/>
            <a:ext cx="45815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41D8CD62-83A9-4818-89F0-153588BC9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3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3217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6434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49652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32870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16088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99305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82523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65740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0788" y="698500"/>
            <a:ext cx="45815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8CD62-83A9-4818-89F0-153588BC99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52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5638800" y="6827522"/>
            <a:ext cx="3722370" cy="389466"/>
          </a:xfrm>
        </p:spPr>
        <p:txBody>
          <a:bodyPr/>
          <a:lstStyle/>
          <a:p>
            <a:r>
              <a:rPr lang="en-US"/>
              <a:t>Center for Emergent Materials—an NSF MRSEC</a:t>
            </a:r>
          </a:p>
          <a:p>
            <a:r>
              <a:rPr lang="en-US"/>
              <a:t>Award Number DMR-0820414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40030" y="1219200"/>
            <a:ext cx="9121140" cy="406400"/>
          </a:xfr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40030" y="1788160"/>
            <a:ext cx="9121140" cy="50393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 i="1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680710" y="1869440"/>
            <a:ext cx="3600450" cy="28448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240030" y="6827520"/>
            <a:ext cx="3440430" cy="406400"/>
          </a:xfrm>
        </p:spPr>
        <p:txBody>
          <a:bodyPr>
            <a:normAutofit/>
          </a:bodyPr>
          <a:lstStyle>
            <a:lvl1pPr marL="0" indent="0">
              <a:buNone/>
              <a:defRPr sz="13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8650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0030" y="731520"/>
            <a:ext cx="9121140" cy="568960"/>
          </a:xfrm>
          <a:prstGeom prst="rect">
            <a:avLst/>
          </a:prstGeom>
        </p:spPr>
        <p:txBody>
          <a:bodyPr vert="horz" lIns="96643" tIns="48322" rIns="96643" bIns="48322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0030" y="2113280"/>
            <a:ext cx="9121140" cy="4714240"/>
          </a:xfrm>
          <a:prstGeom prst="rect">
            <a:avLst/>
          </a:prstGeom>
        </p:spPr>
        <p:txBody>
          <a:bodyPr vert="horz" lIns="96643" tIns="48322" rIns="96643" bIns="483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10200" y="6827522"/>
            <a:ext cx="3950970" cy="389466"/>
          </a:xfrm>
          <a:prstGeom prst="rect">
            <a:avLst/>
          </a:prstGeom>
        </p:spPr>
        <p:txBody>
          <a:bodyPr vert="horz" lIns="96643" tIns="48322" rIns="96643" bIns="4832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Center for Emergent Materials—an NSF MRSEC</a:t>
            </a:r>
          </a:p>
          <a:p>
            <a:r>
              <a:rPr lang="en-US" dirty="0"/>
              <a:t>Award Number DMR-0820414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601200" cy="487680"/>
          </a:xfrm>
          <a:prstGeom prst="rect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43" tIns="48322" rIns="96643" bIns="48322"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17" y="-8576"/>
            <a:ext cx="481614" cy="49208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10800000" flipV="1">
            <a:off x="0" y="487683"/>
            <a:ext cx="9601200" cy="135285"/>
          </a:xfrm>
          <a:prstGeom prst="rect">
            <a:avLst/>
          </a:prstGeom>
          <a:solidFill>
            <a:srgbClr val="999999"/>
          </a:solidFill>
          <a:ln>
            <a:solidFill>
              <a:srgbClr val="99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43" tIns="48322" rIns="96643" bIns="48322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ea typeface="Gulim" pitchFamily="34" charset="-127"/>
                <a:cs typeface="Meiryo" pitchFamily="34" charset="-128"/>
              </a:rPr>
              <a:t>The Ohio State University							http://cem.osu.edu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000249" y="-135977"/>
            <a:ext cx="1840231" cy="755079"/>
          </a:xfrm>
          <a:prstGeom prst="rect">
            <a:avLst/>
          </a:prstGeom>
          <a:noFill/>
          <a:effectLst/>
        </p:spPr>
        <p:txBody>
          <a:bodyPr vert="horz" wrap="square" lIns="96643" tIns="48322" rIns="96643" bIns="48322" rtlCol="0">
            <a:spAutoFit/>
            <a:scene3d>
              <a:camera prst="orthographicFront"/>
              <a:lightRig rig="contrasting" dir="t"/>
            </a:scene3d>
            <a:sp3d prstMaterial="translucentPowder"/>
          </a:bodyPr>
          <a:lstStyle/>
          <a:p>
            <a:pPr algn="ctr"/>
            <a:r>
              <a:rPr lang="en-US" sz="4300" dirty="0">
                <a:solidFill>
                  <a:srgbClr val="B00000"/>
                </a:solidFill>
                <a:ea typeface="Gulim" pitchFamily="34" charset="-127"/>
                <a:cs typeface="Meiryo" pitchFamily="34" charset="-128"/>
              </a:rPr>
              <a:t>CEM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686562" y="188658"/>
            <a:ext cx="4228077" cy="374587"/>
          </a:xfrm>
          <a:prstGeom prst="rect">
            <a:avLst/>
          </a:prstGeom>
          <a:noFill/>
        </p:spPr>
        <p:txBody>
          <a:bodyPr wrap="square" lIns="96643" tIns="48322" rIns="96643" bIns="48322" rtlCol="0" anchor="ctr">
            <a:spAutoFit/>
          </a:bodyPr>
          <a:lstStyle/>
          <a:p>
            <a:pPr algn="ctr"/>
            <a:r>
              <a:rPr lang="en-US" b="1" cap="small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ea typeface="Gulim" pitchFamily="34" charset="-127"/>
                <a:cs typeface="Meiryo" pitchFamily="34" charset="-128"/>
              </a:rPr>
              <a:t>Center for Emergent Materials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5728"/>
            <a:ext cx="848341" cy="38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96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defTabSz="966434" rtl="0" eaLnBrk="1" latinLnBrk="0" hangingPunct="1">
        <a:spcBef>
          <a:spcPct val="0"/>
        </a:spcBef>
        <a:buNone/>
        <a:defRPr sz="2900" b="1" kern="1200">
          <a:solidFill>
            <a:srgbClr val="990000"/>
          </a:solidFill>
          <a:latin typeface="+mj-lt"/>
          <a:ea typeface="+mj-ea"/>
          <a:cs typeface="+mj-cs"/>
        </a:defRPr>
      </a:lvl1pPr>
    </p:titleStyle>
    <p:bodyStyle>
      <a:lvl1pPr marL="362413" indent="-362413" algn="l" defTabSz="96643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85229" indent="-302012" algn="l" defTabSz="966434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044" indent="-241609" algn="l" defTabSz="96643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261" indent="-241609" algn="l" defTabSz="966434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174478" indent="-241609" algn="l" defTabSz="966434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657696" indent="-241609" algn="l" defTabSz="9664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40914" indent="-241609" algn="l" defTabSz="9664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132" indent="-241609" algn="l" defTabSz="9664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07349" indent="-241609" algn="l" defTabSz="9664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3217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66434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652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2870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088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305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82523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65740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5726430" y="6827522"/>
            <a:ext cx="3722370" cy="389466"/>
          </a:xfrm>
        </p:spPr>
        <p:txBody>
          <a:bodyPr/>
          <a:lstStyle/>
          <a:p>
            <a:r>
              <a:rPr lang="en-US" dirty="0"/>
              <a:t>Center for Emergent Materials—an NSF MRSEC</a:t>
            </a:r>
          </a:p>
          <a:p>
            <a:r>
              <a:rPr lang="en-US" dirty="0"/>
              <a:t>Award Number DMR-1420451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291421" y="5237781"/>
            <a:ext cx="685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99627" y="717994"/>
            <a:ext cx="82685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990000"/>
                </a:solidFill>
              </a:rPr>
              <a:t>Proto-IRG: Spin Textures in Chiral Magnetic Materials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0948" y="1662530"/>
            <a:ext cx="503172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/>
              <a:t>Experimental evidence in MBE-grown FeGe thin films for “chiral bobbers”, topological spin texture that exist near an interface.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/>
              <a:t>Theoretical modeling  predicts stable chiral bobbers in materials with both bulk and interfacial DMI.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/>
              <a:t>Lorentz TEM imaging of </a:t>
            </a:r>
            <a:r>
              <a:rPr lang="en-US" sz="2000" dirty="0" err="1"/>
              <a:t>skyrmions</a:t>
            </a:r>
            <a:r>
              <a:rPr lang="en-US" sz="2000" dirty="0"/>
              <a:t> in </a:t>
            </a:r>
            <a:r>
              <a:rPr lang="en-US" sz="2000" dirty="0" err="1"/>
              <a:t>FeGe</a:t>
            </a:r>
            <a:r>
              <a:rPr lang="en-US" sz="2000" dirty="0"/>
              <a:t> </a:t>
            </a:r>
          </a:p>
          <a:p>
            <a:r>
              <a:rPr lang="en-US" sz="2000" dirty="0"/>
              <a:t>     thinned crystals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Topological Hall effect measurements of </a:t>
            </a:r>
            <a:r>
              <a:rPr lang="en-US" sz="2000" dirty="0" err="1"/>
              <a:t>skyrmions</a:t>
            </a:r>
            <a:r>
              <a:rPr lang="en-US" sz="2000" dirty="0"/>
              <a:t> in </a:t>
            </a:r>
            <a:r>
              <a:rPr lang="en-US" sz="2000" dirty="0" err="1"/>
              <a:t>FeGe</a:t>
            </a:r>
            <a:r>
              <a:rPr lang="en-US" sz="2000" dirty="0"/>
              <a:t> thin films and novel oxide </a:t>
            </a:r>
            <a:r>
              <a:rPr lang="en-US" sz="2000" dirty="0" err="1"/>
              <a:t>heterostructures</a:t>
            </a:r>
            <a:r>
              <a:rPr lang="en-US" sz="2000" dirty="0"/>
              <a:t> of SrIrO</a:t>
            </a:r>
            <a:r>
              <a:rPr lang="en-US" sz="2000" baseline="-25000" dirty="0"/>
              <a:t>3</a:t>
            </a:r>
            <a:r>
              <a:rPr lang="en-US" sz="2000" dirty="0"/>
              <a:t>/SrRuO</a:t>
            </a:r>
            <a:r>
              <a:rPr lang="en-US" sz="2000" baseline="-25000" dirty="0"/>
              <a:t>3.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Development of microwave absorption </a:t>
            </a:r>
          </a:p>
          <a:p>
            <a:r>
              <a:rPr lang="en-US" sz="2000" dirty="0"/>
              <a:t>     spectroscopy to probe </a:t>
            </a:r>
            <a:r>
              <a:rPr lang="en-US" sz="2000" dirty="0" err="1"/>
              <a:t>skyrmion</a:t>
            </a:r>
            <a:r>
              <a:rPr lang="en-US" sz="2000" dirty="0"/>
              <a:t> materials.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40030" y="3810000"/>
            <a:ext cx="50939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399627" y="6331803"/>
            <a:ext cx="50105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A. Ahmed, J. Rowland, B. </a:t>
            </a:r>
            <a:r>
              <a:rPr lang="en-US" sz="1600" dirty="0" err="1"/>
              <a:t>Esser</a:t>
            </a:r>
            <a:r>
              <a:rPr lang="en-US" sz="1600" dirty="0"/>
              <a:t>, S. </a:t>
            </a:r>
            <a:r>
              <a:rPr lang="en-US" sz="1600" dirty="0" err="1"/>
              <a:t>Dunsiger</a:t>
            </a:r>
            <a:r>
              <a:rPr lang="en-US" sz="1600" dirty="0"/>
              <a:t>, D. McComb, </a:t>
            </a:r>
          </a:p>
          <a:p>
            <a:r>
              <a:rPr lang="en-US" sz="1600" dirty="0"/>
              <a:t>M. Randeria, R. Kawakami, </a:t>
            </a:r>
            <a:r>
              <a:rPr lang="en-US" sz="1600" i="1" dirty="0"/>
              <a:t>Phys. Rev. Materials</a:t>
            </a:r>
            <a:r>
              <a:rPr lang="en-US" sz="1600" dirty="0"/>
              <a:t>, </a:t>
            </a:r>
            <a:r>
              <a:rPr lang="en-US" sz="1600" b="1" dirty="0"/>
              <a:t>2</a:t>
            </a:r>
            <a:r>
              <a:rPr lang="en-US" sz="1600" dirty="0"/>
              <a:t>, 041401 (2018).</a:t>
            </a:r>
            <a:endParaRPr lang="en-US" sz="1600" dirty="0">
              <a:effectLst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10200" y="54864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/>
              <a:t>This CEM-nucleated team was awarded a major DARPA grant in February 2018 to work on skyrmion materials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099685" y="1506767"/>
            <a:ext cx="4268895" cy="3990932"/>
            <a:chOff x="5099685" y="1506767"/>
            <a:chExt cx="4268895" cy="3990932"/>
          </a:xfrm>
        </p:grpSpPr>
        <p:grpSp>
          <p:nvGrpSpPr>
            <p:cNvPr id="6" name="Group 5" descr="Experimental evidence in MBE-grown FeGe thin films for “chiral bobbers”, topological spin texture that exist near an interface.&#10;Theoretical modeling  predicts stable chiral bobbers in materials with both bulk and interfacial DMI.&#10;Lorentz TEM imaging of skyrmions in FeGe &#10;     thinned crystals &#10;Topological Hall effect measurements of skyrmions in FeGe thin films and novel oxide heterostructures of SrIrO3/SrRuO3.&#10;Development of microwave absorption &#10;     spectroscopy to probe skyrmion materials.&#10;"/>
            <p:cNvGrpSpPr/>
            <p:nvPr/>
          </p:nvGrpSpPr>
          <p:grpSpPr>
            <a:xfrm>
              <a:off x="5099685" y="1506767"/>
              <a:ext cx="4268895" cy="3990932"/>
              <a:chOff x="5099685" y="1506767"/>
              <a:chExt cx="4268895" cy="3990932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5334000" y="1506767"/>
                <a:ext cx="4034580" cy="3903433"/>
                <a:chOff x="5556885" y="1506767"/>
                <a:chExt cx="4034580" cy="3903433"/>
              </a:xfrm>
            </p:grpSpPr>
            <p:pic>
              <p:nvPicPr>
                <p:cNvPr id="16" name="Picture 15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56885" y="1600200"/>
                  <a:ext cx="3810000" cy="3810000"/>
                </a:xfrm>
                <a:prstGeom prst="rect">
                  <a:avLst/>
                </a:prstGeom>
              </p:spPr>
            </p:pic>
            <p:pic>
              <p:nvPicPr>
                <p:cNvPr id="2" name="Picture 1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438438" y="1691433"/>
                  <a:ext cx="2153027" cy="1727557"/>
                </a:xfrm>
                <a:prstGeom prst="rect">
                  <a:avLst/>
                </a:prstGeom>
              </p:spPr>
            </p:pic>
            <p:sp>
              <p:nvSpPr>
                <p:cNvPr id="4" name="TextBox 3"/>
                <p:cNvSpPr txBox="1"/>
                <p:nvPr/>
              </p:nvSpPr>
              <p:spPr>
                <a:xfrm>
                  <a:off x="7441140" y="1506767"/>
                  <a:ext cx="447558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(b)</a:t>
                  </a:r>
                </a:p>
              </p:txBody>
            </p:sp>
          </p:grpSp>
          <p:graphicFrame>
            <p:nvGraphicFramePr>
              <p:cNvPr id="13" name="Object 12">
                <a:extLst>
                  <a:ext uri="{FF2B5EF4-FFF2-40B4-BE49-F238E27FC236}">
                    <a16:creationId xmlns:a16="http://schemas.microsoft.com/office/drawing/2014/main" id="{61373F1A-D48F-4503-8786-6E55255F531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58716520"/>
                  </p:ext>
                </p:extLst>
              </p:nvPr>
            </p:nvGraphicFramePr>
            <p:xfrm>
              <a:off x="5099685" y="3757375"/>
              <a:ext cx="2115868" cy="17403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2" name="KGPlot" r:id="rId6" imgW="2933640" imgH="2412720" progId="KGraph_Plot">
                      <p:embed/>
                    </p:oleObj>
                  </mc:Choice>
                  <mc:Fallback>
                    <p:oleObj name="KGPlot" r:id="rId6" imgW="2933640" imgH="2412720" progId="KGraph_Plot">
                      <p:embed/>
                      <p:pic>
                        <p:nvPicPr>
                          <p:cNvPr id="4" name="Object 3">
                            <a:extLst>
                              <a:ext uri="{FF2B5EF4-FFF2-40B4-BE49-F238E27FC236}">
                                <a16:creationId xmlns:a16="http://schemas.microsoft.com/office/drawing/2014/main" id="{61373F1A-D48F-4503-8786-6E55255F531E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7"/>
                          <a:stretch>
                            <a:fillRect/>
                          </a:stretch>
                        </p:blipFill>
                        <p:spPr>
                          <a:xfrm>
                            <a:off x="5099685" y="3757375"/>
                            <a:ext cx="2115868" cy="1740324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9029" y="1876099"/>
              <a:ext cx="1850635" cy="15915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0281130"/>
      </p:ext>
    </p:extLst>
  </p:cSld>
  <p:clrMapOvr>
    <a:masterClrMapping/>
  </p:clrMapOvr>
</p:sld>
</file>

<file path=ppt/theme/theme1.xml><?xml version="1.0" encoding="utf-8"?>
<a:theme xmlns:a="http://schemas.openxmlformats.org/drawingml/2006/main" name="CEM Site Visi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2532</TotalTime>
  <Words>156</Words>
  <Application>Microsoft Macintosh PowerPoint</Application>
  <PresentationFormat>Custom</PresentationFormat>
  <Paragraphs>15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Gulim</vt:lpstr>
      <vt:lpstr>Meiryo</vt:lpstr>
      <vt:lpstr>Arial</vt:lpstr>
      <vt:lpstr>Calibri</vt:lpstr>
      <vt:lpstr>CEM Site Visit</vt:lpstr>
      <vt:lpstr>KGPlot</vt:lpstr>
      <vt:lpstr>PowerPoint Presentation</vt:lpstr>
    </vt:vector>
  </TitlesOfParts>
  <Company>Ohio State University Department of Physics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Arend</dc:creator>
  <cp:lastModifiedBy>Divya Abhat</cp:lastModifiedBy>
  <cp:revision>82</cp:revision>
  <cp:lastPrinted>2014-03-19T19:31:12Z</cp:lastPrinted>
  <dcterms:created xsi:type="dcterms:W3CDTF">2012-06-12T18:05:24Z</dcterms:created>
  <dcterms:modified xsi:type="dcterms:W3CDTF">2018-05-07T17:12:13Z</dcterms:modified>
</cp:coreProperties>
</file>