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4970" autoAdjust="0"/>
  </p:normalViewPr>
  <p:slideViewPr>
    <p:cSldViewPr>
      <p:cViewPr>
        <p:scale>
          <a:sx n="81" d="100"/>
          <a:sy n="81" d="100"/>
        </p:scale>
        <p:origin x="-2496"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196C3-4043-4B3E-8E73-7E3D454BAB98}" type="datetimeFigureOut">
              <a:rPr lang="en-US" smtClean="0"/>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49349-957A-4099-B078-17AFBC2F2288}" type="slidenum">
              <a:rPr lang="en-US" smtClean="0"/>
              <a:t>‹#›</a:t>
            </a:fld>
            <a:endParaRPr lang="en-US"/>
          </a:p>
        </p:txBody>
      </p:sp>
    </p:spTree>
    <p:extLst>
      <p:ext uri="{BB962C8B-B14F-4D97-AF65-F5344CB8AC3E}">
        <p14:creationId xmlns:p14="http://schemas.microsoft.com/office/powerpoint/2010/main" val="241255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long term goal of the ΔMRSEC outreach program is to develop sustained partnerships with G5-12 schools, teachers, and students, to bring STEM concepts into the classroom, and increase the diversity and enrollment of domestic students in STEM degree programs. ΔMRSEC has made significant progress in this direction by partnering with the North Carolina Central University (NCCU) Women’s Center which is in its third year of a program with Shepard Middle School in Durham, NC. This program, entitled Women Inspiring Learning Momentum (W.I.L.L.), is designed to encourage middle school girls to pursue STEM careers, and pairs girls from Shepard Middle School with NCCU female undergraduate students and working STEM professionals, for a six week Saturday experience. During Saturdays in the 2012 spring semester, middle school students came to NCCU's campus, to participate in mentoring sessions, academic enrichment activities, hands-on scientific experiments, a field trip, and seminars focused on breaking the barriers faced by women in the sciences. Two ΔMRSEC undergraduates helped to plan the 2012 curriculum and to chair the experiments committee. ΔMRSEC fellow </a:t>
            </a:r>
            <a:r>
              <a:rPr lang="en-US" sz="1200" kern="1200" dirty="0" err="1" smtClean="0">
                <a:solidFill>
                  <a:schemeClr val="tx1"/>
                </a:solidFill>
                <a:effectLst/>
                <a:latin typeface="+mn-lt"/>
                <a:ea typeface="+mn-ea"/>
                <a:cs typeface="+mn-cs"/>
              </a:rPr>
              <a:t>Kallon</a:t>
            </a:r>
            <a:r>
              <a:rPr lang="en-US" sz="1200" kern="1200" dirty="0" smtClean="0">
                <a:solidFill>
                  <a:schemeClr val="tx1"/>
                </a:solidFill>
                <a:effectLst/>
                <a:latin typeface="+mn-lt"/>
                <a:ea typeface="+mn-ea"/>
                <a:cs typeface="+mn-cs"/>
              </a:rPr>
              <a:t> served as a graduate student mentor to two of the 20 WI.L.L. participants. ΔMRSEC Co-Director Hall and Investigator Taylor, were two of the professional mentors recruited to speak to the middle school girls (Fig. 2).</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D8F49349-957A-4099-B078-17AFBC2F228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280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60683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5821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48005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03907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28F3E-68F4-412A-BBC8-C7208EAE939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303346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28F3E-68F4-412A-BBC8-C7208EAE939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3961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28F3E-68F4-412A-BBC8-C7208EAE9393}"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129463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B28F3E-68F4-412A-BBC8-C7208EAE9393}"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49578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28F3E-68F4-412A-BBC8-C7208EAE9393}"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29562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28F3E-68F4-412A-BBC8-C7208EAE939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03334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28F3E-68F4-412A-BBC8-C7208EAE939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4E4DC-5D30-41AF-B283-A3E765F08EA8}" type="slidenum">
              <a:rPr lang="en-US" smtClean="0"/>
              <a:t>‹#›</a:t>
            </a:fld>
            <a:endParaRPr lang="en-US"/>
          </a:p>
        </p:txBody>
      </p:sp>
    </p:spTree>
    <p:extLst>
      <p:ext uri="{BB962C8B-B14F-4D97-AF65-F5344CB8AC3E}">
        <p14:creationId xmlns:p14="http://schemas.microsoft.com/office/powerpoint/2010/main" val="409386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8F3E-68F4-412A-BBC8-C7208EAE9393}" type="datetimeFigureOut">
              <a:rPr lang="en-US" smtClean="0"/>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4E4DC-5D30-41AF-B283-A3E765F08EA8}" type="slidenum">
              <a:rPr lang="en-US" smtClean="0"/>
              <a:t>‹#›</a:t>
            </a:fld>
            <a:endParaRPr lang="en-US"/>
          </a:p>
        </p:txBody>
      </p:sp>
    </p:spTree>
    <p:extLst>
      <p:ext uri="{BB962C8B-B14F-4D97-AF65-F5344CB8AC3E}">
        <p14:creationId xmlns:p14="http://schemas.microsoft.com/office/powerpoint/2010/main" val="293373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jpeg"/><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8175"/>
            <a:ext cx="1304455" cy="8370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119708"/>
            <a:ext cx="737981" cy="742247"/>
          </a:xfrm>
          <a:prstGeom prst="rect">
            <a:avLst/>
          </a:prstGeom>
        </p:spPr>
      </p:pic>
      <p:sp>
        <p:nvSpPr>
          <p:cNvPr id="9" name="Line 42"/>
          <p:cNvSpPr>
            <a:spLocks noChangeShapeType="1"/>
          </p:cNvSpPr>
          <p:nvPr/>
        </p:nvSpPr>
        <p:spPr bwMode="auto">
          <a:xfrm>
            <a:off x="38100" y="1066800"/>
            <a:ext cx="9029700" cy="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a:lstStyle/>
          <a:p>
            <a:endParaRPr lang="en-US">
              <a:solidFill>
                <a:prstClr val="black"/>
              </a:solidFill>
            </a:endParaRPr>
          </a:p>
        </p:txBody>
      </p:sp>
      <p:sp>
        <p:nvSpPr>
          <p:cNvPr id="6" name="TextBox 5"/>
          <p:cNvSpPr txBox="1"/>
          <p:nvPr/>
        </p:nvSpPr>
        <p:spPr>
          <a:xfrm>
            <a:off x="168404" y="1183483"/>
            <a:ext cx="5470396" cy="4524315"/>
          </a:xfrm>
          <a:prstGeom prst="rect">
            <a:avLst/>
          </a:prstGeom>
          <a:noFill/>
        </p:spPr>
        <p:txBody>
          <a:bodyPr wrap="square" rtlCol="0">
            <a:spAutoFit/>
          </a:bodyPr>
          <a:lstStyle/>
          <a:p>
            <a:pPr algn="just"/>
            <a:r>
              <a:rPr lang="en-US" sz="1600" dirty="0"/>
              <a:t>The long term </a:t>
            </a:r>
            <a:r>
              <a:rPr lang="en-US" sz="1600" dirty="0" smtClean="0"/>
              <a:t>goals </a:t>
            </a:r>
            <a:r>
              <a:rPr lang="en-US" sz="1600" dirty="0"/>
              <a:t>of the </a:t>
            </a:r>
            <a:r>
              <a:rPr lang="en-US" sz="1600" dirty="0" smtClean="0"/>
              <a:t>Triangle MRSEC REU program are to </a:t>
            </a:r>
            <a:r>
              <a:rPr lang="en-US" sz="1600" dirty="0">
                <a:cs typeface="Arial" charset="0"/>
              </a:rPr>
              <a:t>m</a:t>
            </a:r>
            <a:r>
              <a:rPr lang="en-US" sz="1600" dirty="0" smtClean="0">
                <a:cs typeface="Arial" charset="0"/>
              </a:rPr>
              <a:t>aximize </a:t>
            </a:r>
            <a:r>
              <a:rPr lang="en-US" sz="1600" dirty="0">
                <a:cs typeface="Arial" charset="0"/>
              </a:rPr>
              <a:t>opportunities for undergraduate involvement </a:t>
            </a:r>
            <a:r>
              <a:rPr lang="en-US" sz="1600" dirty="0" smtClean="0">
                <a:cs typeface="Arial" charset="0"/>
              </a:rPr>
              <a:t>MRSEC research, recruit </a:t>
            </a:r>
            <a:r>
              <a:rPr lang="en-US" sz="1600" dirty="0">
                <a:cs typeface="Arial" charset="0"/>
              </a:rPr>
              <a:t>diverse </a:t>
            </a:r>
            <a:r>
              <a:rPr lang="en-US" sz="1600" dirty="0" smtClean="0">
                <a:cs typeface="Arial" charset="0"/>
              </a:rPr>
              <a:t>undergraduate students </a:t>
            </a:r>
            <a:r>
              <a:rPr lang="en-US" sz="1600" dirty="0">
                <a:cs typeface="Arial" charset="0"/>
              </a:rPr>
              <a:t>from across the </a:t>
            </a:r>
            <a:r>
              <a:rPr lang="en-US" sz="1600" dirty="0" smtClean="0">
                <a:cs typeface="Arial" charset="0"/>
              </a:rPr>
              <a:t>country, and encourage and support future careers in materials science and engineering. Our 2012 class of REU students represented a diverse group of undergraduates with 50% females and 75% underrepresented minorities. </a:t>
            </a:r>
          </a:p>
          <a:p>
            <a:pPr algn="just"/>
            <a:r>
              <a:rPr lang="en-US" sz="1600" dirty="0" smtClean="0">
                <a:cs typeface="Arial" charset="0"/>
              </a:rPr>
              <a:t>After the 2012 REU program, informal conversations founds that the students were</a:t>
            </a:r>
            <a:r>
              <a:rPr lang="en-US" sz="1600" dirty="0" smtClean="0"/>
              <a:t> </a:t>
            </a:r>
            <a:r>
              <a:rPr lang="en-US" sz="1600" dirty="0"/>
              <a:t>satisfied with their research experience </a:t>
            </a:r>
            <a:r>
              <a:rPr lang="en-US" sz="1600" dirty="0" smtClean="0"/>
              <a:t>overall and were more </a:t>
            </a:r>
            <a:r>
              <a:rPr lang="en-US" sz="1600" dirty="0"/>
              <a:t>likely to pursue a degree in materials </a:t>
            </a:r>
            <a:r>
              <a:rPr lang="en-US" sz="1600" dirty="0" smtClean="0"/>
              <a:t>science.</a:t>
            </a:r>
          </a:p>
          <a:p>
            <a:pPr algn="just"/>
            <a:r>
              <a:rPr lang="en-US" sz="1600" dirty="0" smtClean="0">
                <a:cs typeface="Arial" charset="0"/>
                <a:sym typeface="Wingdings"/>
              </a:rPr>
              <a:t>We have maintained ongoing interactions with these REU students to assess student outcomes. One </a:t>
            </a:r>
            <a:r>
              <a:rPr lang="en-US" sz="1600" dirty="0">
                <a:cs typeface="Arial" charset="0"/>
                <a:sym typeface="Wingdings"/>
              </a:rPr>
              <a:t>REU enrolled in the PhD program at </a:t>
            </a:r>
            <a:r>
              <a:rPr lang="en-US" sz="1600" dirty="0" smtClean="0">
                <a:cs typeface="Arial" charset="0"/>
                <a:sym typeface="Wingdings"/>
              </a:rPr>
              <a:t>Duke in Spring 2013. Three </a:t>
            </a:r>
            <a:r>
              <a:rPr lang="en-US" sz="1600" dirty="0">
                <a:cs typeface="Arial" charset="0"/>
                <a:sym typeface="Wingdings"/>
              </a:rPr>
              <a:t>additional REUs are applying to graduate school at </a:t>
            </a:r>
            <a:r>
              <a:rPr lang="en-US" sz="1600" dirty="0" smtClean="0">
                <a:cs typeface="Arial" charset="0"/>
                <a:sym typeface="Wingdings"/>
              </a:rPr>
              <a:t>Duke for </a:t>
            </a:r>
            <a:r>
              <a:rPr lang="en-US" sz="1600" dirty="0">
                <a:cs typeface="Arial" charset="0"/>
                <a:sym typeface="Wingdings"/>
              </a:rPr>
              <a:t>Fall </a:t>
            </a:r>
            <a:r>
              <a:rPr lang="en-US" sz="1600" dirty="0" smtClean="0">
                <a:cs typeface="Arial" charset="0"/>
                <a:sym typeface="Wingdings"/>
              </a:rPr>
              <a:t>2013. One excellent </a:t>
            </a:r>
            <a:r>
              <a:rPr lang="en-US" sz="1600" dirty="0">
                <a:cs typeface="Arial" charset="0"/>
                <a:sym typeface="Wingdings"/>
              </a:rPr>
              <a:t>REU is reapplying to the MRSEC REU </a:t>
            </a:r>
            <a:r>
              <a:rPr lang="en-US" sz="1600" dirty="0" smtClean="0">
                <a:cs typeface="Arial" charset="0"/>
                <a:sym typeface="Wingdings"/>
              </a:rPr>
              <a:t>program for </a:t>
            </a:r>
            <a:r>
              <a:rPr lang="en-US" sz="1600" dirty="0">
                <a:cs typeface="Arial" charset="0"/>
                <a:sym typeface="Wingdings"/>
              </a:rPr>
              <a:t>Summer </a:t>
            </a:r>
            <a:r>
              <a:rPr lang="en-US" sz="1600" dirty="0" smtClean="0">
                <a:cs typeface="Arial" charset="0"/>
                <a:sym typeface="Wingdings"/>
              </a:rPr>
              <a:t>2013. One REU has </a:t>
            </a:r>
            <a:r>
              <a:rPr lang="en-US" sz="1600" dirty="0">
                <a:cs typeface="Arial" charset="0"/>
                <a:sym typeface="Wingdings"/>
              </a:rPr>
              <a:t>co-authored a manuscript </a:t>
            </a:r>
            <a:r>
              <a:rPr lang="en-US" sz="1600" dirty="0" smtClean="0">
                <a:cs typeface="Arial" charset="0"/>
                <a:sym typeface="Wingdings"/>
              </a:rPr>
              <a:t>(Anal. Chem.) and   </a:t>
            </a:r>
            <a:endParaRPr lang="en-US" sz="1600" dirty="0">
              <a:cs typeface="Arial" charset="0"/>
            </a:endParaRPr>
          </a:p>
          <a:p>
            <a:pPr algn="just"/>
            <a:endParaRPr lang="en-US" sz="1600" dirty="0"/>
          </a:p>
        </p:txBody>
      </p:sp>
      <p:sp>
        <p:nvSpPr>
          <p:cNvPr id="5" name="Rectangle 4"/>
          <p:cNvSpPr/>
          <p:nvPr/>
        </p:nvSpPr>
        <p:spPr>
          <a:xfrm>
            <a:off x="1680400" y="129350"/>
            <a:ext cx="6396800" cy="1200329"/>
          </a:xfrm>
          <a:prstGeom prst="rect">
            <a:avLst/>
          </a:prstGeom>
        </p:spPr>
        <p:txBody>
          <a:bodyPr wrap="square">
            <a:spAutoFit/>
          </a:bodyPr>
          <a:lstStyle/>
          <a:p>
            <a:pPr algn="ctr"/>
            <a:r>
              <a:rPr lang="en-US" sz="2400" u="sng" dirty="0" smtClean="0">
                <a:latin typeface="Arial" pitchFamily="34" charset="0"/>
                <a:cs typeface="Arial" pitchFamily="34" charset="0"/>
              </a:rPr>
              <a:t>Supporting STEM Education and Professional Careers through the REU Program</a:t>
            </a:r>
          </a:p>
          <a:p>
            <a:pPr algn="ctr"/>
            <a:endParaRPr lang="en-US" sz="2400" u="sng" dirty="0">
              <a:solidFill>
                <a:srgbClr val="1F497D">
                  <a:lumMod val="50000"/>
                </a:srgbClr>
              </a:solidFill>
              <a:latin typeface="Arial" pitchFamily="34" charset="0"/>
              <a:cs typeface="Arial" pitchFamily="34" charset="0"/>
            </a:endParaRPr>
          </a:p>
        </p:txBody>
      </p:sp>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5638800" y="1206929"/>
            <a:ext cx="3391400" cy="1862634"/>
          </a:xfrm>
          <a:prstGeom prst="rect">
            <a:avLst/>
          </a:prstGeom>
        </p:spPr>
      </p:pic>
      <p:pic>
        <p:nvPicPr>
          <p:cNvPr id="11" name="Picture 10"/>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a:xfrm>
            <a:off x="5638800" y="3126196"/>
            <a:ext cx="3391400" cy="2207804"/>
          </a:xfrm>
          <a:prstGeom prst="rect">
            <a:avLst/>
          </a:prstGeom>
        </p:spPr>
      </p:pic>
      <p:sp>
        <p:nvSpPr>
          <p:cNvPr id="3" name="TextBox 2"/>
          <p:cNvSpPr txBox="1"/>
          <p:nvPr/>
        </p:nvSpPr>
        <p:spPr>
          <a:xfrm>
            <a:off x="168404" y="5313604"/>
            <a:ext cx="8861796" cy="1600438"/>
          </a:xfrm>
          <a:prstGeom prst="rect">
            <a:avLst/>
          </a:prstGeom>
          <a:noFill/>
        </p:spPr>
        <p:txBody>
          <a:bodyPr wrap="square" rtlCol="0">
            <a:spAutoFit/>
          </a:bodyPr>
          <a:lstStyle/>
          <a:p>
            <a:pPr lvl="0" algn="just"/>
            <a:r>
              <a:rPr lang="en-US" sz="1600" dirty="0">
                <a:solidFill>
                  <a:prstClr val="black"/>
                </a:solidFill>
                <a:cs typeface="Arial" charset="0"/>
                <a:sym typeface="Wingdings"/>
              </a:rPr>
              <a:t>another will be a co-author on a future manuscript. Two REUs, one from Duke and one from NCSU, presented posters at the Council on Undergraduate Research (CUR) REU conference in Arlington, VA (Oct. 21-22</a:t>
            </a:r>
            <a:r>
              <a:rPr lang="en-US" sz="1600" baseline="30000" dirty="0">
                <a:solidFill>
                  <a:prstClr val="black"/>
                </a:solidFill>
                <a:cs typeface="Arial" charset="0"/>
                <a:sym typeface="Wingdings"/>
              </a:rPr>
              <a:t>nd</a:t>
            </a:r>
            <a:r>
              <a:rPr lang="en-US" sz="1600" dirty="0">
                <a:solidFill>
                  <a:prstClr val="black"/>
                </a:solidFill>
                <a:cs typeface="Arial" charset="0"/>
                <a:sym typeface="Wingdings"/>
              </a:rPr>
              <a:t>, 2012). These outcomes confirm that the Triangle MRSEC REU </a:t>
            </a:r>
            <a:r>
              <a:rPr lang="en-US" sz="1600" dirty="0" smtClean="0">
                <a:solidFill>
                  <a:prstClr val="black"/>
                </a:solidFill>
                <a:cs typeface="Arial" charset="0"/>
                <a:sym typeface="Wingdings"/>
              </a:rPr>
              <a:t>program serves as an influential stepping stone for supporting future graduate school and professional careers in STEM fields, particularly materials science and engineering. </a:t>
            </a:r>
            <a:endParaRPr lang="en-US" sz="1600" dirty="0">
              <a:solidFill>
                <a:prstClr val="black"/>
              </a:solidFill>
              <a:cs typeface="Arial" charset="0"/>
              <a:sym typeface="Wingdings"/>
            </a:endParaRPr>
          </a:p>
          <a:p>
            <a:endParaRPr lang="en-US" dirty="0"/>
          </a:p>
        </p:txBody>
      </p:sp>
    </p:spTree>
    <p:extLst>
      <p:ext uri="{BB962C8B-B14F-4D97-AF65-F5344CB8AC3E}">
        <p14:creationId xmlns:p14="http://schemas.microsoft.com/office/powerpoint/2010/main" val="2649334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489</Words>
  <Application>Microsoft Office PowerPoint</Application>
  <PresentationFormat>On-screen Show (4:3)</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Elaine C Fulton</cp:lastModifiedBy>
  <cp:revision>26</cp:revision>
  <dcterms:created xsi:type="dcterms:W3CDTF">2012-03-06T20:52:11Z</dcterms:created>
  <dcterms:modified xsi:type="dcterms:W3CDTF">2013-03-05T21:25:28Z</dcterms:modified>
</cp:coreProperties>
</file>