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42" autoAdjust="0"/>
  </p:normalViewPr>
  <p:slideViewPr>
    <p:cSldViewPr showGuides="1">
      <p:cViewPr>
        <p:scale>
          <a:sx n="90" d="100"/>
          <a:sy n="90" d="100"/>
        </p:scale>
        <p:origin x="-732" y="1512"/>
      </p:cViewPr>
      <p:guideLst>
        <p:guide orient="horz" pos="2160"/>
        <p:guide pos="2880"/>
      </p:guideLst>
    </p:cSldViewPr>
  </p:slideViewPr>
  <p:notesTextViewPr>
    <p:cViewPr>
      <p:scale>
        <a:sx n="1" d="1"/>
        <a:sy n="1" d="1"/>
      </p:scale>
      <p:origin x="0" y="702"/>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B2D384B4-8C79-4518-99D4-FC8065AA673B}" type="datetimeFigureOut">
              <a:rPr lang="en-US" smtClean="0"/>
              <a:pPr/>
              <a:t>5/1/2012</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5F03FCD4-D90F-4655-A69B-67301359625B}" type="slidenum">
              <a:rPr lang="en-US" smtClean="0"/>
              <a:pPr/>
              <a:t>‹#›</a:t>
            </a:fld>
            <a:endParaRPr lang="en-US"/>
          </a:p>
        </p:txBody>
      </p:sp>
    </p:spTree>
    <p:extLst>
      <p:ext uri="{BB962C8B-B14F-4D97-AF65-F5344CB8AC3E}">
        <p14:creationId xmlns:p14="http://schemas.microsoft.com/office/powerpoint/2010/main" val="1388076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latin typeface="Arial" pitchFamily="34" charset="0"/>
                <a:cs typeface="Arial" pitchFamily="34" charset="0"/>
              </a:rPr>
              <a:t>Nanodays</a:t>
            </a:r>
            <a:r>
              <a:rPr lang="en-US" b="1" dirty="0">
                <a:latin typeface="Arial" pitchFamily="34" charset="0"/>
                <a:cs typeface="Arial" pitchFamily="34" charset="0"/>
              </a:rPr>
              <a:t> at the Museum of Life and Science in Durham  </a:t>
            </a:r>
            <a:endParaRPr lang="en-US" dirty="0">
              <a:latin typeface="Arial" pitchFamily="34" charset="0"/>
              <a:cs typeface="Arial" pitchFamily="34" charset="0"/>
            </a:endParaRPr>
          </a:p>
          <a:p>
            <a:pPr algn="just"/>
            <a:r>
              <a:rPr lang="en-US" dirty="0">
                <a:latin typeface="Arial" pitchFamily="34" charset="0"/>
                <a:cs typeface="Arial" pitchFamily="34" charset="0"/>
              </a:rPr>
              <a:t>A major objective of the ΔMRSEC program in public education is to provide informal educational opportunities about soft matter and </a:t>
            </a:r>
            <a:r>
              <a:rPr lang="en-US" dirty="0" err="1">
                <a:latin typeface="Arial" pitchFamily="34" charset="0"/>
                <a:cs typeface="Arial" pitchFamily="34" charset="0"/>
              </a:rPr>
              <a:t>nano</a:t>
            </a:r>
            <a:r>
              <a:rPr lang="en-US" dirty="0">
                <a:latin typeface="Arial" pitchFamily="34" charset="0"/>
                <a:cs typeface="Arial" pitchFamily="34" charset="0"/>
              </a:rPr>
              <a:t> materials science to the broader public. To this end, ΔMRSEC has partnered with the NC Museum of Life and Science (MLS) in Durham. Through the MLS, which serves as ΔMRSEC’s principle outreach partner, ΔMRSEC can leverage MLS’s projects in the </a:t>
            </a:r>
            <a:r>
              <a:rPr lang="en-US" dirty="0" err="1">
                <a:latin typeface="Arial" pitchFamily="34" charset="0"/>
                <a:cs typeface="Arial" pitchFamily="34" charset="0"/>
              </a:rPr>
              <a:t>Nanoscale</a:t>
            </a:r>
            <a:r>
              <a:rPr lang="en-US" dirty="0">
                <a:latin typeface="Arial" pitchFamily="34" charset="0"/>
                <a:cs typeface="Arial" pitchFamily="34" charset="0"/>
              </a:rPr>
              <a:t> Informal Science Education Network (NISE Net). On March 24, 2012, seventeen ΔMRSEC Fellows, ΔMRSEC Director Lopez, executive Director Boutaud, and Education Director </a:t>
            </a:r>
            <a:r>
              <a:rPr lang="en-US" dirty="0" err="1">
                <a:latin typeface="Arial" pitchFamily="34" charset="0"/>
                <a:cs typeface="Arial" pitchFamily="34" charset="0"/>
              </a:rPr>
              <a:t>Zauscher</a:t>
            </a:r>
            <a:r>
              <a:rPr lang="en-US" dirty="0">
                <a:latin typeface="Arial" pitchFamily="34" charset="0"/>
                <a:cs typeface="Arial" pitchFamily="34" charset="0"/>
              </a:rPr>
              <a:t>, participated in the MLS </a:t>
            </a:r>
            <a:r>
              <a:rPr lang="en-US" dirty="0" err="1">
                <a:latin typeface="Arial" pitchFamily="34" charset="0"/>
                <a:cs typeface="Arial" pitchFamily="34" charset="0"/>
              </a:rPr>
              <a:t>NanoDays</a:t>
            </a:r>
            <a:r>
              <a:rPr lang="en-US" dirty="0">
                <a:latin typeface="Arial" pitchFamily="34" charset="0"/>
                <a:cs typeface="Arial" pitchFamily="34" charset="0"/>
              </a:rPr>
              <a:t> (March 24, 2012). ΔMRSEC was able to reach hundreds of children and adults by presenting ΔMRSEC relevant experiments from the 2012 </a:t>
            </a:r>
            <a:r>
              <a:rPr lang="en-US" dirty="0" err="1">
                <a:latin typeface="Arial" pitchFamily="34" charset="0"/>
                <a:cs typeface="Arial" pitchFamily="34" charset="0"/>
              </a:rPr>
              <a:t>NanoDays</a:t>
            </a:r>
            <a:r>
              <a:rPr lang="en-US" dirty="0">
                <a:latin typeface="Arial" pitchFamily="34" charset="0"/>
                <a:cs typeface="Arial" pitchFamily="34" charset="0"/>
              </a:rPr>
              <a:t> kits. The ΔMRSEC participants were trained by museum staff under leadership of Brad Herring (MLS). Enabled by native Spanish speakers in the ΔMRSEC, some </a:t>
            </a:r>
            <a:r>
              <a:rPr lang="en-US" dirty="0" err="1">
                <a:latin typeface="Arial" pitchFamily="34" charset="0"/>
                <a:cs typeface="Arial" pitchFamily="34" charset="0"/>
              </a:rPr>
              <a:t>NanoDay</a:t>
            </a:r>
            <a:r>
              <a:rPr lang="en-US" dirty="0">
                <a:latin typeface="Arial" pitchFamily="34" charset="0"/>
                <a:cs typeface="Arial" pitchFamily="34" charset="0"/>
              </a:rPr>
              <a:t> kits were presented in Spanish. The activities found enthusiastic reception by Fellows, NCLMS staff, and visitors alike, and form the foundation for additional outreach activities.</a:t>
            </a:r>
          </a:p>
          <a:p>
            <a:pPr algn="just"/>
            <a:endParaRPr lang="en-US" dirty="0">
              <a:latin typeface="Arial" pitchFamily="34" charset="0"/>
              <a:cs typeface="Arial" pitchFamily="34" charset="0"/>
            </a:endParaRPr>
          </a:p>
          <a:p>
            <a:pPr algn="just" defTabSz="932871">
              <a:defRPr/>
            </a:pPr>
            <a:r>
              <a:rPr lang="en-US" dirty="0" smtClean="0">
                <a:cs typeface="Arial" charset="0"/>
              </a:rPr>
              <a:t>Supported by the NSF’s Research Triangle MRSEC DMR-1121107.</a:t>
            </a:r>
            <a:endParaRPr lang="en-US" dirty="0" smtClean="0"/>
          </a:p>
          <a:p>
            <a:endParaRPr lang="en-US" dirty="0"/>
          </a:p>
        </p:txBody>
      </p:sp>
      <p:sp>
        <p:nvSpPr>
          <p:cNvPr id="4" name="Slide Number Placeholder 3"/>
          <p:cNvSpPr>
            <a:spLocks noGrp="1"/>
          </p:cNvSpPr>
          <p:nvPr>
            <p:ph type="sldNum" sz="quarter" idx="10"/>
          </p:nvPr>
        </p:nvSpPr>
        <p:spPr/>
        <p:txBody>
          <a:bodyPr/>
          <a:lstStyle/>
          <a:p>
            <a:fld id="{5F03FCD4-D90F-4655-A69B-67301359625B}" type="slidenum">
              <a:rPr lang="en-US" smtClean="0"/>
              <a:pPr/>
              <a:t>1</a:t>
            </a:fld>
            <a:endParaRPr lang="en-US"/>
          </a:p>
        </p:txBody>
      </p:sp>
    </p:spTree>
    <p:extLst>
      <p:ext uri="{BB962C8B-B14F-4D97-AF65-F5344CB8AC3E}">
        <p14:creationId xmlns:p14="http://schemas.microsoft.com/office/powerpoint/2010/main" val="3713968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0AC024-3165-4D6F-BCAD-5071998494D7}"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149395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AC024-3165-4D6F-BCAD-5071998494D7}"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266148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AC024-3165-4D6F-BCAD-5071998494D7}"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325865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AC024-3165-4D6F-BCAD-5071998494D7}"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24813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0AC024-3165-4D6F-BCAD-5071998494D7}"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119855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0AC024-3165-4D6F-BCAD-5071998494D7}" type="datetimeFigureOut">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3254507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0AC024-3165-4D6F-BCAD-5071998494D7}" type="datetimeFigureOut">
              <a:rPr lang="en-US" smtClean="0"/>
              <a:pPr/>
              <a:t>5/1/2012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175947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0AC024-3165-4D6F-BCAD-5071998494D7}" type="datetimeFigureOut">
              <a:rPr lang="en-US" smtClean="0"/>
              <a:pPr/>
              <a:t>5/1/2012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3724130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AC024-3165-4D6F-BCAD-5071998494D7}" type="datetimeFigureOut">
              <a:rPr lang="en-US" smtClean="0"/>
              <a:pPr/>
              <a:t>5/1/2012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171303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AC024-3165-4D6F-BCAD-5071998494D7}" type="datetimeFigureOut">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1802978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AC024-3165-4D6F-BCAD-5071998494D7}" type="datetimeFigureOut">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926895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AC024-3165-4D6F-BCAD-5071998494D7}" type="datetimeFigureOut">
              <a:rPr lang="en-US" smtClean="0"/>
              <a:pPr/>
              <a:t>5/1/2012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36956-EBBD-4D8A-B4D4-E2CBA919FA3C}" type="slidenum">
              <a:rPr lang="en-US" smtClean="0"/>
              <a:pPr/>
              <a:t>‹#›</a:t>
            </a:fld>
            <a:endParaRPr lang="en-US"/>
          </a:p>
        </p:txBody>
      </p:sp>
    </p:spTree>
    <p:extLst>
      <p:ext uri="{BB962C8B-B14F-4D97-AF65-F5344CB8AC3E}">
        <p14:creationId xmlns:p14="http://schemas.microsoft.com/office/powerpoint/2010/main" val="3489126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0" y="851641"/>
            <a:ext cx="5320635" cy="5930159"/>
          </a:xfrm>
          <a:prstGeom prst="rect">
            <a:avLst/>
          </a:prstGeom>
        </p:spPr>
      </p:pic>
      <p:sp>
        <p:nvSpPr>
          <p:cNvPr id="5" name="Rectangle 4" descr="Denim"/>
          <p:cNvSpPr>
            <a:spLocks noChangeArrowheads="1"/>
          </p:cNvSpPr>
          <p:nvPr/>
        </p:nvSpPr>
        <p:spPr bwMode="auto">
          <a:xfrm>
            <a:off x="114300" y="1451736"/>
            <a:ext cx="8915400" cy="36512"/>
          </a:xfrm>
          <a:prstGeom prst="rect">
            <a:avLst/>
          </a:prstGeom>
          <a:solidFill>
            <a:srgbClr val="FF6600"/>
          </a:solidFill>
          <a:ln w="3175">
            <a:solidFill>
              <a:srgbClr val="FF6600"/>
            </a:solidFill>
            <a:miter lim="800000"/>
            <a:headEnd/>
            <a:tailEnd/>
          </a:ln>
          <a:effectLst/>
        </p:spPr>
        <p:txBody>
          <a:bodyPr wrap="none" anchor="ctr"/>
          <a:lstStyle/>
          <a:p>
            <a:pPr fontAlgn="auto">
              <a:spcBef>
                <a:spcPts val="0"/>
              </a:spcBef>
              <a:spcAft>
                <a:spcPts val="0"/>
              </a:spcAft>
              <a:defRPr/>
            </a:pPr>
            <a:endParaRPr lang="en-US">
              <a:solidFill>
                <a:prstClr val="black"/>
              </a:solidFill>
              <a:latin typeface="+mn-lt"/>
              <a:ea typeface="ＭＳ Ｐゴシック" pitchFamily="34" charset="-128"/>
            </a:endParaRPr>
          </a:p>
        </p:txBody>
      </p:sp>
      <p:sp>
        <p:nvSpPr>
          <p:cNvPr id="9" name="Title Placeholder 1"/>
          <p:cNvSpPr txBox="1">
            <a:spLocks/>
          </p:cNvSpPr>
          <p:nvPr/>
        </p:nvSpPr>
        <p:spPr bwMode="auto">
          <a:xfrm>
            <a:off x="1371600" y="914400"/>
            <a:ext cx="6325644" cy="5410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4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1400" dirty="0" smtClean="0"/>
              <a:t>Stefan </a:t>
            </a:r>
            <a:r>
              <a:rPr lang="en-US" sz="1400" dirty="0" err="1" smtClean="0"/>
              <a:t>Zauscher</a:t>
            </a:r>
            <a:r>
              <a:rPr lang="en-US" sz="1400" dirty="0" smtClean="0"/>
              <a:t>, Education Director, Triangle MRSEC</a:t>
            </a:r>
          </a:p>
          <a:p>
            <a:r>
              <a:rPr lang="en-US" sz="1400" b="0" i="0" dirty="0" smtClean="0">
                <a:latin typeface="Arial" pitchFamily="34" charset="0"/>
                <a:cs typeface="Arial" pitchFamily="34" charset="0"/>
              </a:rPr>
              <a:t>Duke University</a:t>
            </a:r>
            <a:endParaRPr lang="en-US" sz="1400" b="0" dirty="0" smtClean="0">
              <a:latin typeface="Arial" pitchFamily="34" charset="0"/>
              <a:cs typeface="Arial" pitchFamily="34" charset="0"/>
            </a:endParaRPr>
          </a:p>
        </p:txBody>
      </p:sp>
      <p:sp>
        <p:nvSpPr>
          <p:cNvPr id="10" name="Title Placeholder 1"/>
          <p:cNvSpPr txBox="1">
            <a:spLocks/>
          </p:cNvSpPr>
          <p:nvPr/>
        </p:nvSpPr>
        <p:spPr bwMode="auto">
          <a:xfrm>
            <a:off x="1679479" y="344280"/>
            <a:ext cx="5709887" cy="5410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4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2200" dirty="0" err="1" smtClean="0">
                <a:solidFill>
                  <a:srgbClr val="002060"/>
                </a:solidFill>
              </a:rPr>
              <a:t>Nanodays</a:t>
            </a:r>
            <a:r>
              <a:rPr lang="en-US" sz="2200" dirty="0" smtClean="0">
                <a:solidFill>
                  <a:srgbClr val="002060"/>
                </a:solidFill>
              </a:rPr>
              <a:t> at the North Carolina </a:t>
            </a:r>
          </a:p>
          <a:p>
            <a:r>
              <a:rPr lang="en-US" sz="2200" dirty="0" smtClean="0">
                <a:solidFill>
                  <a:srgbClr val="002060"/>
                </a:solidFill>
              </a:rPr>
              <a:t>Museum of Life and Science</a:t>
            </a:r>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744" y="1553184"/>
            <a:ext cx="7034456" cy="34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4300" y="5037832"/>
            <a:ext cx="8959781" cy="1384995"/>
          </a:xfrm>
          <a:prstGeom prst="rect">
            <a:avLst/>
          </a:prstGeom>
        </p:spPr>
        <p:txBody>
          <a:bodyPr wrap="square">
            <a:spAutoFit/>
          </a:bodyPr>
          <a:lstStyle/>
          <a:p>
            <a:pPr algn="just"/>
            <a:r>
              <a:rPr lang="en-US" sz="1400" dirty="0">
                <a:latin typeface="Arial" pitchFamily="34" charset="0"/>
                <a:cs typeface="Arial" pitchFamily="34" charset="0"/>
              </a:rPr>
              <a:t>ΔMRSEC has partnered with the NC Museum of Life and Science (MLS) in Durham to leverage MLS’s projects in the </a:t>
            </a:r>
            <a:r>
              <a:rPr lang="en-US" sz="1400" dirty="0" err="1">
                <a:latin typeface="Arial" pitchFamily="34" charset="0"/>
                <a:cs typeface="Arial" pitchFamily="34" charset="0"/>
              </a:rPr>
              <a:t>Nanoscale</a:t>
            </a:r>
            <a:r>
              <a:rPr lang="en-US" sz="1400" dirty="0">
                <a:latin typeface="Arial" pitchFamily="34" charset="0"/>
                <a:cs typeface="Arial" pitchFamily="34" charset="0"/>
              </a:rPr>
              <a:t> Informal Science Education Network (NISE Net). On March 24, 2012, ΔMRSEC Fellows and Investigators participated in the MLS </a:t>
            </a:r>
            <a:r>
              <a:rPr lang="en-US" sz="1400" dirty="0" err="1">
                <a:latin typeface="Arial" pitchFamily="34" charset="0"/>
                <a:cs typeface="Arial" pitchFamily="34" charset="0"/>
              </a:rPr>
              <a:t>NanoDays</a:t>
            </a:r>
            <a:r>
              <a:rPr lang="en-US" sz="1400" dirty="0">
                <a:latin typeface="Arial" pitchFamily="34" charset="0"/>
                <a:cs typeface="Arial" pitchFamily="34" charset="0"/>
              </a:rPr>
              <a:t> and reached hundreds of children and adults by presenting ΔMRSEC relevant experiments. Enabled by native Spanish speakers in the ΔMRSEC, some experiments were presented in Spanish. The activities found enthusiastic reception by visitors, fellows, and MLS staff alike, and form the foundation for additional outreach activities with MLS. </a:t>
            </a:r>
          </a:p>
        </p:txBody>
      </p:sp>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914400"/>
            <a:ext cx="18288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4" descr="Denim"/>
          <p:cNvSpPr>
            <a:spLocks noChangeArrowheads="1"/>
          </p:cNvSpPr>
          <p:nvPr/>
        </p:nvSpPr>
        <p:spPr bwMode="auto">
          <a:xfrm>
            <a:off x="1" y="6477000"/>
            <a:ext cx="9144000" cy="382884"/>
          </a:xfrm>
          <a:prstGeom prst="rect">
            <a:avLst/>
          </a:prstGeom>
          <a:solidFill>
            <a:srgbClr val="FF9933"/>
          </a:solidFill>
          <a:ln w="3175">
            <a:solidFill>
              <a:srgbClr val="FF6600"/>
            </a:solidFill>
            <a:miter lim="800000"/>
            <a:headEnd/>
            <a:tailEnd/>
          </a:ln>
          <a:effectLst/>
        </p:spPr>
        <p:txBody>
          <a:bodyPr wrap="none" anchor="ctr"/>
          <a:lstStyle/>
          <a:p>
            <a:pPr fontAlgn="auto">
              <a:spcBef>
                <a:spcPts val="0"/>
              </a:spcBef>
              <a:spcAft>
                <a:spcPts val="0"/>
              </a:spcAft>
              <a:defRPr/>
            </a:pPr>
            <a:endParaRPr lang="en-US">
              <a:solidFill>
                <a:prstClr val="black"/>
              </a:solidFill>
              <a:latin typeface="+mn-lt"/>
              <a:ea typeface="ＭＳ Ｐゴシック" pitchFamily="34" charset="-128"/>
            </a:endParaRPr>
          </a:p>
        </p:txBody>
      </p:sp>
      <p:sp>
        <p:nvSpPr>
          <p:cNvPr id="17" name="TextBox 16"/>
          <p:cNvSpPr txBox="1"/>
          <p:nvPr/>
        </p:nvSpPr>
        <p:spPr>
          <a:xfrm>
            <a:off x="114300" y="6529943"/>
            <a:ext cx="3119315" cy="276999"/>
          </a:xfrm>
          <a:prstGeom prst="rect">
            <a:avLst/>
          </a:prstGeom>
          <a:noFill/>
        </p:spPr>
        <p:txBody>
          <a:bodyPr wrap="none" rtlCol="0">
            <a:spAutoFit/>
          </a:bodyPr>
          <a:lstStyle/>
          <a:p>
            <a:r>
              <a:rPr lang="en-US" sz="1200" b="1" dirty="0" smtClean="0">
                <a:latin typeface="Arial" pitchFamily="34" charset="0"/>
                <a:cs typeface="Arial" pitchFamily="34" charset="0"/>
              </a:rPr>
              <a:t>Visit  </a:t>
            </a:r>
            <a:r>
              <a:rPr lang="el-GR" sz="1200" b="1" dirty="0" smtClean="0">
                <a:latin typeface="Arial" pitchFamily="34" charset="0"/>
                <a:cs typeface="Arial" pitchFamily="34" charset="0"/>
              </a:rPr>
              <a:t>Δ</a:t>
            </a:r>
            <a:r>
              <a:rPr lang="en-US" sz="1200" b="1" dirty="0" smtClean="0">
                <a:latin typeface="Arial" pitchFamily="34" charset="0"/>
                <a:cs typeface="Arial" pitchFamily="34" charset="0"/>
              </a:rPr>
              <a:t>MRSEC at http://mrsec.duke.edu</a:t>
            </a:r>
            <a:endParaRPr lang="en-US" sz="1200" dirty="0"/>
          </a:p>
        </p:txBody>
      </p:sp>
      <p:sp>
        <p:nvSpPr>
          <p:cNvPr id="18" name="TextBox 17"/>
          <p:cNvSpPr txBox="1"/>
          <p:nvPr/>
        </p:nvSpPr>
        <p:spPr>
          <a:xfrm>
            <a:off x="7460044" y="6529943"/>
            <a:ext cx="1760156" cy="276999"/>
          </a:xfrm>
          <a:prstGeom prst="rect">
            <a:avLst/>
          </a:prstGeom>
          <a:noFill/>
        </p:spPr>
        <p:txBody>
          <a:bodyPr wrap="square" rtlCol="0">
            <a:spAutoFit/>
          </a:bodyPr>
          <a:lstStyle/>
          <a:p>
            <a:r>
              <a:rPr lang="en-US" sz="1200" b="1" dirty="0" smtClean="0">
                <a:latin typeface="Arial" pitchFamily="34" charset="0"/>
                <a:cs typeface="Arial" pitchFamily="34" charset="0"/>
              </a:rPr>
              <a:t>NSF DMR 1121107</a:t>
            </a:r>
            <a:endParaRPr lang="en-US" sz="1200" dirty="0"/>
          </a:p>
        </p:txBody>
      </p:sp>
      <p:sp>
        <p:nvSpPr>
          <p:cNvPr id="19" name="TextBox 18"/>
          <p:cNvSpPr txBox="1"/>
          <p:nvPr/>
        </p:nvSpPr>
        <p:spPr>
          <a:xfrm>
            <a:off x="3148466" y="0"/>
            <a:ext cx="2771913" cy="261610"/>
          </a:xfrm>
          <a:prstGeom prst="rect">
            <a:avLst/>
          </a:prstGeom>
          <a:noFill/>
        </p:spPr>
        <p:txBody>
          <a:bodyPr wrap="none" rtlCol="0">
            <a:spAutoFit/>
          </a:bodyPr>
          <a:lstStyle/>
          <a:p>
            <a:r>
              <a:rPr lang="en-US" sz="1100" b="1" dirty="0" smtClean="0">
                <a:solidFill>
                  <a:schemeClr val="tx1">
                    <a:lumMod val="85000"/>
                    <a:lumOff val="15000"/>
                  </a:schemeClr>
                </a:solidFill>
                <a:latin typeface="Arial" pitchFamily="34" charset="0"/>
                <a:cs typeface="Arial" pitchFamily="34" charset="0"/>
              </a:rPr>
              <a:t>DUKE   </a:t>
            </a:r>
            <a:r>
              <a:rPr lang="en-US" sz="1100" b="1" dirty="0" smtClean="0">
                <a:solidFill>
                  <a:srgbClr val="FF9933"/>
                </a:solidFill>
                <a:latin typeface="Arial" pitchFamily="34" charset="0"/>
                <a:cs typeface="Arial" pitchFamily="34" charset="0"/>
              </a:rPr>
              <a:t>| </a:t>
            </a:r>
            <a:r>
              <a:rPr lang="en-US" sz="1100" b="1" dirty="0" smtClean="0">
                <a:solidFill>
                  <a:schemeClr val="tx1">
                    <a:lumMod val="85000"/>
                    <a:lumOff val="15000"/>
                  </a:schemeClr>
                </a:solidFill>
                <a:latin typeface="Arial" pitchFamily="34" charset="0"/>
                <a:cs typeface="Arial" pitchFamily="34" charset="0"/>
              </a:rPr>
              <a:t>  NCCU   </a:t>
            </a:r>
            <a:r>
              <a:rPr lang="en-US" sz="1100" b="1" dirty="0" smtClean="0">
                <a:solidFill>
                  <a:srgbClr val="FF9933"/>
                </a:solidFill>
                <a:latin typeface="Arial" pitchFamily="34" charset="0"/>
                <a:cs typeface="Arial" pitchFamily="34" charset="0"/>
              </a:rPr>
              <a:t>| </a:t>
            </a:r>
            <a:r>
              <a:rPr lang="en-US" sz="1100" b="1" dirty="0" smtClean="0">
                <a:solidFill>
                  <a:schemeClr val="tx1">
                    <a:lumMod val="85000"/>
                    <a:lumOff val="15000"/>
                  </a:schemeClr>
                </a:solidFill>
                <a:latin typeface="Arial" pitchFamily="34" charset="0"/>
                <a:cs typeface="Arial" pitchFamily="34" charset="0"/>
              </a:rPr>
              <a:t>  NCSU  </a:t>
            </a:r>
            <a:r>
              <a:rPr lang="en-US" sz="1100" b="1" dirty="0" smtClean="0">
                <a:solidFill>
                  <a:srgbClr val="FF9933"/>
                </a:solidFill>
                <a:latin typeface="Arial" pitchFamily="34" charset="0"/>
                <a:cs typeface="Arial" pitchFamily="34" charset="0"/>
              </a:rPr>
              <a:t> |   </a:t>
            </a:r>
            <a:r>
              <a:rPr lang="en-US" sz="1100" b="1" dirty="0" smtClean="0">
                <a:solidFill>
                  <a:schemeClr val="tx1">
                    <a:lumMod val="85000"/>
                    <a:lumOff val="15000"/>
                  </a:schemeClr>
                </a:solidFill>
                <a:latin typeface="Arial" pitchFamily="34" charset="0"/>
                <a:cs typeface="Arial" pitchFamily="34" charset="0"/>
              </a:rPr>
              <a:t>UNC-CH</a:t>
            </a:r>
            <a:endParaRPr lang="en-US" sz="1100" b="1" dirty="0">
              <a:solidFill>
                <a:schemeClr val="tx1">
                  <a:lumMod val="85000"/>
                  <a:lumOff val="15000"/>
                </a:schemeClr>
              </a:solidFill>
              <a:latin typeface="Arial" pitchFamily="34" charset="0"/>
              <a:cs typeface="Arial" pitchFamily="34" charset="0"/>
            </a:endParaRPr>
          </a:p>
        </p:txBody>
      </p:sp>
      <p:pic>
        <p:nvPicPr>
          <p:cNvPr id="20" name="Picture 2"/>
          <p:cNvPicPr>
            <a:picLocks noChangeAspect="1" noChangeArrowheads="1"/>
          </p:cNvPicPr>
          <p:nvPr/>
        </p:nvPicPr>
        <p:blipFill rotWithShape="1">
          <a:blip r:embed="rId6"/>
          <a:srcRect l="4476"/>
          <a:stretch/>
        </p:blipFill>
        <p:spPr bwMode="auto">
          <a:xfrm>
            <a:off x="0" y="0"/>
            <a:ext cx="1447800" cy="1053492"/>
          </a:xfrm>
          <a:prstGeom prst="rect">
            <a:avLst/>
          </a:prstGeom>
          <a:noFill/>
          <a:ln w="9525">
            <a:noFill/>
            <a:miter lim="800000"/>
            <a:headEnd/>
            <a:tailEnd/>
          </a:ln>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41842" y="59132"/>
            <a:ext cx="850352" cy="855268"/>
          </a:xfrm>
          <a:prstGeom prst="rect">
            <a:avLst/>
          </a:prstGeom>
        </p:spPr>
      </p:pic>
    </p:spTree>
    <p:extLst>
      <p:ext uri="{BB962C8B-B14F-4D97-AF65-F5344CB8AC3E}">
        <p14:creationId xmlns:p14="http://schemas.microsoft.com/office/powerpoint/2010/main" val="1882181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149</Words>
  <Application>Microsoft Office PowerPoint</Application>
  <PresentationFormat>On-screen Show (4:3)</PresentationFormat>
  <Paragraphs>13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dc:creator>
  <cp:lastModifiedBy>Ariel</cp:lastModifiedBy>
  <cp:revision>18</cp:revision>
  <cp:lastPrinted>2012-04-30T18:06:16Z</cp:lastPrinted>
  <dcterms:created xsi:type="dcterms:W3CDTF">2012-04-30T19:27:20Z</dcterms:created>
  <dcterms:modified xsi:type="dcterms:W3CDTF">2012-05-01T14:52:12Z</dcterms:modified>
</cp:coreProperties>
</file>