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6" autoAdjust="0"/>
    <p:restoredTop sz="75314" autoAdjust="0"/>
  </p:normalViewPr>
  <p:slideViewPr>
    <p:cSldViewPr>
      <p:cViewPr varScale="1">
        <p:scale>
          <a:sx n="91" d="100"/>
          <a:sy n="91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196C3-4043-4B3E-8E73-7E3D454BAB98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49349-957A-4099-B078-17AFBC2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9349-957A-4099-B078-17AFBC2F2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4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8F3E-68F4-412A-BBC8-C7208EAE9393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E4DC-5D30-41AF-B283-A3E765F0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/showAward?AWD_ID=1337694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tif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9718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In collaboration with the Triangle MRSEC, a team from NC State University was awarded a grant from the NSF-MRI program for the purchase of extreme-resolution </a:t>
            </a:r>
            <a:r>
              <a:rPr lang="en-US" sz="1600" dirty="0"/>
              <a:t>scanning electron microscope </a:t>
            </a:r>
            <a:r>
              <a:rPr lang="en-US" sz="1600" u="sng" dirty="0" smtClean="0">
                <a:hlinkClick r:id="rId3"/>
              </a:rPr>
              <a:t>(/</a:t>
            </a:r>
            <a:r>
              <a:rPr lang="en-US" sz="1600" u="sng" dirty="0">
                <a:hlinkClick r:id="rId3"/>
              </a:rPr>
              <a:t>www.nsf.gov/awardsearch/showAward?AWD_ID=1337694</a:t>
            </a:r>
            <a:r>
              <a:rPr lang="en-US" sz="1600" dirty="0"/>
              <a:t> </a:t>
            </a:r>
            <a:r>
              <a:rPr lang="en-US" sz="1600" dirty="0" smtClean="0"/>
              <a:t>). The state-of-the-art instrument will serve the greater Research Triangle community for research and education, and will be housed at NC State’s Analytical Instrumentation Facility. The </a:t>
            </a:r>
            <a:r>
              <a:rPr lang="en-US" sz="1600" dirty="0" err="1" smtClean="0"/>
              <a:t>Varios</a:t>
            </a:r>
            <a:r>
              <a:rPr lang="en-US" sz="1600" dirty="0" smtClean="0"/>
              <a:t> </a:t>
            </a:r>
            <a:r>
              <a:rPr lang="en-US" sz="1600" dirty="0"/>
              <a:t>extreme-resolution </a:t>
            </a:r>
            <a:r>
              <a:rPr lang="en-US" sz="1600" dirty="0" smtClean="0"/>
              <a:t>FESEM has </a:t>
            </a:r>
            <a:r>
              <a:rPr lang="en-US" sz="1600" dirty="0"/>
              <a:t>resolving power approaching atomic dimensions. </a:t>
            </a:r>
            <a:r>
              <a:rPr lang="en-US" sz="1600" dirty="0" smtClean="0"/>
              <a:t>Its </a:t>
            </a:r>
            <a:r>
              <a:rPr lang="en-US" sz="1600" dirty="0"/>
              <a:t>low energy probe allows researchers to explore soft matter substances like plastics, natural fibers, </a:t>
            </a:r>
            <a:r>
              <a:rPr lang="en-US" sz="1600" dirty="0" smtClean="0"/>
              <a:t>and cells</a:t>
            </a:r>
            <a:r>
              <a:rPr lang="en-US" sz="1600" dirty="0"/>
              <a:t>. </a:t>
            </a:r>
            <a:r>
              <a:rPr lang="en-US" sz="1600" dirty="0" smtClean="0"/>
              <a:t>These </a:t>
            </a:r>
            <a:r>
              <a:rPr lang="en-US" sz="1600" dirty="0"/>
              <a:t>capabilities will enhance materials research at </a:t>
            </a:r>
            <a:r>
              <a:rPr lang="en-US" sz="1600" dirty="0" smtClean="0"/>
              <a:t>Triangle MRSEC, </a:t>
            </a:r>
            <a:r>
              <a:rPr lang="en-US" sz="1600" dirty="0"/>
              <a:t>including </a:t>
            </a:r>
            <a:r>
              <a:rPr lang="en-US" sz="1600" dirty="0" smtClean="0"/>
              <a:t>nanoparticle </a:t>
            </a:r>
            <a:r>
              <a:rPr lang="en-US" sz="1600" dirty="0"/>
              <a:t>composites, colloidal assemblies, and DNA-mediated organic-inorganic assemblies. </a:t>
            </a:r>
            <a:r>
              <a:rPr lang="en-US" sz="1600" dirty="0" smtClean="0"/>
              <a:t>The </a:t>
            </a:r>
            <a:r>
              <a:rPr lang="en-US" sz="1600" dirty="0"/>
              <a:t>instrument will </a:t>
            </a:r>
            <a:r>
              <a:rPr lang="en-US" sz="1600" dirty="0" smtClean="0"/>
              <a:t>also create </a:t>
            </a:r>
            <a:r>
              <a:rPr lang="en-US" sz="1600" dirty="0"/>
              <a:t>new outreach opportunities to inspire future </a:t>
            </a:r>
            <a:r>
              <a:rPr lang="en-US" sz="1600" dirty="0" smtClean="0"/>
              <a:t> STEM students.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175"/>
            <a:ext cx="1304455" cy="837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6855" y="1524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 Triangle Acquires Extreme Resolution Scanning Electron Microscope</a:t>
            </a:r>
            <a:endParaRPr lang="en-US" sz="20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63" y="56792"/>
            <a:ext cx="953937" cy="959451"/>
          </a:xfrm>
          <a:prstGeom prst="rect">
            <a:avLst/>
          </a:prstGeom>
        </p:spPr>
      </p:pic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-28209" y="1058490"/>
            <a:ext cx="902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43600" y="1290617"/>
            <a:ext cx="3352800" cy="5567383"/>
            <a:chOff x="5943600" y="1290617"/>
            <a:chExt cx="3352800" cy="5567383"/>
          </a:xfrm>
        </p:grpSpPr>
        <p:sp>
          <p:nvSpPr>
            <p:cNvPr id="14" name="TextBox 13"/>
            <p:cNvSpPr txBox="1"/>
            <p:nvPr/>
          </p:nvSpPr>
          <p:spPr>
            <a:xfrm>
              <a:off x="5943600" y="6273225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High resolution and high contrast images of particles and soft matter</a:t>
              </a:r>
              <a:endParaRPr lang="en-US" sz="1600" baseline="30000" dirty="0"/>
            </a:p>
          </p:txBody>
        </p:sp>
        <p:pic>
          <p:nvPicPr>
            <p:cNvPr id="11" name="Picture 16" descr="Screen Shot 2014-01-03 at 9.20.40 AM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7668" y="1290617"/>
              <a:ext cx="2876063" cy="203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Screen Shot 2014-01-03 at 9.05.52 AM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7669" y="3429000"/>
              <a:ext cx="2876062" cy="135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Screen Shot 2014-01-03 at 9.04.56 AM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16640" y="4876800"/>
              <a:ext cx="2984851" cy="139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1" descr="NCS_MonoS_2C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4836"/>
            <a:ext cx="500258" cy="6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0055" y="1148054"/>
            <a:ext cx="5020145" cy="1959736"/>
            <a:chOff x="390055" y="1148054"/>
            <a:chExt cx="5020145" cy="1959736"/>
          </a:xfrm>
        </p:grpSpPr>
        <p:sp>
          <p:nvSpPr>
            <p:cNvPr id="3" name="Rectangle 2"/>
            <p:cNvSpPr/>
            <p:nvPr/>
          </p:nvSpPr>
          <p:spPr>
            <a:xfrm>
              <a:off x="390055" y="1229710"/>
              <a:ext cx="2133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dirty="0">
                  <a:solidFill>
                    <a:prstClr val="black"/>
                  </a:solidFill>
                  <a:latin typeface="+mj-lt"/>
                </a:rPr>
                <a:t>FEI </a:t>
              </a:r>
              <a:r>
                <a:rPr lang="en-US" altLang="en-US" dirty="0" err="1">
                  <a:solidFill>
                    <a:prstClr val="black"/>
                  </a:solidFill>
                  <a:latin typeface="+mj-lt"/>
                </a:rPr>
                <a:t>Verios</a:t>
              </a:r>
              <a:r>
                <a:rPr lang="en-US" altLang="en-US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altLang="en-US" dirty="0" smtClean="0">
                  <a:solidFill>
                    <a:prstClr val="black"/>
                  </a:solidFill>
                  <a:latin typeface="+mj-lt"/>
                </a:rPr>
                <a:t>FESEM/STEM</a:t>
              </a:r>
              <a:r>
                <a:rPr lang="en-US" altLang="en-US" dirty="0">
                  <a:solidFill>
                    <a:prstClr val="black"/>
                  </a:solidFill>
                  <a:latin typeface="+mj-lt"/>
                </a:rPr>
                <a:t> </a:t>
              </a:r>
              <a:endParaRPr lang="en-US" altLang="en-US" dirty="0" smtClean="0">
                <a:solidFill>
                  <a:prstClr val="black"/>
                </a:solidFill>
                <a:latin typeface="+mj-lt"/>
              </a:endParaRPr>
            </a:p>
            <a:p>
              <a:pPr lvl="0"/>
              <a:r>
                <a:rPr lang="en-US" altLang="en-US" dirty="0" smtClean="0">
                  <a:solidFill>
                    <a:prstClr val="black"/>
                  </a:solidFill>
                  <a:latin typeface="+mj-lt"/>
                </a:rPr>
                <a:t>0.6 nm resolution</a:t>
              </a:r>
              <a:endParaRPr lang="en-US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148054"/>
              <a:ext cx="2514600" cy="195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Advanced Instrumentation Facilit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74" y="2188910"/>
              <a:ext cx="2437086" cy="79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7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179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Catherine Reyes</cp:lastModifiedBy>
  <cp:revision>43</cp:revision>
  <dcterms:created xsi:type="dcterms:W3CDTF">2012-03-06T20:52:11Z</dcterms:created>
  <dcterms:modified xsi:type="dcterms:W3CDTF">2014-02-17T18:00:16Z</dcterms:modified>
</cp:coreProperties>
</file>