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0" autoAdjust="0"/>
  </p:normalViewPr>
  <p:slideViewPr>
    <p:cSldViewPr showGuides="1">
      <p:cViewPr>
        <p:scale>
          <a:sx n="90" d="100"/>
          <a:sy n="90" d="100"/>
        </p:scale>
        <p:origin x="-732" y="1206"/>
      </p:cViewPr>
      <p:guideLst>
        <p:guide orient="horz" pos="2160"/>
        <p:guide orient="horz" pos="4176"/>
        <p:guide orient="horz" pos="4080"/>
        <p:guide orient="horz" pos="4319"/>
        <p:guide pos="2880"/>
      </p:guideLst>
    </p:cSldViewPr>
  </p:slideViewPr>
  <p:notesTextViewPr>
    <p:cViewPr>
      <p:scale>
        <a:sx n="1" d="1"/>
        <a:sy n="1" d="1"/>
      </p:scale>
      <p:origin x="0" y="1212"/>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776EE73-8D5D-49BE-BDA5-3FC47806D377}" type="datetimeFigureOut">
              <a:rPr lang="en-US" smtClean="0"/>
              <a:pPr/>
              <a:t>5/1/2012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792F8D25-E147-4A0E-9FC0-193B511EB21B}" type="slidenum">
              <a:rPr lang="en-US" smtClean="0"/>
              <a:pPr/>
              <a:t>‹#›</a:t>
            </a:fld>
            <a:endParaRPr lang="en-US"/>
          </a:p>
        </p:txBody>
      </p:sp>
    </p:spTree>
    <p:extLst>
      <p:ext uri="{BB962C8B-B14F-4D97-AF65-F5344CB8AC3E}">
        <p14:creationId xmlns:p14="http://schemas.microsoft.com/office/powerpoint/2010/main" val="295935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yellen@duke.ed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Assembling microscopic particles into macroscopic structures can open new pathways for producing complex materials that cannot be produced by lithographic methods</a:t>
            </a:r>
            <a:r>
              <a:rPr lang="en-US" b="1" dirty="0">
                <a:latin typeface="Arial" pitchFamily="34" charset="0"/>
                <a:cs typeface="Arial" pitchFamily="34" charset="0"/>
              </a:rPr>
              <a:t>. </a:t>
            </a:r>
            <a:r>
              <a:rPr lang="en-US" dirty="0">
                <a:latin typeface="Arial" pitchFamily="34" charset="0"/>
                <a:cs typeface="Arial" pitchFamily="34" charset="0"/>
              </a:rPr>
              <a:t>Although several methods for assembling colloidal particles exist, including controlled drying, ionic interactions, and dipolar interactions, a general pathway for producing a wider variety of structures remains a fundamental challenge.  Here a versatile colloidal assembly system is demonstrated in which the design rules can be tuned to yield over 20 different pre-programmed structures, including </a:t>
            </a:r>
            <a:r>
              <a:rPr lang="en-US" dirty="0" err="1">
                <a:latin typeface="Arial" pitchFamily="34" charset="0"/>
                <a:cs typeface="Arial" pitchFamily="34" charset="0"/>
              </a:rPr>
              <a:t>kagome</a:t>
            </a:r>
            <a:r>
              <a:rPr lang="en-US" dirty="0">
                <a:latin typeface="Arial" pitchFamily="34" charset="0"/>
                <a:cs typeface="Arial" pitchFamily="34" charset="0"/>
              </a:rPr>
              <a:t>, honeycomb, square tiles, and various chain and ring configurations.  The assembled structures are tuned by controlling the relative concentrations and interaction strengths between spherical magnetic and non-magnetic beads, which behave as paramagnetic or diamagnetic dipoles when immersed in a </a:t>
            </a:r>
            <a:r>
              <a:rPr lang="en-US" dirty="0" err="1">
                <a:latin typeface="Arial" pitchFamily="34" charset="0"/>
                <a:cs typeface="Arial" pitchFamily="34" charset="0"/>
              </a:rPr>
              <a:t>ferrofluid</a:t>
            </a:r>
            <a:r>
              <a:rPr lang="en-US" dirty="0">
                <a:latin typeface="Arial" pitchFamily="34" charset="0"/>
                <a:cs typeface="Arial" pitchFamily="34" charset="0"/>
              </a:rPr>
              <a:t>.  A comparison of our experimental observations with potential energy calculations suggest that the lowest energy configuration within binary mixtures is determined entirely by two parameters, namely the relative dipole strengths and their relative concentrations.  The enhanced flexibility enabled by tunable </a:t>
            </a:r>
            <a:r>
              <a:rPr lang="en-US" dirty="0" err="1">
                <a:latin typeface="Arial" pitchFamily="34" charset="0"/>
                <a:cs typeface="Arial" pitchFamily="34" charset="0"/>
              </a:rPr>
              <a:t>Ising</a:t>
            </a:r>
            <a:r>
              <a:rPr lang="en-US" dirty="0">
                <a:latin typeface="Arial" pitchFamily="34" charset="0"/>
                <a:cs typeface="Arial" pitchFamily="34" charset="0"/>
              </a:rPr>
              <a:t> interactions within colloidal particle systems makes this work relevant not only to the exploration of fundamental problems in materials science and soft matter, but also to the bottom-up fabrication of photonic, </a:t>
            </a:r>
            <a:r>
              <a:rPr lang="en-US" dirty="0" err="1">
                <a:latin typeface="Arial" pitchFamily="34" charset="0"/>
                <a:cs typeface="Arial" pitchFamily="34" charset="0"/>
              </a:rPr>
              <a:t>phononic</a:t>
            </a:r>
            <a:r>
              <a:rPr lang="en-US" dirty="0">
                <a:latin typeface="Arial" pitchFamily="34" charset="0"/>
                <a:cs typeface="Arial" pitchFamily="34" charset="0"/>
              </a:rPr>
              <a:t>, and magnetic devices. </a:t>
            </a:r>
          </a:p>
          <a:p>
            <a:endParaRPr lang="en-US" dirty="0">
              <a:latin typeface="Arial" pitchFamily="34" charset="0"/>
              <a:cs typeface="Arial" pitchFamily="34" charset="0"/>
            </a:endParaRPr>
          </a:p>
          <a:p>
            <a:r>
              <a:rPr lang="en-US" b="1" dirty="0">
                <a:latin typeface="Arial" pitchFamily="34" charset="0"/>
                <a:cs typeface="Arial" pitchFamily="34" charset="0"/>
              </a:rPr>
              <a:t>Reference:</a:t>
            </a:r>
          </a:p>
          <a:p>
            <a:r>
              <a:rPr lang="en-US" dirty="0">
                <a:latin typeface="Arial" pitchFamily="34" charset="0"/>
                <a:cs typeface="Arial" pitchFamily="34" charset="0"/>
              </a:rPr>
              <a:t>Binary Colloidal Structures Assembled through </a:t>
            </a:r>
            <a:r>
              <a:rPr lang="en-US" dirty="0" err="1">
                <a:latin typeface="Arial" pitchFamily="34" charset="0"/>
                <a:cs typeface="Arial" pitchFamily="34" charset="0"/>
              </a:rPr>
              <a:t>Ising</a:t>
            </a:r>
            <a:r>
              <a:rPr lang="en-US" dirty="0">
                <a:latin typeface="Arial" pitchFamily="34" charset="0"/>
                <a:cs typeface="Arial" pitchFamily="34" charset="0"/>
              </a:rPr>
              <a:t> Interactions </a:t>
            </a:r>
          </a:p>
          <a:p>
            <a:r>
              <a:rPr lang="en-US" dirty="0"/>
              <a:t>Nature Communications 3, 794 (2012)</a:t>
            </a:r>
            <a:endParaRPr lang="en-US" dirty="0">
              <a:latin typeface="Arial" pitchFamily="34" charset="0"/>
              <a:cs typeface="Arial" pitchFamily="34" charset="0"/>
            </a:endParaRPr>
          </a:p>
          <a:p>
            <a:r>
              <a:rPr lang="en-US" b="1" dirty="0">
                <a:latin typeface="Arial" pitchFamily="34" charset="0"/>
                <a:cs typeface="Arial" pitchFamily="34" charset="0"/>
              </a:rPr>
              <a:t> </a:t>
            </a:r>
            <a:endParaRPr lang="en-US" dirty="0">
              <a:latin typeface="Arial" pitchFamily="34" charset="0"/>
              <a:cs typeface="Arial" pitchFamily="34" charset="0"/>
            </a:endParaRPr>
          </a:p>
          <a:p>
            <a:r>
              <a:rPr lang="en-US" dirty="0" err="1">
                <a:latin typeface="Arial" pitchFamily="34" charset="0"/>
                <a:cs typeface="Arial" pitchFamily="34" charset="0"/>
              </a:rPr>
              <a:t>Karim</a:t>
            </a:r>
            <a:r>
              <a:rPr lang="en-US" dirty="0">
                <a:latin typeface="Arial" pitchFamily="34" charset="0"/>
                <a:cs typeface="Arial" pitchFamily="34" charset="0"/>
              </a:rPr>
              <a:t> Khalil*</a:t>
            </a:r>
            <a:r>
              <a:rPr lang="en-US" baseline="30000" dirty="0">
                <a:latin typeface="Arial" pitchFamily="34" charset="0"/>
                <a:cs typeface="Arial" pitchFamily="34" charset="0"/>
              </a:rPr>
              <a:t>1</a:t>
            </a:r>
            <a:r>
              <a:rPr lang="en-US" dirty="0">
                <a:latin typeface="Arial" pitchFamily="34" charset="0"/>
                <a:cs typeface="Arial" pitchFamily="34" charset="0"/>
              </a:rPr>
              <a:t>, Amanda </a:t>
            </a:r>
            <a:r>
              <a:rPr lang="en-US" dirty="0" err="1">
                <a:latin typeface="Arial" pitchFamily="34" charset="0"/>
                <a:cs typeface="Arial" pitchFamily="34" charset="0"/>
              </a:rPr>
              <a:t>Sagastegui</a:t>
            </a:r>
            <a:r>
              <a:rPr lang="en-US" dirty="0">
                <a:latin typeface="Arial" pitchFamily="34" charset="0"/>
                <a:cs typeface="Arial" pitchFamily="34" charset="0"/>
              </a:rPr>
              <a:t>*</a:t>
            </a:r>
            <a:r>
              <a:rPr lang="en-US" baseline="30000" dirty="0">
                <a:latin typeface="Arial" pitchFamily="34" charset="0"/>
                <a:cs typeface="Arial" pitchFamily="34" charset="0"/>
              </a:rPr>
              <a:t>1</a:t>
            </a:r>
            <a:r>
              <a:rPr lang="en-US" dirty="0">
                <a:latin typeface="Arial" pitchFamily="34" charset="0"/>
                <a:cs typeface="Arial" pitchFamily="34" charset="0"/>
              </a:rPr>
              <a:t>, Yu Li</a:t>
            </a:r>
            <a:r>
              <a:rPr lang="en-US" baseline="30000" dirty="0">
                <a:latin typeface="Arial" pitchFamily="34" charset="0"/>
                <a:cs typeface="Arial" pitchFamily="34" charset="0"/>
              </a:rPr>
              <a:t>2</a:t>
            </a:r>
            <a:r>
              <a:rPr lang="en-US" dirty="0">
                <a:latin typeface="Arial" pitchFamily="34" charset="0"/>
                <a:cs typeface="Arial" pitchFamily="34" charset="0"/>
              </a:rPr>
              <a:t>, </a:t>
            </a:r>
            <a:r>
              <a:rPr lang="en-US" dirty="0" err="1">
                <a:latin typeface="Arial" pitchFamily="34" charset="0"/>
                <a:cs typeface="Arial" pitchFamily="34" charset="0"/>
              </a:rPr>
              <a:t>Mukarram</a:t>
            </a:r>
            <a:r>
              <a:rPr lang="en-US" dirty="0">
                <a:latin typeface="Arial" pitchFamily="34" charset="0"/>
                <a:cs typeface="Arial" pitchFamily="34" charset="0"/>
              </a:rPr>
              <a:t> A. Tahir</a:t>
            </a:r>
            <a:r>
              <a:rPr lang="en-US" baseline="30000" dirty="0">
                <a:latin typeface="Arial" pitchFamily="34" charset="0"/>
                <a:cs typeface="Arial" pitchFamily="34" charset="0"/>
              </a:rPr>
              <a:t>1</a:t>
            </a:r>
            <a:r>
              <a:rPr lang="en-US" dirty="0">
                <a:latin typeface="Arial" pitchFamily="34" charset="0"/>
                <a:cs typeface="Arial" pitchFamily="34" charset="0"/>
              </a:rPr>
              <a:t>, Joshua E. S. Socolar</a:t>
            </a:r>
            <a:r>
              <a:rPr lang="en-US" baseline="30000" dirty="0">
                <a:latin typeface="Arial" pitchFamily="34" charset="0"/>
                <a:cs typeface="Arial" pitchFamily="34" charset="0"/>
              </a:rPr>
              <a:t>3</a:t>
            </a:r>
            <a:r>
              <a:rPr lang="en-US" dirty="0">
                <a:latin typeface="Arial" pitchFamily="34" charset="0"/>
                <a:cs typeface="Arial" pitchFamily="34" charset="0"/>
              </a:rPr>
              <a:t>, Benjamin J. Wiley</a:t>
            </a:r>
            <a:r>
              <a:rPr lang="en-US" baseline="30000" dirty="0">
                <a:latin typeface="Arial" pitchFamily="34" charset="0"/>
                <a:cs typeface="Arial" pitchFamily="34" charset="0"/>
              </a:rPr>
              <a:t>4</a:t>
            </a:r>
            <a:r>
              <a:rPr lang="en-US" dirty="0">
                <a:latin typeface="Arial" pitchFamily="34" charset="0"/>
                <a:cs typeface="Arial" pitchFamily="34" charset="0"/>
              </a:rPr>
              <a:t>, and Benjamin B. Yellen</a:t>
            </a:r>
            <a:r>
              <a:rPr lang="en-US" baseline="30000" dirty="0">
                <a:latin typeface="Arial" pitchFamily="34" charset="0"/>
                <a:cs typeface="Arial" pitchFamily="34" charset="0"/>
              </a:rPr>
              <a:t>1, 2</a:t>
            </a:r>
            <a:endParaRPr lang="en-US" dirty="0">
              <a:latin typeface="Arial" pitchFamily="34" charset="0"/>
              <a:cs typeface="Arial" pitchFamily="34" charset="0"/>
            </a:endParaRPr>
          </a:p>
          <a:p>
            <a:r>
              <a:rPr lang="en-US" b="1" dirty="0">
                <a:latin typeface="Arial" pitchFamily="34" charset="0"/>
                <a:cs typeface="Arial" pitchFamily="34" charset="0"/>
              </a:rPr>
              <a:t> </a:t>
            </a:r>
            <a:endParaRPr lang="en-US" dirty="0">
              <a:latin typeface="Arial" pitchFamily="34" charset="0"/>
              <a:cs typeface="Arial" pitchFamily="34" charset="0"/>
            </a:endParaRPr>
          </a:p>
          <a:p>
            <a:r>
              <a:rPr lang="en-US" baseline="30000" dirty="0">
                <a:latin typeface="Arial" pitchFamily="34" charset="0"/>
                <a:cs typeface="Arial" pitchFamily="34" charset="0"/>
              </a:rPr>
              <a:t>1</a:t>
            </a:r>
            <a:r>
              <a:rPr lang="en-US" dirty="0">
                <a:latin typeface="Arial" pitchFamily="34" charset="0"/>
                <a:cs typeface="Arial" pitchFamily="34" charset="0"/>
              </a:rPr>
              <a:t>Duke University, Department of Mechanical Engineering and Materials Science, Center for Biologically Inspired Materials and Material Systems, PO Box 90300 Hudson Hall, Durham, NC 27708, Corresponding author: </a:t>
            </a:r>
            <a:r>
              <a:rPr lang="en-US" u="sng" dirty="0">
                <a:latin typeface="Arial" pitchFamily="34" charset="0"/>
                <a:cs typeface="Arial" pitchFamily="34" charset="0"/>
                <a:hlinkClick r:id="rId3"/>
              </a:rPr>
              <a:t>yellen@duke.edu</a:t>
            </a:r>
            <a:r>
              <a:rPr lang="en-US" dirty="0">
                <a:latin typeface="Arial" pitchFamily="34" charset="0"/>
                <a:cs typeface="Arial" pitchFamily="34" charset="0"/>
              </a:rPr>
              <a:t>, * denotes co-first authors. </a:t>
            </a:r>
          </a:p>
          <a:p>
            <a:r>
              <a:rPr lang="en-US" baseline="30000" dirty="0">
                <a:latin typeface="Arial" pitchFamily="34" charset="0"/>
                <a:cs typeface="Arial" pitchFamily="34" charset="0"/>
              </a:rPr>
              <a:t>3</a:t>
            </a:r>
            <a:r>
              <a:rPr lang="en-US" dirty="0">
                <a:latin typeface="Arial" pitchFamily="34" charset="0"/>
                <a:cs typeface="Arial" pitchFamily="34" charset="0"/>
              </a:rPr>
              <a:t>Duke University, Department of Physics</a:t>
            </a:r>
          </a:p>
          <a:p>
            <a:r>
              <a:rPr lang="en-US" baseline="30000" dirty="0">
                <a:latin typeface="Arial" pitchFamily="34" charset="0"/>
                <a:cs typeface="Arial" pitchFamily="34" charset="0"/>
              </a:rPr>
              <a:t>4</a:t>
            </a:r>
            <a:r>
              <a:rPr lang="en-US" dirty="0">
                <a:latin typeface="Arial" pitchFamily="34" charset="0"/>
                <a:cs typeface="Arial" pitchFamily="34" charset="0"/>
              </a:rPr>
              <a:t>Duke University, Department of Chemistry</a:t>
            </a:r>
          </a:p>
          <a:p>
            <a:r>
              <a:rPr lang="en-US" baseline="30000" dirty="0">
                <a:latin typeface="Arial" pitchFamily="34" charset="0"/>
                <a:cs typeface="Arial" pitchFamily="34" charset="0"/>
              </a:rPr>
              <a:t>2</a:t>
            </a:r>
            <a:r>
              <a:rPr lang="en-US" dirty="0">
                <a:latin typeface="Arial" pitchFamily="34" charset="0"/>
                <a:cs typeface="Arial" pitchFamily="34" charset="0"/>
              </a:rPr>
              <a:t>University of Michigan – Shanghai Jiao Tong University Joint Institute, Shanghai Jiao Tong University, Shanghai, China.</a:t>
            </a:r>
          </a:p>
          <a:p>
            <a:endParaRPr lang="en-US" dirty="0">
              <a:latin typeface="Arial" pitchFamily="34" charset="0"/>
              <a:cs typeface="Arial" pitchFamily="34" charset="0"/>
            </a:endParaRPr>
          </a:p>
          <a:p>
            <a:r>
              <a:rPr lang="en-US" b="1" dirty="0">
                <a:latin typeface="Arial" pitchFamily="34" charset="0"/>
                <a:cs typeface="Arial" pitchFamily="34" charset="0"/>
              </a:rPr>
              <a:t>Acknowledgement:</a:t>
            </a:r>
          </a:p>
          <a:p>
            <a:r>
              <a:rPr lang="en-US" dirty="0">
                <a:latin typeface="Arial" pitchFamily="34" charset="0"/>
                <a:cs typeface="Arial" pitchFamily="34" charset="0"/>
              </a:rPr>
              <a:t>The authors are thankful for support from the Research Triangle MRSEC funded by National Science Foundation, DMR-1121107, and foreign young scholars grant funded by National Science Foundation of China, 51150110161.</a:t>
            </a:r>
            <a:endParaRPr lang="en-US" dirty="0"/>
          </a:p>
        </p:txBody>
      </p:sp>
      <p:sp>
        <p:nvSpPr>
          <p:cNvPr id="4" name="Slide Number Placeholder 3"/>
          <p:cNvSpPr>
            <a:spLocks noGrp="1"/>
          </p:cNvSpPr>
          <p:nvPr>
            <p:ph type="sldNum" sz="quarter" idx="10"/>
          </p:nvPr>
        </p:nvSpPr>
        <p:spPr/>
        <p:txBody>
          <a:bodyPr/>
          <a:lstStyle/>
          <a:p>
            <a:fld id="{792F8D25-E147-4A0E-9FC0-193B511EB21B}" type="slidenum">
              <a:rPr lang="en-US" smtClean="0"/>
              <a:pPr/>
              <a:t>1</a:t>
            </a:fld>
            <a:endParaRPr lang="en-US"/>
          </a:p>
        </p:txBody>
      </p:sp>
    </p:spTree>
    <p:extLst>
      <p:ext uri="{BB962C8B-B14F-4D97-AF65-F5344CB8AC3E}">
        <p14:creationId xmlns:p14="http://schemas.microsoft.com/office/powerpoint/2010/main" val="143648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4939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66148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865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4813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19855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450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AC024-3165-4D6F-BCAD-5071998494D7}" type="datetimeFigureOut">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5947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AC024-3165-4D6F-BCAD-5071998494D7}" type="datetimeFigureOut">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72413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AC024-3165-4D6F-BCAD-5071998494D7}" type="datetimeFigureOut">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1303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80297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92689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C024-3165-4D6F-BCAD-5071998494D7}" type="datetimeFigureOut">
              <a:rPr lang="en-US" smtClean="0"/>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6956-EBBD-4D8A-B4D4-E2CBA919FA3C}" type="slidenum">
              <a:rPr lang="en-US" smtClean="0"/>
              <a:pPr/>
              <a:t>‹#›</a:t>
            </a:fld>
            <a:endParaRPr lang="en-US"/>
          </a:p>
        </p:txBody>
      </p:sp>
    </p:spTree>
    <p:extLst>
      <p:ext uri="{BB962C8B-B14F-4D97-AF65-F5344CB8AC3E}">
        <p14:creationId xmlns:p14="http://schemas.microsoft.com/office/powerpoint/2010/main" val="348912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0" y="914400"/>
            <a:ext cx="5320635" cy="5930159"/>
          </a:xfrm>
          <a:prstGeom prst="rect">
            <a:avLst/>
          </a:prstGeom>
        </p:spPr>
      </p:pic>
      <p:sp>
        <p:nvSpPr>
          <p:cNvPr id="4" name="TextBox 3"/>
          <p:cNvSpPr txBox="1"/>
          <p:nvPr/>
        </p:nvSpPr>
        <p:spPr>
          <a:xfrm>
            <a:off x="3169210" y="0"/>
            <a:ext cx="2771913" cy="261610"/>
          </a:xfrm>
          <a:prstGeom prst="rect">
            <a:avLst/>
          </a:prstGeom>
          <a:noFill/>
        </p:spPr>
        <p:txBody>
          <a:bodyPr wrap="none" rtlCol="0">
            <a:spAutoFit/>
          </a:bodyPr>
          <a:lstStyle/>
          <a:p>
            <a:r>
              <a:rPr lang="en-US" sz="1100" b="1" dirty="0" smtClean="0">
                <a:solidFill>
                  <a:schemeClr val="tx1">
                    <a:lumMod val="85000"/>
                    <a:lumOff val="15000"/>
                  </a:schemeClr>
                </a:solidFill>
                <a:latin typeface="Arial" pitchFamily="34" charset="0"/>
                <a:cs typeface="Arial" pitchFamily="34" charset="0"/>
              </a:rPr>
              <a:t>DUKE  </a:t>
            </a:r>
            <a:r>
              <a:rPr lang="en-US" sz="1100" b="1" dirty="0" smtClean="0">
                <a:solidFill>
                  <a:srgbClr val="FF9933"/>
                </a:solidFill>
                <a:latin typeface="Arial" pitchFamily="34" charset="0"/>
                <a:cs typeface="Arial" pitchFamily="34" charset="0"/>
              </a:rPr>
              <a:t> |   </a:t>
            </a:r>
            <a:r>
              <a:rPr lang="en-US" sz="1100" b="1" dirty="0" smtClean="0">
                <a:solidFill>
                  <a:schemeClr val="tx1">
                    <a:lumMod val="85000"/>
                    <a:lumOff val="15000"/>
                  </a:schemeClr>
                </a:solidFill>
                <a:latin typeface="Arial" pitchFamily="34" charset="0"/>
                <a:cs typeface="Arial" pitchFamily="34" charset="0"/>
              </a:rPr>
              <a:t>NCCU   </a:t>
            </a:r>
            <a:r>
              <a:rPr lang="en-US" sz="1100" b="1" dirty="0" smtClean="0">
                <a:solidFill>
                  <a:srgbClr val="FF9933"/>
                </a:solidFill>
                <a:latin typeface="Arial" pitchFamily="34" charset="0"/>
                <a:cs typeface="Arial" pitchFamily="34" charset="0"/>
              </a:rPr>
              <a:t>| </a:t>
            </a:r>
            <a:r>
              <a:rPr lang="en-US" sz="1100" b="1" dirty="0" smtClean="0">
                <a:solidFill>
                  <a:schemeClr val="tx1">
                    <a:lumMod val="85000"/>
                    <a:lumOff val="15000"/>
                  </a:schemeClr>
                </a:solidFill>
                <a:latin typeface="Arial" pitchFamily="34" charset="0"/>
                <a:cs typeface="Arial" pitchFamily="34" charset="0"/>
              </a:rPr>
              <a:t>  NCSU  </a:t>
            </a:r>
            <a:r>
              <a:rPr lang="en-US" sz="1100" b="1" dirty="0" smtClean="0">
                <a:solidFill>
                  <a:srgbClr val="FF9933"/>
                </a:solidFill>
                <a:latin typeface="Arial" pitchFamily="34" charset="0"/>
                <a:cs typeface="Arial" pitchFamily="34" charset="0"/>
              </a:rPr>
              <a:t> |   </a:t>
            </a:r>
            <a:r>
              <a:rPr lang="en-US" sz="1100" b="1" dirty="0" smtClean="0">
                <a:solidFill>
                  <a:schemeClr val="tx1">
                    <a:lumMod val="85000"/>
                    <a:lumOff val="15000"/>
                  </a:schemeClr>
                </a:solidFill>
                <a:latin typeface="Arial" pitchFamily="34" charset="0"/>
                <a:cs typeface="Arial" pitchFamily="34" charset="0"/>
              </a:rPr>
              <a:t>UNC-CH</a:t>
            </a:r>
            <a:endParaRPr lang="en-US" sz="1100" b="1" dirty="0">
              <a:solidFill>
                <a:schemeClr val="tx1">
                  <a:lumMod val="85000"/>
                  <a:lumOff val="15000"/>
                </a:schemeClr>
              </a:solidFill>
              <a:latin typeface="Arial" pitchFamily="34" charset="0"/>
              <a:cs typeface="Arial" pitchFamily="34" charset="0"/>
            </a:endParaRPr>
          </a:p>
        </p:txBody>
      </p:sp>
      <p:sp>
        <p:nvSpPr>
          <p:cNvPr id="5" name="Rectangle 4" descr="Denim"/>
          <p:cNvSpPr>
            <a:spLocks noChangeArrowheads="1"/>
          </p:cNvSpPr>
          <p:nvPr/>
        </p:nvSpPr>
        <p:spPr bwMode="auto">
          <a:xfrm>
            <a:off x="116114" y="1716088"/>
            <a:ext cx="8915400" cy="36512"/>
          </a:xfrm>
          <a:prstGeom prst="rect">
            <a:avLst/>
          </a:prstGeom>
          <a:solidFill>
            <a:srgbClr val="FF6600"/>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sp>
        <p:nvSpPr>
          <p:cNvPr id="6" name="Rectangle 4" descr="Denim"/>
          <p:cNvSpPr>
            <a:spLocks noChangeArrowheads="1"/>
          </p:cNvSpPr>
          <p:nvPr/>
        </p:nvSpPr>
        <p:spPr bwMode="auto">
          <a:xfrm>
            <a:off x="1" y="6475116"/>
            <a:ext cx="9144000" cy="382884"/>
          </a:xfrm>
          <a:prstGeom prst="rect">
            <a:avLst/>
          </a:prstGeom>
          <a:solidFill>
            <a:srgbClr val="FF9933"/>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pic>
        <p:nvPicPr>
          <p:cNvPr id="7" name="Picture 2"/>
          <p:cNvPicPr>
            <a:picLocks noChangeAspect="1" noChangeArrowheads="1"/>
          </p:cNvPicPr>
          <p:nvPr/>
        </p:nvPicPr>
        <p:blipFill rotWithShape="1">
          <a:blip r:embed="rId4"/>
          <a:srcRect l="4476"/>
          <a:stretch/>
        </p:blipFill>
        <p:spPr bwMode="auto">
          <a:xfrm>
            <a:off x="0" y="0"/>
            <a:ext cx="1447800" cy="1053492"/>
          </a:xfrm>
          <a:prstGeom prst="rect">
            <a:avLst/>
          </a:prstGeom>
          <a:noFill/>
          <a:ln w="9525">
            <a:noFill/>
            <a:miter lim="800000"/>
            <a:headEnd/>
            <a:tailEnd/>
          </a:ln>
        </p:spPr>
      </p:pic>
      <p:sp>
        <p:nvSpPr>
          <p:cNvPr id="9" name="Title Placeholder 1"/>
          <p:cNvSpPr txBox="1">
            <a:spLocks/>
          </p:cNvSpPr>
          <p:nvPr/>
        </p:nvSpPr>
        <p:spPr bwMode="auto">
          <a:xfrm>
            <a:off x="-664534" y="578946"/>
            <a:ext cx="10439400" cy="14049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1200" dirty="0" smtClean="0"/>
              <a:t>K. Khalil,</a:t>
            </a:r>
            <a:r>
              <a:rPr lang="en-US" sz="1200" baseline="30000" dirty="0" smtClean="0"/>
              <a:t>1</a:t>
            </a:r>
            <a:r>
              <a:rPr lang="en-US" sz="1200" dirty="0" smtClean="0"/>
              <a:t> </a:t>
            </a:r>
            <a:r>
              <a:rPr lang="en-US" sz="1200" dirty="0"/>
              <a:t>A. </a:t>
            </a:r>
            <a:r>
              <a:rPr lang="en-US" sz="1200" dirty="0" smtClean="0"/>
              <a:t>Sagastegui,</a:t>
            </a:r>
            <a:r>
              <a:rPr lang="en-US" sz="1200" baseline="30000" dirty="0" smtClean="0"/>
              <a:t>1</a:t>
            </a:r>
            <a:r>
              <a:rPr lang="en-US" sz="1200" dirty="0"/>
              <a:t> </a:t>
            </a:r>
            <a:r>
              <a:rPr lang="en-US" sz="1200" dirty="0" smtClean="0"/>
              <a:t>Y</a:t>
            </a:r>
            <a:r>
              <a:rPr lang="en-US" sz="1200" dirty="0"/>
              <a:t>. </a:t>
            </a:r>
            <a:r>
              <a:rPr lang="en-US" sz="1200" dirty="0" smtClean="0"/>
              <a:t>Li,</a:t>
            </a:r>
            <a:r>
              <a:rPr lang="en-US" sz="1200" baseline="30000" dirty="0" smtClean="0"/>
              <a:t>2</a:t>
            </a:r>
            <a:r>
              <a:rPr lang="en-US" sz="1200" dirty="0" smtClean="0"/>
              <a:t> </a:t>
            </a:r>
            <a:r>
              <a:rPr lang="en-US" sz="1200" dirty="0"/>
              <a:t>M. A. </a:t>
            </a:r>
            <a:r>
              <a:rPr lang="en-US" sz="1200" dirty="0" smtClean="0"/>
              <a:t>Tahir,</a:t>
            </a:r>
            <a:r>
              <a:rPr lang="en-US" sz="1200" baseline="30000" dirty="0" smtClean="0"/>
              <a:t>1</a:t>
            </a:r>
            <a:r>
              <a:rPr lang="en-US" sz="1200" dirty="0" smtClean="0"/>
              <a:t> </a:t>
            </a:r>
            <a:r>
              <a:rPr lang="en-US" sz="1200" dirty="0"/>
              <a:t>J. E. S. </a:t>
            </a:r>
            <a:r>
              <a:rPr lang="en-US" sz="1200" dirty="0" smtClean="0"/>
              <a:t>Socolar,</a:t>
            </a:r>
            <a:r>
              <a:rPr lang="en-US" sz="1200" baseline="30000" dirty="0" smtClean="0"/>
              <a:t>3</a:t>
            </a:r>
            <a:r>
              <a:rPr lang="en-US" sz="1200" dirty="0" smtClean="0"/>
              <a:t> </a:t>
            </a:r>
            <a:r>
              <a:rPr lang="en-US" sz="1200" dirty="0"/>
              <a:t>B. J. </a:t>
            </a:r>
            <a:r>
              <a:rPr lang="en-US" sz="1200" dirty="0" smtClean="0"/>
              <a:t>Wiley,</a:t>
            </a:r>
            <a:r>
              <a:rPr lang="en-US" sz="1200" baseline="30000" dirty="0" smtClean="0"/>
              <a:t>4</a:t>
            </a:r>
            <a:r>
              <a:rPr lang="en-US" sz="1200" dirty="0" smtClean="0"/>
              <a:t> </a:t>
            </a:r>
            <a:r>
              <a:rPr lang="en-US" sz="1200" dirty="0"/>
              <a:t>and B. B. Yellen</a:t>
            </a:r>
            <a:r>
              <a:rPr lang="en-US" sz="1200" baseline="30000" dirty="0"/>
              <a:t>1, </a:t>
            </a:r>
            <a:r>
              <a:rPr lang="en-US" sz="1200" baseline="30000" dirty="0" smtClean="0"/>
              <a:t>2</a:t>
            </a:r>
            <a:endParaRPr lang="en-US" sz="1200" dirty="0"/>
          </a:p>
          <a:p>
            <a:r>
              <a:rPr lang="en-US" sz="1200" b="0" dirty="0" smtClean="0"/>
              <a:t> </a:t>
            </a:r>
            <a:r>
              <a:rPr lang="en-US" sz="1200" baseline="30000" dirty="0" smtClean="0"/>
              <a:t>1</a:t>
            </a:r>
            <a:r>
              <a:rPr lang="en-US" sz="1200" b="0" dirty="0" smtClean="0"/>
              <a:t>Depts. </a:t>
            </a:r>
            <a:r>
              <a:rPr lang="en-US" sz="1200" b="0" dirty="0"/>
              <a:t>of Mechanical Engineering and Materials </a:t>
            </a:r>
            <a:r>
              <a:rPr lang="en-US" sz="1200" b="0" dirty="0" smtClean="0"/>
              <a:t>Science,</a:t>
            </a:r>
            <a:r>
              <a:rPr lang="en-US" sz="1200" baseline="30000" dirty="0" smtClean="0"/>
              <a:t>3</a:t>
            </a:r>
            <a:r>
              <a:rPr lang="en-US" sz="1200" b="0" dirty="0" smtClean="0"/>
              <a:t>Physics and </a:t>
            </a:r>
            <a:r>
              <a:rPr lang="en-US" sz="1200" baseline="30000" dirty="0" smtClean="0"/>
              <a:t>4</a:t>
            </a:r>
            <a:r>
              <a:rPr lang="en-US" sz="1200" b="0" dirty="0" smtClean="0"/>
              <a:t>Chemistry</a:t>
            </a:r>
            <a:r>
              <a:rPr lang="en-US" sz="1200" b="0" dirty="0"/>
              <a:t>, Duke </a:t>
            </a:r>
            <a:r>
              <a:rPr lang="en-US" sz="1200" b="0" dirty="0" smtClean="0"/>
              <a:t>University</a:t>
            </a:r>
          </a:p>
          <a:p>
            <a:r>
              <a:rPr lang="en-US" sz="1200" baseline="30000" dirty="0"/>
              <a:t>2</a:t>
            </a:r>
            <a:r>
              <a:rPr lang="en-US" sz="1200" b="0" dirty="0" smtClean="0"/>
              <a:t>University </a:t>
            </a:r>
            <a:r>
              <a:rPr lang="en-US" sz="1200" b="0" dirty="0"/>
              <a:t>of Michigan – Shanghai Jiao Tong University Joint Institute, Shanghai Jiao Tong </a:t>
            </a:r>
            <a:r>
              <a:rPr lang="en-US" sz="1200" b="0" dirty="0" smtClean="0"/>
              <a:t>University</a:t>
            </a:r>
            <a:endParaRPr lang="en-US" sz="1200" b="0" dirty="0"/>
          </a:p>
        </p:txBody>
      </p:sp>
      <p:sp>
        <p:nvSpPr>
          <p:cNvPr id="10" name="Title Placeholder 1"/>
          <p:cNvSpPr txBox="1">
            <a:spLocks/>
          </p:cNvSpPr>
          <p:nvPr/>
        </p:nvSpPr>
        <p:spPr bwMode="auto">
          <a:xfrm>
            <a:off x="1371600" y="346556"/>
            <a:ext cx="6467962" cy="5410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000" dirty="0" smtClean="0">
                <a:solidFill>
                  <a:srgbClr val="002060"/>
                </a:solidFill>
              </a:rPr>
              <a:t>Binary Colloidal Structures Assembled through </a:t>
            </a:r>
            <a:r>
              <a:rPr lang="en-US" sz="2000" dirty="0" err="1" smtClean="0">
                <a:solidFill>
                  <a:srgbClr val="002060"/>
                </a:solidFill>
              </a:rPr>
              <a:t>Ising</a:t>
            </a:r>
            <a:r>
              <a:rPr lang="en-US" sz="2000" dirty="0" smtClean="0">
                <a:solidFill>
                  <a:srgbClr val="002060"/>
                </a:solidFill>
              </a:rPr>
              <a:t> Interactions</a:t>
            </a:r>
          </a:p>
        </p:txBody>
      </p:sp>
      <p:sp>
        <p:nvSpPr>
          <p:cNvPr id="11" name="TextBox 10"/>
          <p:cNvSpPr txBox="1"/>
          <p:nvPr/>
        </p:nvSpPr>
        <p:spPr>
          <a:xfrm>
            <a:off x="114300" y="6528059"/>
            <a:ext cx="3119315" cy="276999"/>
          </a:xfrm>
          <a:prstGeom prst="rect">
            <a:avLst/>
          </a:prstGeom>
          <a:noFill/>
        </p:spPr>
        <p:txBody>
          <a:bodyPr wrap="none" rtlCol="0">
            <a:spAutoFit/>
          </a:bodyPr>
          <a:lstStyle/>
          <a:p>
            <a:r>
              <a:rPr lang="en-US" sz="1200" b="1" dirty="0" smtClean="0">
                <a:latin typeface="Arial" pitchFamily="34" charset="0"/>
                <a:cs typeface="Arial" pitchFamily="34" charset="0"/>
              </a:rPr>
              <a:t>Visit  </a:t>
            </a:r>
            <a:r>
              <a:rPr lang="el-GR" sz="1200" b="1" dirty="0" smtClean="0">
                <a:latin typeface="Arial" pitchFamily="34" charset="0"/>
                <a:cs typeface="Arial" pitchFamily="34" charset="0"/>
              </a:rPr>
              <a:t>Δ</a:t>
            </a:r>
            <a:r>
              <a:rPr lang="en-US" sz="1200" b="1" dirty="0" smtClean="0">
                <a:latin typeface="Arial" pitchFamily="34" charset="0"/>
                <a:cs typeface="Arial" pitchFamily="34" charset="0"/>
              </a:rPr>
              <a:t>MRSEC at http://mrsec.duke.edu</a:t>
            </a:r>
            <a:endParaRPr lang="en-US" sz="1200" dirty="0"/>
          </a:p>
        </p:txBody>
      </p:sp>
      <p:sp>
        <p:nvSpPr>
          <p:cNvPr id="12" name="TextBox 11"/>
          <p:cNvSpPr txBox="1"/>
          <p:nvPr/>
        </p:nvSpPr>
        <p:spPr>
          <a:xfrm>
            <a:off x="4183444" y="6528059"/>
            <a:ext cx="1760156" cy="276999"/>
          </a:xfrm>
          <a:prstGeom prst="rect">
            <a:avLst/>
          </a:prstGeom>
          <a:noFill/>
        </p:spPr>
        <p:txBody>
          <a:bodyPr wrap="square" rtlCol="0">
            <a:spAutoFit/>
          </a:bodyPr>
          <a:lstStyle/>
          <a:p>
            <a:r>
              <a:rPr lang="en-US" sz="1200" b="1" dirty="0" smtClean="0">
                <a:latin typeface="Arial" pitchFamily="34" charset="0"/>
                <a:cs typeface="Arial" pitchFamily="34" charset="0"/>
              </a:rPr>
              <a:t>NSF DMR 1121107</a:t>
            </a:r>
            <a:endParaRPr lang="en-US" sz="1200" dirty="0"/>
          </a:p>
        </p:txBody>
      </p:sp>
      <p:sp>
        <p:nvSpPr>
          <p:cNvPr id="13" name="Rectangle 12"/>
          <p:cNvSpPr/>
          <p:nvPr/>
        </p:nvSpPr>
        <p:spPr>
          <a:xfrm>
            <a:off x="6887068" y="6528059"/>
            <a:ext cx="2256932" cy="276999"/>
          </a:xfrm>
          <a:prstGeom prst="rect">
            <a:avLst/>
          </a:prstGeom>
        </p:spPr>
        <p:txBody>
          <a:bodyPr wrap="square">
            <a:spAutoFit/>
          </a:bodyPr>
          <a:lstStyle/>
          <a:p>
            <a:r>
              <a:rPr lang="en-US" sz="1200" b="1" i="1" dirty="0" smtClean="0">
                <a:latin typeface="Arial" pitchFamily="34" charset="0"/>
                <a:cs typeface="Arial" pitchFamily="34" charset="0"/>
              </a:rPr>
              <a:t>Nature Comm</a:t>
            </a:r>
            <a:r>
              <a:rPr lang="en-US" sz="1200" b="1" dirty="0" smtClean="0">
                <a:latin typeface="Arial" pitchFamily="34" charset="0"/>
                <a:cs typeface="Arial" pitchFamily="34" charset="0"/>
              </a:rPr>
              <a:t>. </a:t>
            </a:r>
            <a:r>
              <a:rPr lang="en-US" sz="1200" b="1" dirty="0">
                <a:latin typeface="Arial" pitchFamily="34" charset="0"/>
                <a:cs typeface="Arial" pitchFamily="34" charset="0"/>
              </a:rPr>
              <a:t>3, 794 (</a:t>
            </a:r>
            <a:r>
              <a:rPr lang="en-US" sz="1200" b="1" dirty="0" smtClean="0">
                <a:latin typeface="Arial" pitchFamily="34" charset="0"/>
                <a:cs typeface="Arial" pitchFamily="34" charset="0"/>
              </a:rPr>
              <a:t>2012</a:t>
            </a:r>
            <a:r>
              <a:rPr lang="en-US" sz="1200" b="1" dirty="0">
                <a:latin typeface="Arial" pitchFamily="34" charset="0"/>
                <a:cs typeface="Arial" pitchFamily="34" charset="0"/>
              </a:rPr>
              <a:t>)</a:t>
            </a:r>
          </a:p>
        </p:txBody>
      </p:sp>
      <p:sp>
        <p:nvSpPr>
          <p:cNvPr id="14" name="Rectangle 13"/>
          <p:cNvSpPr/>
          <p:nvPr/>
        </p:nvSpPr>
        <p:spPr>
          <a:xfrm>
            <a:off x="152400" y="4831140"/>
            <a:ext cx="8762999" cy="1569660"/>
          </a:xfrm>
          <a:prstGeom prst="rect">
            <a:avLst/>
          </a:prstGeom>
        </p:spPr>
        <p:txBody>
          <a:bodyPr wrap="square">
            <a:spAutoFit/>
          </a:bodyPr>
          <a:lstStyle/>
          <a:p>
            <a:pPr algn="just"/>
            <a:r>
              <a:rPr lang="el-GR" sz="1600" dirty="0" smtClean="0">
                <a:latin typeface="Arial" pitchFamily="34" charset="0"/>
                <a:cs typeface="Arial" pitchFamily="34" charset="0"/>
              </a:rPr>
              <a:t>Δ</a:t>
            </a:r>
            <a:r>
              <a:rPr lang="en-US" sz="1600" dirty="0" smtClean="0">
                <a:latin typeface="Arial" pitchFamily="34" charset="0"/>
                <a:cs typeface="Arial" pitchFamily="34" charset="0"/>
              </a:rPr>
              <a:t>MRSEC </a:t>
            </a:r>
            <a:r>
              <a:rPr lang="en-US" sz="1600" dirty="0">
                <a:latin typeface="Arial" pitchFamily="34" charset="0"/>
                <a:cs typeface="Arial" pitchFamily="34" charset="0"/>
              </a:rPr>
              <a:t>researchers have developed a highly tunable strategy to coax micron-size particles to assemble into a wide variety of two-dimensional structures.  A</a:t>
            </a:r>
            <a:r>
              <a:rPr lang="en-US" sz="1600" dirty="0" smtClean="0">
                <a:latin typeface="Arial" pitchFamily="34" charset="0"/>
                <a:cs typeface="Arial" pitchFamily="34" charset="0"/>
              </a:rPr>
              <a:t> </a:t>
            </a:r>
            <a:r>
              <a:rPr lang="en-US" sz="1600" dirty="0">
                <a:latin typeface="Arial" pitchFamily="34" charset="0"/>
                <a:cs typeface="Arial" pitchFamily="34" charset="0"/>
              </a:rPr>
              <a:t>mixture of magnetic and non-magnetic spherical </a:t>
            </a:r>
            <a:r>
              <a:rPr lang="en-US" sz="1600" dirty="0" smtClean="0">
                <a:latin typeface="Arial" pitchFamily="34" charset="0"/>
                <a:cs typeface="Arial" pitchFamily="34" charset="0"/>
              </a:rPr>
              <a:t>beads is </a:t>
            </a:r>
            <a:r>
              <a:rPr lang="en-US" sz="1600" dirty="0">
                <a:latin typeface="Arial" pitchFamily="34" charset="0"/>
                <a:cs typeface="Arial" pitchFamily="34" charset="0"/>
              </a:rPr>
              <a:t>immersed in a </a:t>
            </a:r>
            <a:r>
              <a:rPr lang="en-US" sz="1600" dirty="0" err="1">
                <a:latin typeface="Arial" pitchFamily="34" charset="0"/>
                <a:cs typeface="Arial" pitchFamily="34" charset="0"/>
              </a:rPr>
              <a:t>ferrofluid</a:t>
            </a:r>
            <a:r>
              <a:rPr lang="en-US" sz="1600" dirty="0">
                <a:latin typeface="Arial" pitchFamily="34" charset="0"/>
                <a:cs typeface="Arial" pitchFamily="34" charset="0"/>
              </a:rPr>
              <a:t> and confined between two plates</a:t>
            </a:r>
            <a:r>
              <a:rPr lang="en-US" sz="1600" dirty="0" smtClean="0">
                <a:latin typeface="Arial" pitchFamily="34" charset="0"/>
                <a:cs typeface="Arial" pitchFamily="34" charset="0"/>
              </a:rPr>
              <a:t>.</a:t>
            </a:r>
            <a:r>
              <a:rPr lang="en-US" sz="1600" dirty="0">
                <a:latin typeface="Arial" pitchFamily="34" charset="0"/>
                <a:cs typeface="Arial" pitchFamily="34" charset="0"/>
              </a:rPr>
              <a:t> The structures are selected by controlling the relative concentrations of the two bead types and the magnetic susceptibility of the </a:t>
            </a:r>
            <a:r>
              <a:rPr lang="en-US" sz="1600" dirty="0" err="1">
                <a:latin typeface="Arial" pitchFamily="34" charset="0"/>
                <a:cs typeface="Arial" pitchFamily="34" charset="0"/>
              </a:rPr>
              <a:t>ferrofluid</a:t>
            </a:r>
            <a:r>
              <a:rPr lang="en-US" sz="1600" dirty="0">
                <a:latin typeface="Arial" pitchFamily="34" charset="0"/>
                <a:cs typeface="Arial" pitchFamily="34" charset="0"/>
              </a:rPr>
              <a:t>.  Control of the formation of such structures provides a new path to the fabrication of complex materials.</a:t>
            </a:r>
          </a:p>
        </p:txBody>
      </p:sp>
      <p:pic>
        <p:nvPicPr>
          <p:cNvPr id="15" name="Picture 2" descr="NSF highligh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1847850"/>
            <a:ext cx="5943600" cy="287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5490" y="104593"/>
            <a:ext cx="850352" cy="855268"/>
          </a:xfrm>
          <a:prstGeom prst="rect">
            <a:avLst/>
          </a:prstGeom>
        </p:spPr>
      </p:pic>
    </p:spTree>
    <p:extLst>
      <p:ext uri="{BB962C8B-B14F-4D97-AF65-F5344CB8AC3E}">
        <p14:creationId xmlns:p14="http://schemas.microsoft.com/office/powerpoint/2010/main" val="188218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348</Words>
  <Application>Microsoft Office PowerPoint</Application>
  <PresentationFormat>On-screen Show (4:3)</PresentationFormat>
  <Paragraphs>25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Ariel</cp:lastModifiedBy>
  <cp:revision>20</cp:revision>
  <cp:lastPrinted>2012-04-30T17:52:26Z</cp:lastPrinted>
  <dcterms:created xsi:type="dcterms:W3CDTF">2012-04-30T19:27:24Z</dcterms:created>
  <dcterms:modified xsi:type="dcterms:W3CDTF">2012-05-01T17:05:32Z</dcterms:modified>
</cp:coreProperties>
</file>