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6112" autoAdjust="0"/>
  </p:normalViewPr>
  <p:slideViewPr>
    <p:cSldViewPr showGuides="1">
      <p:cViewPr>
        <p:scale>
          <a:sx n="122" d="100"/>
          <a:sy n="122" d="100"/>
        </p:scale>
        <p:origin x="-1962" y="-36"/>
      </p:cViewPr>
      <p:guideLst>
        <p:guide orient="horz" pos="2160"/>
        <p:guide orient="horz" pos="4176"/>
        <p:guide orient="horz" pos="4080"/>
        <p:guide orient="horz" pos="4319"/>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776EE73-8D5D-49BE-BDA5-3FC47806D377}" type="datetimeFigureOut">
              <a:rPr lang="en-US" smtClean="0"/>
              <a:pPr/>
              <a:t>4/1/2013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792F8D25-E147-4A0E-9FC0-193B511EB21B}" type="slidenum">
              <a:rPr lang="en-US" smtClean="0"/>
              <a:pPr/>
              <a:t>‹#›</a:t>
            </a:fld>
            <a:endParaRPr lang="en-US"/>
          </a:p>
        </p:txBody>
      </p:sp>
    </p:spTree>
    <p:extLst>
      <p:ext uri="{BB962C8B-B14F-4D97-AF65-F5344CB8AC3E}">
        <p14:creationId xmlns:p14="http://schemas.microsoft.com/office/powerpoint/2010/main" val="295935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Colloidal particles with strongly attractive interactions snap on contact and form permanent, but disordered aggregates. In contrast, AC electric fields allow directional assembly of chains or crystals from repulsive particles by </a:t>
            </a:r>
            <a:r>
              <a:rPr lang="en-US" sz="1200" b="0" i="0" kern="1200" dirty="0" err="1" smtClean="0">
                <a:solidFill>
                  <a:schemeClr val="tx1"/>
                </a:solidFill>
                <a:effectLst/>
                <a:latin typeface="Arial" pitchFamily="34" charset="0"/>
                <a:ea typeface="+mn-ea"/>
                <a:cs typeface="Arial" pitchFamily="34" charset="0"/>
              </a:rPr>
              <a:t>dielectrophoresis</a:t>
            </a:r>
            <a:r>
              <a:rPr lang="en-US" sz="1200" b="0" i="0" kern="1200" dirty="0" smtClean="0">
                <a:solidFill>
                  <a:schemeClr val="tx1"/>
                </a:solidFill>
                <a:effectLst/>
                <a:latin typeface="Arial" pitchFamily="34" charset="0"/>
                <a:ea typeface="+mn-ea"/>
                <a:cs typeface="Arial" pitchFamily="34" charset="0"/>
              </a:rPr>
              <a:t> (DEP), but these structures fall apart once the field is switched off. We demonstrated how well-organized, permanent clusters and chains of micron-sized particles can be assembled by applying DEP to mixtures of oppositely charged microspheres. We found that the length of the formed chains depends on size ratio as well as the number ratio of the two species, and formulated a statistical model for this assembly mechanism, which is in excellent agreement with the experimental results. The assembly rules resulting from this study form a basis for tailoring new classes of permanent </a:t>
            </a:r>
            <a:r>
              <a:rPr lang="en-US" sz="1200" b="0" i="0" kern="1200" dirty="0" err="1" smtClean="0">
                <a:solidFill>
                  <a:schemeClr val="tx1"/>
                </a:solidFill>
                <a:effectLst/>
                <a:latin typeface="Arial" pitchFamily="34" charset="0"/>
                <a:ea typeface="+mn-ea"/>
                <a:cs typeface="Arial" pitchFamily="34" charset="0"/>
              </a:rPr>
              <a:t>supracolloidal</a:t>
            </a:r>
            <a:r>
              <a:rPr lang="en-US" sz="1200" b="0" i="0" kern="1200" dirty="0" smtClean="0">
                <a:solidFill>
                  <a:schemeClr val="tx1"/>
                </a:solidFill>
                <a:effectLst/>
                <a:latin typeface="Arial" pitchFamily="34" charset="0"/>
                <a:ea typeface="+mn-ea"/>
                <a:cs typeface="Arial" pitchFamily="34" charset="0"/>
              </a:rPr>
              <a:t> clusters and gels.</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Reference</a:t>
            </a:r>
            <a:r>
              <a:rPr lang="en-US" b="1" dirty="0">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Co-Assembly of Oppositely Charged Particles into Linear Clusters and Chains of Controllable Length</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dirty="0" smtClean="0"/>
              <a:t>Sci. Rep. 2, 1004 </a:t>
            </a:r>
            <a:r>
              <a:rPr lang="en-US" dirty="0"/>
              <a:t>(2012)</a:t>
            </a:r>
            <a:endParaRPr lang="en-US" dirty="0">
              <a:latin typeface="Arial" pitchFamily="34" charset="0"/>
              <a:cs typeface="Arial" pitchFamily="34" charset="0"/>
            </a:endParaRPr>
          </a:p>
          <a:p>
            <a:r>
              <a:rPr lang="en-US" b="1" dirty="0">
                <a:latin typeface="Arial" pitchFamily="34" charset="0"/>
                <a:cs typeface="Arial" pitchFamily="34" charset="0"/>
              </a:rPr>
              <a:t> </a:t>
            </a:r>
            <a:endParaRPr lang="en-US" dirty="0">
              <a:latin typeface="Arial" pitchFamily="34" charset="0"/>
              <a:cs typeface="Arial" pitchFamily="34" charset="0"/>
            </a:endParaRPr>
          </a:p>
          <a:p>
            <a:r>
              <a:rPr lang="en-US" dirty="0" smtClean="0">
                <a:latin typeface="Arial" pitchFamily="34" charset="0"/>
                <a:cs typeface="Arial" pitchFamily="34" charset="0"/>
              </a:rPr>
              <a:t>Bhuvnesh Bharti</a:t>
            </a:r>
            <a:r>
              <a:rPr lang="en-US" baseline="30000" dirty="0" smtClean="0">
                <a:latin typeface="Arial" pitchFamily="34" charset="0"/>
                <a:cs typeface="Arial" pitchFamily="34" charset="0"/>
              </a:rPr>
              <a:t>1,2</a:t>
            </a:r>
            <a:r>
              <a:rPr lang="en-US" dirty="0" smtClean="0">
                <a:latin typeface="Arial" pitchFamily="34" charset="0"/>
                <a:cs typeface="Arial" pitchFamily="34" charset="0"/>
              </a:rPr>
              <a:t>, Gerhard</a:t>
            </a:r>
            <a:r>
              <a:rPr lang="en-US" baseline="0" dirty="0" smtClean="0">
                <a:latin typeface="Arial" pitchFamily="34" charset="0"/>
                <a:cs typeface="Arial" pitchFamily="34" charset="0"/>
              </a:rPr>
              <a:t> H. Findenegg</a:t>
            </a:r>
            <a:r>
              <a:rPr lang="en-US" baseline="30000" dirty="0" smtClean="0">
                <a:latin typeface="Arial" pitchFamily="34" charset="0"/>
                <a:cs typeface="Arial" pitchFamily="34" charset="0"/>
              </a:rPr>
              <a:t>2</a:t>
            </a:r>
            <a:r>
              <a:rPr lang="en-US" dirty="0" smtClean="0">
                <a:latin typeface="Arial" pitchFamily="34" charset="0"/>
                <a:cs typeface="Arial" pitchFamily="34" charset="0"/>
              </a:rPr>
              <a:t>, and</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Orlin</a:t>
            </a:r>
            <a:r>
              <a:rPr lang="en-US" baseline="0" dirty="0" smtClean="0">
                <a:latin typeface="Arial" pitchFamily="34" charset="0"/>
                <a:cs typeface="Arial" pitchFamily="34" charset="0"/>
              </a:rPr>
              <a:t> D. Velev</a:t>
            </a:r>
            <a:r>
              <a:rPr lang="en-US" baseline="30000" dirty="0" smtClean="0">
                <a:latin typeface="Arial" pitchFamily="34" charset="0"/>
                <a:cs typeface="Arial" pitchFamily="34" charset="0"/>
              </a:rPr>
              <a:t>1</a:t>
            </a:r>
            <a:endParaRPr lang="en-US" dirty="0">
              <a:latin typeface="Arial" pitchFamily="34" charset="0"/>
              <a:cs typeface="Arial" pitchFamily="34" charset="0"/>
            </a:endParaRPr>
          </a:p>
          <a:p>
            <a:r>
              <a:rPr lang="en-US" b="1" dirty="0">
                <a:latin typeface="Arial" pitchFamily="34" charset="0"/>
                <a:cs typeface="Arial" pitchFamily="34" charset="0"/>
              </a:rPr>
              <a:t> </a:t>
            </a:r>
            <a:endParaRPr lang="en-US" dirty="0">
              <a:latin typeface="Arial" pitchFamily="34" charset="0"/>
              <a:cs typeface="Arial" pitchFamily="34" charset="0"/>
            </a:endParaRPr>
          </a:p>
          <a:p>
            <a:r>
              <a:rPr lang="en-US" baseline="30000" dirty="0" smtClean="0">
                <a:latin typeface="Arial" pitchFamily="34" charset="0"/>
                <a:cs typeface="Arial" pitchFamily="34" charset="0"/>
              </a:rPr>
              <a:t>1</a:t>
            </a:r>
            <a:r>
              <a:rPr lang="en-US" sz="1200" b="0" i="0" kern="1200" dirty="0" smtClean="0">
                <a:solidFill>
                  <a:schemeClr val="tx1"/>
                </a:solidFill>
                <a:effectLst/>
                <a:latin typeface="+mn-lt"/>
                <a:ea typeface="+mn-ea"/>
                <a:cs typeface="+mn-cs"/>
              </a:rPr>
              <a:t>Department of Chemical and </a:t>
            </a:r>
            <a:r>
              <a:rPr lang="en-US" sz="1200" b="0" i="0" kern="1200" dirty="0" err="1" smtClean="0">
                <a:solidFill>
                  <a:schemeClr val="tx1"/>
                </a:solidFill>
                <a:effectLst/>
                <a:latin typeface="+mn-lt"/>
                <a:ea typeface="+mn-ea"/>
                <a:cs typeface="+mn-cs"/>
              </a:rPr>
              <a:t>Biomolecular</a:t>
            </a:r>
            <a:r>
              <a:rPr lang="en-US" sz="1200" b="0" i="0" kern="1200" dirty="0" smtClean="0">
                <a:solidFill>
                  <a:schemeClr val="tx1"/>
                </a:solidFill>
                <a:effectLst/>
                <a:latin typeface="+mn-lt"/>
                <a:ea typeface="+mn-ea"/>
                <a:cs typeface="+mn-cs"/>
              </a:rPr>
              <a:t> Engineering, North Carolina State University, Raleigh, NC 27695, USA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odvelev@ncsu.edu</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Acknowledgement:</a:t>
            </a:r>
          </a:p>
          <a:p>
            <a:r>
              <a:rPr lang="en-US" dirty="0" smtClean="0">
                <a:effectLst/>
              </a:rPr>
              <a:t>We are grateful for the financial support of this study from US-NSF via the Triangle MRSEC on Programmable Soft Matter (DMR-1121107) and from the Deutsche </a:t>
            </a:r>
            <a:r>
              <a:rPr lang="en-US" dirty="0" err="1" smtClean="0">
                <a:effectLst/>
              </a:rPr>
              <a:t>Forschungsgemeinschaft</a:t>
            </a:r>
            <a:r>
              <a:rPr lang="en-US" dirty="0" smtClean="0">
                <a:effectLst/>
              </a:rPr>
              <a:t> (DFG) in the framework of IRTG-1524.</a:t>
            </a:r>
          </a:p>
        </p:txBody>
      </p:sp>
      <p:sp>
        <p:nvSpPr>
          <p:cNvPr id="4" name="Slide Number Placeholder 3"/>
          <p:cNvSpPr>
            <a:spLocks noGrp="1"/>
          </p:cNvSpPr>
          <p:nvPr>
            <p:ph type="sldNum" sz="quarter" idx="10"/>
          </p:nvPr>
        </p:nvSpPr>
        <p:spPr/>
        <p:txBody>
          <a:bodyPr/>
          <a:lstStyle/>
          <a:p>
            <a:fld id="{792F8D25-E147-4A0E-9FC0-193B511EB21B}" type="slidenum">
              <a:rPr lang="en-US" smtClean="0"/>
              <a:pPr/>
              <a:t>1</a:t>
            </a:fld>
            <a:endParaRPr lang="en-US"/>
          </a:p>
        </p:txBody>
      </p:sp>
    </p:spTree>
    <p:extLst>
      <p:ext uri="{BB962C8B-B14F-4D97-AF65-F5344CB8AC3E}">
        <p14:creationId xmlns:p14="http://schemas.microsoft.com/office/powerpoint/2010/main" val="14364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4939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66148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865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4813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AC024-3165-4D6F-BCAD-5071998494D7}"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19855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AC024-3165-4D6F-BCAD-5071998494D7}"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450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AC024-3165-4D6F-BCAD-5071998494D7}" type="datetimeFigureOut">
              <a:rPr lang="en-US" smtClean="0"/>
              <a:pPr/>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594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AC024-3165-4D6F-BCAD-5071998494D7}" type="datetimeFigureOut">
              <a:rPr lang="en-US" smtClean="0"/>
              <a:pPr/>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72413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AC024-3165-4D6F-BCAD-5071998494D7}" type="datetimeFigureOut">
              <a:rPr lang="en-US" smtClean="0"/>
              <a:pPr/>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130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80297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92689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C024-3165-4D6F-BCAD-5071998494D7}" type="datetimeFigureOut">
              <a:rPr lang="en-US" smtClean="0"/>
              <a:pPr/>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6956-EBBD-4D8A-B4D4-E2CBA919FA3C}" type="slidenum">
              <a:rPr lang="en-US" smtClean="0"/>
              <a:pPr/>
              <a:t>‹#›</a:t>
            </a:fld>
            <a:endParaRPr lang="en-US"/>
          </a:p>
        </p:txBody>
      </p:sp>
    </p:spTree>
    <p:extLst>
      <p:ext uri="{BB962C8B-B14F-4D97-AF65-F5344CB8AC3E}">
        <p14:creationId xmlns:p14="http://schemas.microsoft.com/office/powerpoint/2010/main" val="348912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tif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0" y="927841"/>
            <a:ext cx="5320635" cy="5930159"/>
          </a:xfrm>
          <a:prstGeom prst="rect">
            <a:avLst/>
          </a:prstGeom>
        </p:spPr>
      </p:pic>
      <p:sp>
        <p:nvSpPr>
          <p:cNvPr id="4" name="TextBox 3"/>
          <p:cNvSpPr txBox="1"/>
          <p:nvPr/>
        </p:nvSpPr>
        <p:spPr>
          <a:xfrm>
            <a:off x="3169210" y="0"/>
            <a:ext cx="2771913" cy="261610"/>
          </a:xfrm>
          <a:prstGeom prst="rect">
            <a:avLst/>
          </a:prstGeom>
          <a:noFill/>
        </p:spPr>
        <p:txBody>
          <a:bodyPr wrap="none" rtlCol="0">
            <a:spAutoFit/>
          </a:bodyPr>
          <a:lstStyle/>
          <a:p>
            <a:r>
              <a:rPr lang="en-US" sz="1100" b="1" dirty="0" smtClean="0">
                <a:solidFill>
                  <a:schemeClr val="tx1">
                    <a:lumMod val="85000"/>
                    <a:lumOff val="15000"/>
                  </a:schemeClr>
                </a:solidFill>
                <a:latin typeface="Arial" pitchFamily="34" charset="0"/>
                <a:cs typeface="Arial" pitchFamily="34" charset="0"/>
              </a:rPr>
              <a:t>DUKE  </a:t>
            </a:r>
            <a:r>
              <a:rPr lang="en-US" sz="1100" b="1" dirty="0" smtClean="0">
                <a:solidFill>
                  <a:srgbClr val="FF9933"/>
                </a:solidFill>
                <a:latin typeface="Arial" pitchFamily="34" charset="0"/>
                <a:cs typeface="Arial" pitchFamily="34" charset="0"/>
              </a:rPr>
              <a:t> |   </a:t>
            </a:r>
            <a:r>
              <a:rPr lang="en-US" sz="1100" b="1" dirty="0" smtClean="0">
                <a:solidFill>
                  <a:schemeClr val="tx1">
                    <a:lumMod val="85000"/>
                    <a:lumOff val="15000"/>
                  </a:schemeClr>
                </a:solidFill>
                <a:latin typeface="Arial" pitchFamily="34" charset="0"/>
                <a:cs typeface="Arial" pitchFamily="34" charset="0"/>
              </a:rPr>
              <a:t>NCCU   </a:t>
            </a:r>
            <a:r>
              <a:rPr lang="en-US" sz="1100" b="1" dirty="0" smtClean="0">
                <a:solidFill>
                  <a:srgbClr val="FF9933"/>
                </a:solidFill>
                <a:latin typeface="Arial" pitchFamily="34" charset="0"/>
                <a:cs typeface="Arial" pitchFamily="34" charset="0"/>
              </a:rPr>
              <a:t>| </a:t>
            </a:r>
            <a:r>
              <a:rPr lang="en-US" sz="1100" b="1" dirty="0" smtClean="0">
                <a:solidFill>
                  <a:schemeClr val="tx1">
                    <a:lumMod val="85000"/>
                    <a:lumOff val="15000"/>
                  </a:schemeClr>
                </a:solidFill>
                <a:latin typeface="Arial" pitchFamily="34" charset="0"/>
                <a:cs typeface="Arial" pitchFamily="34" charset="0"/>
              </a:rPr>
              <a:t>  NCSU  </a:t>
            </a:r>
            <a:r>
              <a:rPr lang="en-US" sz="1100" b="1" dirty="0" smtClean="0">
                <a:solidFill>
                  <a:srgbClr val="FF9933"/>
                </a:solidFill>
                <a:latin typeface="Arial" pitchFamily="34" charset="0"/>
                <a:cs typeface="Arial" pitchFamily="34" charset="0"/>
              </a:rPr>
              <a:t> |   </a:t>
            </a:r>
            <a:r>
              <a:rPr lang="en-US" sz="1100" b="1" dirty="0" smtClean="0">
                <a:solidFill>
                  <a:schemeClr val="tx1">
                    <a:lumMod val="85000"/>
                    <a:lumOff val="15000"/>
                  </a:schemeClr>
                </a:solidFill>
                <a:latin typeface="Arial" pitchFamily="34" charset="0"/>
                <a:cs typeface="Arial" pitchFamily="34" charset="0"/>
              </a:rPr>
              <a:t>UNC-CH</a:t>
            </a:r>
            <a:endParaRPr lang="en-US" sz="1100" b="1" dirty="0">
              <a:solidFill>
                <a:schemeClr val="tx1">
                  <a:lumMod val="85000"/>
                  <a:lumOff val="15000"/>
                </a:schemeClr>
              </a:solidFill>
              <a:latin typeface="Arial" pitchFamily="34" charset="0"/>
              <a:cs typeface="Arial" pitchFamily="34" charset="0"/>
            </a:endParaRPr>
          </a:p>
        </p:txBody>
      </p:sp>
      <p:sp>
        <p:nvSpPr>
          <p:cNvPr id="5" name="Rectangle 4" descr="Denim"/>
          <p:cNvSpPr>
            <a:spLocks noChangeArrowheads="1"/>
          </p:cNvSpPr>
          <p:nvPr/>
        </p:nvSpPr>
        <p:spPr bwMode="auto">
          <a:xfrm>
            <a:off x="116114" y="1716088"/>
            <a:ext cx="8915400" cy="36512"/>
          </a:xfrm>
          <a:prstGeom prst="rect">
            <a:avLst/>
          </a:prstGeom>
          <a:solidFill>
            <a:srgbClr val="FF6600"/>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sp>
        <p:nvSpPr>
          <p:cNvPr id="6" name="Rectangle 4" descr="Denim"/>
          <p:cNvSpPr>
            <a:spLocks noChangeArrowheads="1"/>
          </p:cNvSpPr>
          <p:nvPr/>
        </p:nvSpPr>
        <p:spPr bwMode="auto">
          <a:xfrm>
            <a:off x="1" y="6475116"/>
            <a:ext cx="9144000" cy="382884"/>
          </a:xfrm>
          <a:prstGeom prst="rect">
            <a:avLst/>
          </a:prstGeom>
          <a:solidFill>
            <a:srgbClr val="FF9933"/>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pic>
        <p:nvPicPr>
          <p:cNvPr id="7" name="Picture 2"/>
          <p:cNvPicPr>
            <a:picLocks noChangeAspect="1" noChangeArrowheads="1"/>
          </p:cNvPicPr>
          <p:nvPr/>
        </p:nvPicPr>
        <p:blipFill rotWithShape="1">
          <a:blip r:embed="rId4"/>
          <a:srcRect l="4476"/>
          <a:stretch/>
        </p:blipFill>
        <p:spPr bwMode="auto">
          <a:xfrm>
            <a:off x="0" y="0"/>
            <a:ext cx="1447800" cy="1053492"/>
          </a:xfrm>
          <a:prstGeom prst="rect">
            <a:avLst/>
          </a:prstGeom>
          <a:noFill/>
          <a:ln w="9525">
            <a:noFill/>
            <a:miter lim="800000"/>
            <a:headEnd/>
            <a:tailEnd/>
          </a:ln>
        </p:spPr>
      </p:pic>
      <p:sp>
        <p:nvSpPr>
          <p:cNvPr id="9" name="Title Placeholder 1"/>
          <p:cNvSpPr txBox="1">
            <a:spLocks/>
          </p:cNvSpPr>
          <p:nvPr/>
        </p:nvSpPr>
        <p:spPr bwMode="auto">
          <a:xfrm>
            <a:off x="-533400" y="578946"/>
            <a:ext cx="10439400" cy="14049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1200" dirty="0" smtClean="0"/>
              <a:t>Bhuvnesh Bharti</a:t>
            </a:r>
            <a:r>
              <a:rPr lang="en-US" sz="1200" baseline="30000" dirty="0" smtClean="0"/>
              <a:t>1</a:t>
            </a:r>
            <a:r>
              <a:rPr lang="en-US" sz="1200" dirty="0" smtClean="0"/>
              <a:t>, Gerhard H. Findenegg</a:t>
            </a:r>
            <a:r>
              <a:rPr lang="en-US" sz="1200" baseline="30000" dirty="0" smtClean="0"/>
              <a:t>2</a:t>
            </a:r>
            <a:r>
              <a:rPr lang="en-US" sz="1200" dirty="0" smtClean="0"/>
              <a:t> and </a:t>
            </a:r>
            <a:r>
              <a:rPr lang="en-US" sz="1200" dirty="0" err="1" smtClean="0"/>
              <a:t>Orlin</a:t>
            </a:r>
            <a:r>
              <a:rPr lang="en-US" sz="1200" dirty="0" smtClean="0"/>
              <a:t> D. Velev</a:t>
            </a:r>
            <a:r>
              <a:rPr lang="en-US" sz="1200" baseline="30000" dirty="0" smtClean="0"/>
              <a:t>1</a:t>
            </a:r>
            <a:endParaRPr lang="en-US" sz="1200" dirty="0"/>
          </a:p>
          <a:p>
            <a:r>
              <a:rPr lang="en-US" sz="1200" b="0" dirty="0" smtClean="0"/>
              <a:t> </a:t>
            </a:r>
            <a:r>
              <a:rPr lang="en-US" sz="1200" baseline="30000" dirty="0" smtClean="0"/>
              <a:t>1</a:t>
            </a:r>
            <a:r>
              <a:rPr lang="en-US" sz="1200" b="0" dirty="0" smtClean="0"/>
              <a:t>Deptartment of Chemical and </a:t>
            </a:r>
            <a:r>
              <a:rPr lang="en-US" sz="1200" b="0" dirty="0" err="1" smtClean="0"/>
              <a:t>Biomolecular</a:t>
            </a:r>
            <a:r>
              <a:rPr lang="en-US" sz="1200" b="0" dirty="0" smtClean="0"/>
              <a:t> Engineering, North Carolina State University</a:t>
            </a:r>
          </a:p>
          <a:p>
            <a:r>
              <a:rPr lang="en-US" sz="1200" baseline="30000" dirty="0" smtClean="0"/>
              <a:t>2</a:t>
            </a:r>
            <a:r>
              <a:rPr lang="en-US" sz="1200" b="0" dirty="0" smtClean="0"/>
              <a:t>Institut f</a:t>
            </a:r>
            <a:r>
              <a:rPr lang="de-DE" sz="1200" b="0" dirty="0"/>
              <a:t>ü</a:t>
            </a:r>
            <a:r>
              <a:rPr lang="en-US" sz="1200" b="0" dirty="0" smtClean="0"/>
              <a:t>r </a:t>
            </a:r>
            <a:r>
              <a:rPr lang="en-US" sz="1200" b="0" dirty="0" err="1" smtClean="0"/>
              <a:t>Chemie</a:t>
            </a:r>
            <a:r>
              <a:rPr lang="en-US" sz="1200" b="0" dirty="0" smtClean="0"/>
              <a:t>, </a:t>
            </a:r>
            <a:r>
              <a:rPr lang="en-US" sz="1200" b="0" dirty="0" err="1" smtClean="0"/>
              <a:t>Technische</a:t>
            </a:r>
            <a:r>
              <a:rPr lang="en-US" sz="1200" b="0" dirty="0" smtClean="0"/>
              <a:t> </a:t>
            </a:r>
            <a:r>
              <a:rPr lang="en-US" sz="1200" b="0" dirty="0" err="1" smtClean="0"/>
              <a:t>Universität</a:t>
            </a:r>
            <a:r>
              <a:rPr lang="en-US" sz="1200" b="0" dirty="0" smtClean="0"/>
              <a:t> Berlin, Germany</a:t>
            </a:r>
            <a:endParaRPr lang="en-US" sz="1200" b="0" dirty="0"/>
          </a:p>
        </p:txBody>
      </p:sp>
      <p:sp>
        <p:nvSpPr>
          <p:cNvPr id="10" name="Title Placeholder 1"/>
          <p:cNvSpPr txBox="1">
            <a:spLocks/>
          </p:cNvSpPr>
          <p:nvPr/>
        </p:nvSpPr>
        <p:spPr bwMode="auto">
          <a:xfrm>
            <a:off x="1533038" y="346556"/>
            <a:ext cx="6467962" cy="541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2000" dirty="0">
                <a:solidFill>
                  <a:schemeClr val="tx2"/>
                </a:solidFill>
              </a:rPr>
              <a:t>Co-Assembly of Oppositely Charged Particles into Linear Clusters and Chains of Controllable Length</a:t>
            </a:r>
            <a:endParaRPr lang="en-US" sz="2000" dirty="0" smtClean="0">
              <a:solidFill>
                <a:schemeClr val="tx2"/>
              </a:solidFill>
            </a:endParaRPr>
          </a:p>
        </p:txBody>
      </p:sp>
      <p:sp>
        <p:nvSpPr>
          <p:cNvPr id="11" name="TextBox 10"/>
          <p:cNvSpPr txBox="1"/>
          <p:nvPr/>
        </p:nvSpPr>
        <p:spPr>
          <a:xfrm>
            <a:off x="114300" y="6528059"/>
            <a:ext cx="3119315" cy="276999"/>
          </a:xfrm>
          <a:prstGeom prst="rect">
            <a:avLst/>
          </a:prstGeom>
          <a:noFill/>
        </p:spPr>
        <p:txBody>
          <a:bodyPr wrap="none" rtlCol="0">
            <a:spAutoFit/>
          </a:bodyPr>
          <a:lstStyle/>
          <a:p>
            <a:r>
              <a:rPr lang="en-US" sz="1200" b="1" dirty="0" smtClean="0">
                <a:latin typeface="Arial" pitchFamily="34" charset="0"/>
                <a:cs typeface="Arial" pitchFamily="34" charset="0"/>
              </a:rPr>
              <a:t>Visit  </a:t>
            </a:r>
            <a:r>
              <a:rPr lang="el-GR" sz="1200" b="1" dirty="0" smtClean="0">
                <a:latin typeface="Arial" pitchFamily="34" charset="0"/>
                <a:cs typeface="Arial" pitchFamily="34" charset="0"/>
              </a:rPr>
              <a:t>Δ</a:t>
            </a:r>
            <a:r>
              <a:rPr lang="en-US" sz="1200" b="1" dirty="0" smtClean="0">
                <a:latin typeface="Arial" pitchFamily="34" charset="0"/>
                <a:cs typeface="Arial" pitchFamily="34" charset="0"/>
              </a:rPr>
              <a:t>MRSEC at http://mrsec.duke.edu</a:t>
            </a:r>
            <a:endParaRPr lang="en-US" sz="1200" dirty="0"/>
          </a:p>
        </p:txBody>
      </p:sp>
      <p:sp>
        <p:nvSpPr>
          <p:cNvPr id="12" name="TextBox 11"/>
          <p:cNvSpPr txBox="1"/>
          <p:nvPr/>
        </p:nvSpPr>
        <p:spPr>
          <a:xfrm>
            <a:off x="4031044" y="6528059"/>
            <a:ext cx="1760156" cy="276999"/>
          </a:xfrm>
          <a:prstGeom prst="rect">
            <a:avLst/>
          </a:prstGeom>
          <a:noFill/>
        </p:spPr>
        <p:txBody>
          <a:bodyPr wrap="square" rtlCol="0">
            <a:spAutoFit/>
          </a:bodyPr>
          <a:lstStyle/>
          <a:p>
            <a:r>
              <a:rPr lang="en-US" sz="1200" b="1" dirty="0" smtClean="0">
                <a:latin typeface="Arial" pitchFamily="34" charset="0"/>
                <a:cs typeface="Arial" pitchFamily="34" charset="0"/>
              </a:rPr>
              <a:t>NSF DMR 1121107</a:t>
            </a:r>
            <a:endParaRPr lang="en-US" sz="1200" dirty="0"/>
          </a:p>
        </p:txBody>
      </p:sp>
      <p:sp>
        <p:nvSpPr>
          <p:cNvPr id="13" name="Rectangle 12"/>
          <p:cNvSpPr/>
          <p:nvPr/>
        </p:nvSpPr>
        <p:spPr>
          <a:xfrm>
            <a:off x="6477000" y="6553200"/>
            <a:ext cx="3124200" cy="276999"/>
          </a:xfrm>
          <a:prstGeom prst="rect">
            <a:avLst/>
          </a:prstGeom>
        </p:spPr>
        <p:txBody>
          <a:bodyPr wrap="square">
            <a:spAutoFit/>
          </a:bodyPr>
          <a:lstStyle/>
          <a:p>
            <a:r>
              <a:rPr lang="en-US" sz="1200" b="1" i="1" dirty="0" smtClean="0">
                <a:latin typeface="Arial" pitchFamily="34" charset="0"/>
                <a:cs typeface="Arial" pitchFamily="34" charset="0"/>
              </a:rPr>
              <a:t>Sci. Rep.  (Nature)  </a:t>
            </a:r>
            <a:r>
              <a:rPr lang="en-US" sz="1200" b="1" dirty="0" smtClean="0">
                <a:latin typeface="Arial" pitchFamily="34" charset="0"/>
                <a:cs typeface="Arial" pitchFamily="34" charset="0"/>
              </a:rPr>
              <a:t>2, 1004 </a:t>
            </a:r>
            <a:r>
              <a:rPr lang="en-US" sz="1200" b="1" dirty="0">
                <a:latin typeface="Arial" pitchFamily="34" charset="0"/>
                <a:cs typeface="Arial" pitchFamily="34" charset="0"/>
              </a:rPr>
              <a:t>(</a:t>
            </a:r>
            <a:r>
              <a:rPr lang="en-US" sz="1200" b="1" dirty="0" smtClean="0">
                <a:latin typeface="Arial" pitchFamily="34" charset="0"/>
                <a:cs typeface="Arial" pitchFamily="34" charset="0"/>
              </a:rPr>
              <a:t>2012</a:t>
            </a:r>
            <a:r>
              <a:rPr lang="en-US" sz="1200" b="1" dirty="0">
                <a:latin typeface="Arial" pitchFamily="34" charset="0"/>
                <a:cs typeface="Arial" pitchFamily="34" charset="0"/>
              </a:rPr>
              <a:t>)</a:t>
            </a:r>
          </a:p>
        </p:txBody>
      </p:sp>
      <p:sp>
        <p:nvSpPr>
          <p:cNvPr id="14" name="Rectangle 13"/>
          <p:cNvSpPr/>
          <p:nvPr/>
        </p:nvSpPr>
        <p:spPr>
          <a:xfrm>
            <a:off x="4876800" y="1958486"/>
            <a:ext cx="4154714" cy="1169551"/>
          </a:xfrm>
          <a:prstGeom prst="rect">
            <a:avLst/>
          </a:prstGeom>
        </p:spPr>
        <p:txBody>
          <a:bodyPr wrap="square">
            <a:spAutoFit/>
          </a:bodyPr>
          <a:lstStyle/>
          <a:p>
            <a:pPr algn="just"/>
            <a:r>
              <a:rPr lang="en-US" sz="1400" dirty="0" smtClean="0">
                <a:latin typeface="Arial" pitchFamily="34" charset="0"/>
                <a:cs typeface="Arial" pitchFamily="34" charset="0"/>
              </a:rPr>
              <a:t>Orlin D. Velev and Bhuvnesh </a:t>
            </a:r>
            <a:r>
              <a:rPr lang="en-US" sz="1400" dirty="0" err="1" smtClean="0">
                <a:latin typeface="Arial" pitchFamily="34" charset="0"/>
                <a:cs typeface="Arial" pitchFamily="34" charset="0"/>
              </a:rPr>
              <a:t>Bharti</a:t>
            </a:r>
            <a:r>
              <a:rPr lang="en-US" sz="1400" dirty="0" smtClean="0">
                <a:latin typeface="Arial" pitchFamily="34" charset="0"/>
                <a:cs typeface="Arial" pitchFamily="34" charset="0"/>
              </a:rPr>
              <a:t> from </a:t>
            </a:r>
            <a:r>
              <a:rPr lang="el-GR" sz="1400" dirty="0" smtClean="0">
                <a:latin typeface="Arial" pitchFamily="34" charset="0"/>
                <a:cs typeface="Arial" pitchFamily="34" charset="0"/>
              </a:rPr>
              <a:t>Δ</a:t>
            </a:r>
            <a:r>
              <a:rPr lang="en-US" sz="1400" dirty="0" smtClean="0">
                <a:latin typeface="Arial" pitchFamily="34" charset="0"/>
                <a:cs typeface="Arial" pitchFamily="34" charset="0"/>
              </a:rPr>
              <a:t>MRSEC in collaboration Gerhard </a:t>
            </a:r>
            <a:r>
              <a:rPr lang="en-US" sz="1400" dirty="0" err="1" smtClean="0">
                <a:latin typeface="Arial" pitchFamily="34" charset="0"/>
                <a:cs typeface="Arial" pitchFamily="34" charset="0"/>
              </a:rPr>
              <a:t>Findenegg</a:t>
            </a:r>
            <a:r>
              <a:rPr lang="en-US" sz="1400" dirty="0" smtClean="0">
                <a:latin typeface="Arial" pitchFamily="34" charset="0"/>
                <a:cs typeface="Arial" pitchFamily="34" charset="0"/>
              </a:rPr>
              <a:t> from TU Berlin have developed a unique method to fabricate permanent linear chains of oppositely charged microparticles.</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490" y="104593"/>
            <a:ext cx="850352" cy="855268"/>
          </a:xfrm>
          <a:prstGeom prst="rect">
            <a:avLst/>
          </a:prstGeom>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114" y="1981200"/>
            <a:ext cx="3053096" cy="149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114" y="3534886"/>
            <a:ext cx="3072507" cy="150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5215" y="3534886"/>
            <a:ext cx="1509185" cy="150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15215" y="1981200"/>
            <a:ext cx="1548139" cy="149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 y="5218093"/>
            <a:ext cx="4762500" cy="954107"/>
          </a:xfrm>
          <a:prstGeom prst="rect">
            <a:avLst/>
          </a:prstGeom>
          <a:noFill/>
        </p:spPr>
        <p:txBody>
          <a:bodyPr wrap="square" rtlCol="0">
            <a:spAutoFit/>
          </a:bodyPr>
          <a:lstStyle/>
          <a:p>
            <a:pPr algn="just"/>
            <a:r>
              <a:rPr lang="en-US" sz="1400" i="1" dirty="0" smtClean="0">
                <a:latin typeface="Arial" pitchFamily="34" charset="0"/>
                <a:cs typeface="Arial" pitchFamily="34" charset="0"/>
              </a:rPr>
              <a:t>Figure</a:t>
            </a:r>
            <a:r>
              <a:rPr lang="en-US" sz="1400" dirty="0" smtClean="0">
                <a:latin typeface="Arial" pitchFamily="34" charset="0"/>
                <a:cs typeface="Arial" pitchFamily="34" charset="0"/>
              </a:rPr>
              <a:t>: Assembly steps of AC-electric field induced chaining of oppositely charged particles. Green and red spheres are the </a:t>
            </a:r>
            <a:r>
              <a:rPr lang="en-US" sz="1400" dirty="0">
                <a:latin typeface="Arial" pitchFamily="34" charset="0"/>
                <a:cs typeface="Arial" pitchFamily="34" charset="0"/>
              </a:rPr>
              <a:t>positively and negatively charged </a:t>
            </a:r>
            <a:r>
              <a:rPr lang="en-US" sz="1400" dirty="0" smtClean="0">
                <a:latin typeface="Arial" pitchFamily="34" charset="0"/>
                <a:cs typeface="Arial" pitchFamily="34" charset="0"/>
              </a:rPr>
              <a:t>particles respectively.</a:t>
            </a:r>
            <a:endParaRPr lang="en-US" sz="1400" dirty="0">
              <a:latin typeface="Arial" pitchFamily="34" charset="0"/>
              <a:cs typeface="Arial" pitchFamily="34" charset="0"/>
            </a:endParaRPr>
          </a:p>
        </p:txBody>
      </p:sp>
      <p:sp>
        <p:nvSpPr>
          <p:cNvPr id="3" name="Rectangle 2"/>
          <p:cNvSpPr/>
          <p:nvPr/>
        </p:nvSpPr>
        <p:spPr>
          <a:xfrm>
            <a:off x="4822547" y="3128037"/>
            <a:ext cx="4129042" cy="2769989"/>
          </a:xfrm>
          <a:prstGeom prst="rect">
            <a:avLst/>
          </a:prstGeom>
        </p:spPr>
        <p:txBody>
          <a:bodyPr wrap="square">
            <a:spAutoFit/>
          </a:bodyPr>
          <a:lstStyle/>
          <a:p>
            <a:pPr marL="182880" indent="-182880" algn="just">
              <a:spcAft>
                <a:spcPts val="600"/>
              </a:spcAft>
              <a:buFont typeface="Arial" pitchFamily="34" charset="0"/>
              <a:buChar char="•"/>
            </a:pPr>
            <a:r>
              <a:rPr lang="en-US" sz="1400" dirty="0" smtClean="0">
                <a:latin typeface="Arial" pitchFamily="34" charset="0"/>
                <a:cs typeface="Arial" pitchFamily="34" charset="0"/>
              </a:rPr>
              <a:t>Directed the </a:t>
            </a:r>
            <a:r>
              <a:rPr lang="en-US" sz="1400" dirty="0" err="1" smtClean="0">
                <a:latin typeface="Arial" pitchFamily="34" charset="0"/>
                <a:cs typeface="Arial" pitchFamily="34" charset="0"/>
              </a:rPr>
              <a:t>heteroaggregation</a:t>
            </a:r>
            <a:r>
              <a:rPr lang="en-US" sz="1400" dirty="0" smtClean="0">
                <a:latin typeface="Arial" pitchFamily="34" charset="0"/>
                <a:cs typeface="Arial" pitchFamily="34" charset="0"/>
              </a:rPr>
              <a:t> into chains by </a:t>
            </a:r>
            <a:r>
              <a:rPr lang="en-US" sz="1400" dirty="0">
                <a:latin typeface="Arial" pitchFamily="34" charset="0"/>
                <a:cs typeface="Arial" pitchFamily="34" charset="0"/>
              </a:rPr>
              <a:t>AC-electric field </a:t>
            </a:r>
          </a:p>
          <a:p>
            <a:pPr marL="182880" indent="-182880" algn="just">
              <a:spcAft>
                <a:spcPts val="600"/>
              </a:spcAft>
              <a:buFont typeface="Arial" pitchFamily="34" charset="0"/>
              <a:buChar char="•"/>
            </a:pPr>
            <a:r>
              <a:rPr lang="en-US" sz="1400" dirty="0">
                <a:latin typeface="Arial" pitchFamily="34" charset="0"/>
                <a:cs typeface="Arial" pitchFamily="34" charset="0"/>
              </a:rPr>
              <a:t>Chain length distribution tuned by particle size/number ratio</a:t>
            </a:r>
          </a:p>
          <a:p>
            <a:pPr marL="182880" indent="-182880" algn="just">
              <a:spcAft>
                <a:spcPts val="600"/>
              </a:spcAft>
              <a:buFont typeface="Arial" pitchFamily="34" charset="0"/>
              <a:buChar char="•"/>
            </a:pPr>
            <a:r>
              <a:rPr lang="en-US" sz="1400" dirty="0">
                <a:latin typeface="Arial" pitchFamily="34" charset="0"/>
                <a:cs typeface="Arial" pitchFamily="34" charset="0"/>
              </a:rPr>
              <a:t>Developed a unique combinatorial </a:t>
            </a:r>
            <a:r>
              <a:rPr lang="en-US" sz="1400" dirty="0" smtClean="0">
                <a:latin typeface="Arial" pitchFamily="34" charset="0"/>
                <a:cs typeface="Arial" pitchFamily="34" charset="0"/>
              </a:rPr>
              <a:t>model for </a:t>
            </a:r>
            <a:r>
              <a:rPr lang="en-US" sz="1400" dirty="0">
                <a:latin typeface="Arial" pitchFamily="34" charset="0"/>
                <a:cs typeface="Arial" pitchFamily="34" charset="0"/>
              </a:rPr>
              <a:t>predicting chain </a:t>
            </a:r>
            <a:r>
              <a:rPr lang="en-US" sz="1400" dirty="0" smtClean="0">
                <a:latin typeface="Arial" pitchFamily="34" charset="0"/>
                <a:cs typeface="Arial" pitchFamily="34" charset="0"/>
              </a:rPr>
              <a:t>length</a:t>
            </a:r>
          </a:p>
          <a:p>
            <a:pPr marL="182880" indent="-182880" algn="just">
              <a:spcAft>
                <a:spcPts val="600"/>
              </a:spcAft>
              <a:buFont typeface="Arial" pitchFamily="34" charset="0"/>
              <a:buChar char="•"/>
            </a:pPr>
            <a:r>
              <a:rPr lang="en-US" sz="1400" dirty="0" smtClean="0">
                <a:latin typeface="Arial" pitchFamily="34" charset="0"/>
                <a:cs typeface="Arial" pitchFamily="34" charset="0"/>
              </a:rPr>
              <a:t>Proposed a set of </a:t>
            </a:r>
            <a:r>
              <a:rPr lang="en-US" sz="1400" i="1" dirty="0" smtClean="0">
                <a:latin typeface="Arial" pitchFamily="34" charset="0"/>
                <a:cs typeface="Arial" pitchFamily="34" charset="0"/>
              </a:rPr>
              <a:t>assembly rules </a:t>
            </a:r>
            <a:r>
              <a:rPr lang="en-US" sz="1400" dirty="0" smtClean="0">
                <a:latin typeface="Arial" pitchFamily="34" charset="0"/>
                <a:cs typeface="Arial" pitchFamily="34" charset="0"/>
              </a:rPr>
              <a:t>for the permanent chain assembly</a:t>
            </a:r>
          </a:p>
          <a:p>
            <a:pPr marL="182880" indent="-182880" algn="just">
              <a:spcAft>
                <a:spcPts val="600"/>
              </a:spcAft>
              <a:buFont typeface="Arial" pitchFamily="34" charset="0"/>
              <a:buChar char="•"/>
            </a:pPr>
            <a:r>
              <a:rPr lang="en-US" sz="1400" dirty="0" smtClean="0">
                <a:latin typeface="Arial" pitchFamily="34" charset="0"/>
                <a:cs typeface="Arial" pitchFamily="34" charset="0"/>
              </a:rPr>
              <a:t>Can find applications in new </a:t>
            </a:r>
            <a:r>
              <a:rPr lang="en-US" sz="1400" dirty="0">
                <a:latin typeface="Arial" pitchFamily="34" charset="0"/>
                <a:cs typeface="Arial" pitchFamily="34" charset="0"/>
              </a:rPr>
              <a:t>classes of </a:t>
            </a:r>
            <a:r>
              <a:rPr lang="en-US" sz="1400" dirty="0" smtClean="0">
                <a:latin typeface="Arial" pitchFamily="34" charset="0"/>
                <a:cs typeface="Arial" pitchFamily="34" charset="0"/>
              </a:rPr>
              <a:t>viscoelastic materials and gels with unusual properties. </a:t>
            </a:r>
            <a:endParaRPr lang="en-US" sz="1400" dirty="0">
              <a:latin typeface="Arial" pitchFamily="34" charset="0"/>
              <a:cs typeface="Arial" pitchFamily="34" charset="0"/>
            </a:endParaRPr>
          </a:p>
        </p:txBody>
      </p:sp>
      <p:pic>
        <p:nvPicPr>
          <p:cNvPr id="2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89116" y="5867400"/>
            <a:ext cx="640798" cy="4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11" cstate="print"/>
          <a:srcRect/>
          <a:stretch>
            <a:fillRect/>
          </a:stretch>
        </p:blipFill>
        <p:spPr bwMode="auto">
          <a:xfrm>
            <a:off x="6248400" y="5925749"/>
            <a:ext cx="1935295" cy="358549"/>
          </a:xfrm>
          <a:prstGeom prst="rect">
            <a:avLst/>
          </a:prstGeom>
          <a:noFill/>
          <a:ln w="9525">
            <a:noFill/>
            <a:miter lim="800000"/>
            <a:headEnd/>
            <a:tailEnd/>
          </a:ln>
        </p:spPr>
      </p:pic>
    </p:spTree>
    <p:extLst>
      <p:ext uri="{BB962C8B-B14F-4D97-AF65-F5344CB8AC3E}">
        <p14:creationId xmlns:p14="http://schemas.microsoft.com/office/powerpoint/2010/main" val="188218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313</Words>
  <Application>Microsoft Office PowerPoint</Application>
  <PresentationFormat>On-screen Show (4:3)</PresentationFormat>
  <Paragraphs>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Elaine C Fulton</cp:lastModifiedBy>
  <cp:revision>34</cp:revision>
  <cp:lastPrinted>2012-04-30T17:52:26Z</cp:lastPrinted>
  <dcterms:created xsi:type="dcterms:W3CDTF">2012-04-30T19:27:24Z</dcterms:created>
  <dcterms:modified xsi:type="dcterms:W3CDTF">2013-04-01T14:55:31Z</dcterms:modified>
</cp:coreProperties>
</file>