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70" autoAdjust="0"/>
  </p:normalViewPr>
  <p:slideViewPr>
    <p:cSldViewPr showGuides="1">
      <p:cViewPr>
        <p:scale>
          <a:sx n="80" d="100"/>
          <a:sy n="80" d="100"/>
        </p:scale>
        <p:origin x="-1002" y="-72"/>
      </p:cViewPr>
      <p:guideLst>
        <p:guide orient="horz" pos="4176"/>
        <p:guide pos="2880"/>
      </p:guideLst>
    </p:cSldViewPr>
  </p:slideViewPr>
  <p:notesTextViewPr>
    <p:cViewPr>
      <p:scale>
        <a:sx n="1" d="1"/>
        <a:sy n="1" d="1"/>
      </p:scale>
      <p:origin x="0" y="726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/>
          <a:lstStyle>
            <a:lvl1pPr algn="r">
              <a:defRPr sz="1200"/>
            </a:lvl1pPr>
          </a:lstStyle>
          <a:p>
            <a:fld id="{C40FA8A9-EEDF-41F7-94EE-8F97AD6F7A36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7" tIns="46639" rIns="93277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77" tIns="46639" rIns="93277" bIns="466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 anchor="b"/>
          <a:lstStyle>
            <a:lvl1pPr algn="r">
              <a:defRPr sz="1200"/>
            </a:lvl1pPr>
          </a:lstStyle>
          <a:p>
            <a:fld id="{4EE3B4D5-89A0-4E0F-B7D2-027A05FF5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92" indent="-291492">
              <a:buFontTx/>
              <a:buChar char="•"/>
              <a:defRPr/>
            </a:pPr>
            <a:r>
              <a:rPr lang="en-US" dirty="0" smtClean="0"/>
              <a:t>A combination of Monte-Carlo, Molecular Dynamics and Brownian Dynamics</a:t>
            </a:r>
          </a:p>
          <a:p>
            <a:pPr marL="291492" indent="-291492">
              <a:buFontTx/>
              <a:buChar char="•"/>
              <a:defRPr/>
            </a:pPr>
            <a:r>
              <a:rPr lang="en-US" dirty="0" smtClean="0"/>
              <a:t>The model displays both 1D and 2D network formation </a:t>
            </a:r>
          </a:p>
          <a:p>
            <a:pPr marL="291492" indent="-291492">
              <a:buFontTx/>
              <a:buChar char="•"/>
              <a:defRPr/>
            </a:pPr>
            <a:r>
              <a:rPr lang="en-US" dirty="0" smtClean="0"/>
              <a:t>The networks transform into one another by percolation phase transitions</a:t>
            </a:r>
          </a:p>
          <a:p>
            <a:pPr marL="291492" indent="-291492">
              <a:buFontTx/>
              <a:buChar char="•"/>
              <a:defRPr/>
            </a:pPr>
            <a:r>
              <a:rPr lang="en-US" dirty="0" smtClean="0">
                <a:solidFill>
                  <a:srgbClr val="800000"/>
                </a:solidFill>
              </a:rPr>
              <a:t>Excellent correlation with experimental data</a:t>
            </a:r>
            <a:endParaRPr lang="en-US" dirty="0" smtClean="0"/>
          </a:p>
          <a:p>
            <a:pPr marL="291492" indent="-291492">
              <a:buFontTx/>
              <a:buChar char="•"/>
              <a:defRPr/>
            </a:pPr>
            <a:r>
              <a:rPr lang="en-US" dirty="0" smtClean="0"/>
              <a:t>Particle assembly in droplets suspended on hydrophobic surfaces</a:t>
            </a:r>
          </a:p>
          <a:p>
            <a:pPr marL="291492" indent="-291492">
              <a:buFontTx/>
              <a:buChar char="•"/>
              <a:defRPr/>
            </a:pPr>
            <a:endParaRPr lang="en-US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EB131D"/>
                </a:solidFill>
              </a:rPr>
              <a:t>Orlin D. Velev, Carol K. Hall, </a:t>
            </a:r>
            <a:r>
              <a:rPr lang="en-US" dirty="0" smtClean="0"/>
              <a:t>North Carolina State University*</a:t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S. </a:t>
            </a:r>
            <a:r>
              <a:rPr lang="en-US" dirty="0" err="1" smtClean="0">
                <a:solidFill>
                  <a:srgbClr val="002060"/>
                </a:solidFill>
              </a:rPr>
              <a:t>Klapp</a:t>
            </a:r>
            <a:r>
              <a:rPr lang="en-US" dirty="0" smtClean="0">
                <a:solidFill>
                  <a:srgbClr val="002060"/>
                </a:solidFill>
              </a:rPr>
              <a:t>, G. </a:t>
            </a:r>
            <a:r>
              <a:rPr lang="en-US" dirty="0" err="1" smtClean="0">
                <a:solidFill>
                  <a:srgbClr val="002060"/>
                </a:solidFill>
              </a:rPr>
              <a:t>Findenegg</a:t>
            </a:r>
            <a:r>
              <a:rPr lang="en-US" dirty="0" smtClean="0">
                <a:solidFill>
                  <a:srgbClr val="002060"/>
                </a:solidFill>
              </a:rPr>
              <a:t>, M. </a:t>
            </a:r>
            <a:r>
              <a:rPr lang="en-US" dirty="0" err="1" smtClean="0">
                <a:solidFill>
                  <a:srgbClr val="002060"/>
                </a:solidFill>
              </a:rPr>
              <a:t>Gradzielski</a:t>
            </a:r>
            <a:r>
              <a:rPr lang="en-US" dirty="0" smtClean="0">
                <a:solidFill>
                  <a:srgbClr val="002060"/>
                </a:solidFill>
              </a:rPr>
              <a:t>, Technical University – Berlin, Germany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IRG-1, Triangle MRSEC, DMR-1121107.</a:t>
            </a:r>
          </a:p>
          <a:p>
            <a:pPr>
              <a:defRPr/>
            </a:pPr>
            <a:endParaRPr lang="en-US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800000"/>
                </a:solidFill>
              </a:rPr>
              <a:t>Reference</a:t>
            </a:r>
          </a:p>
          <a:p>
            <a:pPr>
              <a:defRPr/>
            </a:pPr>
            <a:endParaRPr lang="en-US" dirty="0" smtClean="0">
              <a:solidFill>
                <a:srgbClr val="EB131D"/>
              </a:solidFill>
            </a:endParaRPr>
          </a:p>
          <a:p>
            <a:pPr>
              <a:defRPr/>
            </a:pPr>
            <a:r>
              <a:rPr lang="en-US" dirty="0" err="1" smtClean="0"/>
              <a:t>Heiko</a:t>
            </a:r>
            <a:r>
              <a:rPr lang="en-US" dirty="0" smtClean="0"/>
              <a:t> </a:t>
            </a:r>
            <a:r>
              <a:rPr lang="en-US" dirty="0" err="1" smtClean="0"/>
              <a:t>Schmidle</a:t>
            </a:r>
            <a:r>
              <a:rPr lang="en-US" dirty="0" smtClean="0"/>
              <a:t>, </a:t>
            </a:r>
            <a:r>
              <a:rPr lang="en-US" baseline="40000" dirty="0" smtClean="0"/>
              <a:t>a</a:t>
            </a:r>
            <a:r>
              <a:rPr lang="en-US" dirty="0" smtClean="0"/>
              <a:t> Carol K. Hall, </a:t>
            </a:r>
            <a:r>
              <a:rPr lang="en-US" baseline="40000" dirty="0" smtClean="0"/>
              <a:t>b</a:t>
            </a:r>
            <a:r>
              <a:rPr lang="en-US" dirty="0" smtClean="0"/>
              <a:t> Orlin D. Velev </a:t>
            </a:r>
            <a:r>
              <a:rPr lang="en-US" baseline="40000" dirty="0" smtClean="0"/>
              <a:t>b</a:t>
            </a:r>
            <a:r>
              <a:rPr lang="en-US" dirty="0" smtClean="0"/>
              <a:t> and Sabine H. L. </a:t>
            </a:r>
            <a:r>
              <a:rPr lang="en-US" dirty="0" err="1" smtClean="0"/>
              <a:t>Klappa</a:t>
            </a:r>
            <a:r>
              <a:rPr lang="en-US" dirty="0" smtClean="0"/>
              <a:t> </a:t>
            </a:r>
            <a:r>
              <a:rPr lang="en-US" baseline="40000" dirty="0" smtClean="0"/>
              <a:t>a</a:t>
            </a:r>
            <a:endParaRPr lang="en-US" i="1" dirty="0" smtClean="0"/>
          </a:p>
          <a:p>
            <a:pPr>
              <a:defRPr/>
            </a:pPr>
            <a:r>
              <a:rPr lang="en-US" i="1" dirty="0" smtClean="0"/>
              <a:t>Soft Matte</a:t>
            </a:r>
            <a:r>
              <a:rPr lang="en-US" dirty="0" smtClean="0"/>
              <a:t>r, 8, 1521 (2012)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aseline="30000" dirty="0" err="1" smtClean="0"/>
              <a:t>a</a:t>
            </a:r>
            <a:r>
              <a:rPr lang="en-US" dirty="0" err="1" smtClean="0"/>
              <a:t>Institute</a:t>
            </a:r>
            <a:r>
              <a:rPr lang="en-US" dirty="0" smtClean="0"/>
              <a:t> of Theoretical Physics, Technical University Berlin, </a:t>
            </a:r>
            <a:r>
              <a:rPr lang="de-DE" dirty="0" smtClean="0"/>
              <a:t>Hardenbergstr. 36, 10623 Berlin, Germany. E-mail: schmidle@physik.</a:t>
            </a:r>
            <a:r>
              <a:rPr lang="en-US" dirty="0" smtClean="0"/>
              <a:t>tu-berlin.de</a:t>
            </a:r>
          </a:p>
          <a:p>
            <a:pPr>
              <a:defRPr/>
            </a:pPr>
            <a:r>
              <a:rPr lang="en-US" baseline="30000" dirty="0" err="1" smtClean="0"/>
              <a:t>b</a:t>
            </a:r>
            <a:r>
              <a:rPr lang="en-US" dirty="0" err="1" smtClean="0"/>
              <a:t>Department</a:t>
            </a:r>
            <a:r>
              <a:rPr lang="en-US" dirty="0" smtClean="0"/>
              <a:t> of Chemical and </a:t>
            </a:r>
            <a:r>
              <a:rPr lang="en-US" dirty="0" err="1" smtClean="0"/>
              <a:t>Biomolecular</a:t>
            </a:r>
            <a:r>
              <a:rPr lang="en-US" dirty="0" smtClean="0"/>
              <a:t> Engineering, North Carolina State University, Raleigh, North Carolina, 27695-7905, USA</a:t>
            </a:r>
            <a:endParaRPr lang="en-US" b="1" dirty="0" smtClean="0">
              <a:solidFill>
                <a:schemeClr val="hlin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3B4D5-89A0-4E0F-B7D2-027A05FF50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5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0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7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3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7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C024-3165-4D6F-BCAD-5071998494D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6956-EBBD-4D8A-B4D4-E2CBA919F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2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4836"/>
          <a:stretch/>
        </p:blipFill>
        <p:spPr>
          <a:xfrm>
            <a:off x="0" y="927841"/>
            <a:ext cx="5063335" cy="5930159"/>
          </a:xfrm>
          <a:prstGeom prst="rect">
            <a:avLst/>
          </a:prstGeom>
        </p:spPr>
      </p:pic>
      <p:sp>
        <p:nvSpPr>
          <p:cNvPr id="24" name="Rectangle 4" descr="Denim"/>
          <p:cNvSpPr>
            <a:spLocks noChangeArrowheads="1"/>
          </p:cNvSpPr>
          <p:nvPr/>
        </p:nvSpPr>
        <p:spPr bwMode="auto">
          <a:xfrm>
            <a:off x="1" y="6475116"/>
            <a:ext cx="9144000" cy="382884"/>
          </a:xfrm>
          <a:prstGeom prst="rect">
            <a:avLst/>
          </a:prstGeom>
          <a:solidFill>
            <a:srgbClr val="FF9933"/>
          </a:solidFill>
          <a:ln w="31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" y="6528059"/>
            <a:ext cx="3119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Visit  </a:t>
            </a:r>
            <a:r>
              <a:rPr lang="el-GR" sz="12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MRSEC at http://mrsec.duke.edu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183444" y="6528059"/>
            <a:ext cx="176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NSF DMR 1121107</a:t>
            </a:r>
            <a:endParaRPr lang="en-US" sz="1200" dirty="0"/>
          </a:p>
        </p:txBody>
      </p:sp>
      <p:sp>
        <p:nvSpPr>
          <p:cNvPr id="5" name="Rectangle 4" descr="Denim"/>
          <p:cNvSpPr>
            <a:spLocks noChangeArrowheads="1"/>
          </p:cNvSpPr>
          <p:nvPr/>
        </p:nvSpPr>
        <p:spPr bwMode="auto">
          <a:xfrm>
            <a:off x="114300" y="1451736"/>
            <a:ext cx="8915400" cy="36512"/>
          </a:xfrm>
          <a:prstGeom prst="rect">
            <a:avLst/>
          </a:prstGeom>
          <a:solidFill>
            <a:srgbClr val="FF6600"/>
          </a:solidFill>
          <a:ln w="31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4" y="35530"/>
            <a:ext cx="1515649" cy="105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 txBox="1">
            <a:spLocks/>
          </p:cNvSpPr>
          <p:nvPr/>
        </p:nvSpPr>
        <p:spPr bwMode="auto">
          <a:xfrm>
            <a:off x="990600" y="833192"/>
            <a:ext cx="7213425" cy="54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/>
              <a:t>Orlin D. Velev, Carol K. Hall,  </a:t>
            </a:r>
            <a:r>
              <a:rPr lang="en-US" sz="1400" b="0" dirty="0"/>
              <a:t>North Carolina State </a:t>
            </a:r>
            <a:r>
              <a:rPr lang="en-US" sz="1400" b="0" dirty="0" smtClean="0"/>
              <a:t>University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S. </a:t>
            </a:r>
            <a:r>
              <a:rPr lang="en-US" sz="1400" dirty="0" err="1"/>
              <a:t>Klapp</a:t>
            </a:r>
            <a:r>
              <a:rPr lang="en-US" sz="1400" dirty="0"/>
              <a:t>, G. </a:t>
            </a:r>
            <a:r>
              <a:rPr lang="en-US" sz="1400" dirty="0" err="1"/>
              <a:t>Findenegg</a:t>
            </a:r>
            <a:r>
              <a:rPr lang="en-US" sz="1400" dirty="0"/>
              <a:t>, M. </a:t>
            </a:r>
            <a:r>
              <a:rPr lang="en-US" sz="1400" dirty="0" err="1"/>
              <a:t>Gradzielski</a:t>
            </a:r>
            <a:r>
              <a:rPr lang="en-US" sz="1400" dirty="0"/>
              <a:t>, </a:t>
            </a:r>
            <a:r>
              <a:rPr lang="en-US" sz="1400" b="0" dirty="0"/>
              <a:t>Technical University, Berlin, Germany </a:t>
            </a:r>
          </a:p>
        </p:txBody>
      </p:sp>
      <p:sp>
        <p:nvSpPr>
          <p:cNvPr id="10" name="Title Placeholder 1"/>
          <p:cNvSpPr txBox="1">
            <a:spLocks/>
          </p:cNvSpPr>
          <p:nvPr/>
        </p:nvSpPr>
        <p:spPr bwMode="auto">
          <a:xfrm>
            <a:off x="1447800" y="273543"/>
            <a:ext cx="6325644" cy="54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International Collaboration in Soft Matter </a:t>
            </a:r>
          </a:p>
          <a:p>
            <a:r>
              <a:rPr lang="en-US" sz="2000" i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Research and Training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6528059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Soft Matter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, 1521 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2012)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443" y="1647885"/>
            <a:ext cx="37505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Triangle MRSEC enjoys </a:t>
            </a:r>
            <a:r>
              <a:rPr lang="en-US" dirty="0"/>
              <a:t>a vibrant ongoing </a:t>
            </a:r>
            <a:r>
              <a:rPr lang="en-US" dirty="0" smtClean="0"/>
              <a:t>partnership with German researchers supported through an International Graduate Research and Training Grant (IGRTG) from the DFG. A significant component of this partnership is extended graduate student exchanges. An example of funded projects is the fundamental </a:t>
            </a:r>
            <a:r>
              <a:rPr lang="en-US" dirty="0"/>
              <a:t>modeling of particle gelation by molecular dynamics simulations </a:t>
            </a:r>
            <a:r>
              <a:rPr lang="en-US" dirty="0" smtClean="0"/>
              <a:t>by </a:t>
            </a:r>
            <a:r>
              <a:rPr lang="en-US" dirty="0"/>
              <a:t>Prof. Sabine </a:t>
            </a:r>
            <a:r>
              <a:rPr lang="en-US" dirty="0" err="1"/>
              <a:t>Klapp</a:t>
            </a:r>
            <a:r>
              <a:rPr lang="en-US" dirty="0"/>
              <a:t> (Technical Univ. - Berlin), Carol Hall and Orlin Velev</a:t>
            </a:r>
            <a:r>
              <a:rPr lang="en-US" dirty="0" smtClean="0"/>
              <a:t>. </a:t>
            </a:r>
            <a:r>
              <a:rPr lang="en-US" dirty="0"/>
              <a:t>Velev is also involved in </a:t>
            </a:r>
            <a:r>
              <a:rPr lang="en-US" dirty="0" smtClean="0"/>
              <a:t>collaborations </a:t>
            </a:r>
            <a:r>
              <a:rPr lang="en-US" dirty="0"/>
              <a:t>with the TU-Berlin groups of Profs. Michael </a:t>
            </a:r>
            <a:r>
              <a:rPr lang="en-US" dirty="0" err="1"/>
              <a:t>Gradzielski</a:t>
            </a:r>
            <a:r>
              <a:rPr lang="en-US" dirty="0"/>
              <a:t> and Gerhard </a:t>
            </a:r>
            <a:r>
              <a:rPr lang="en-US" dirty="0" err="1"/>
              <a:t>Findenegg</a:t>
            </a:r>
            <a:r>
              <a:rPr lang="en-US" dirty="0"/>
              <a:t>. 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80301" y="1685737"/>
            <a:ext cx="5011299" cy="4486463"/>
            <a:chOff x="3980301" y="1627188"/>
            <a:chExt cx="5011299" cy="4486463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950" y="1627188"/>
              <a:ext cx="3214688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28"/>
            <p:cNvSpPr txBox="1">
              <a:spLocks noChangeArrowheads="1"/>
            </p:cNvSpPr>
            <p:nvPr/>
          </p:nvSpPr>
          <p:spPr bwMode="auto">
            <a:xfrm>
              <a:off x="4114800" y="4314498"/>
              <a:ext cx="1582737" cy="646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/>
                <a:t>Novel complex silica </a:t>
              </a:r>
              <a:r>
                <a:rPr lang="en-US" sz="1200" b="1" dirty="0" err="1"/>
                <a:t>supraparticle</a:t>
              </a:r>
              <a:r>
                <a:rPr lang="en-US" sz="1200" b="1" dirty="0"/>
                <a:t> assembly</a:t>
              </a:r>
            </a:p>
          </p:txBody>
        </p:sp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7213600" y="4926013"/>
              <a:ext cx="12922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chemeClr val="bg1"/>
                  </a:solidFill>
                </a:rPr>
                <a:t>large-scale</a:t>
              </a:r>
            </a:p>
            <a:p>
              <a:pPr algn="ctr" eaLnBrk="1" hangingPunct="1"/>
              <a:r>
                <a:rPr lang="en-US" sz="1200" b="1">
                  <a:solidFill>
                    <a:schemeClr val="bg1"/>
                  </a:solidFill>
                </a:rPr>
                <a:t>synthesis</a:t>
              </a:r>
            </a:p>
          </p:txBody>
        </p:sp>
        <p:sp>
          <p:nvSpPr>
            <p:cNvPr id="18" name="TextBox 32"/>
            <p:cNvSpPr txBox="1">
              <a:spLocks noChangeArrowheads="1"/>
            </p:cNvSpPr>
            <p:nvPr/>
          </p:nvSpPr>
          <p:spPr bwMode="auto">
            <a:xfrm>
              <a:off x="6192838" y="5370513"/>
              <a:ext cx="9207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chemeClr val="bg1"/>
                  </a:solidFill>
                </a:rPr>
                <a:t>standard</a:t>
              </a:r>
              <a:br>
                <a:rPr lang="en-US" sz="1200" b="1">
                  <a:solidFill>
                    <a:schemeClr val="bg1"/>
                  </a:solidFill>
                </a:rPr>
              </a:br>
              <a:r>
                <a:rPr lang="en-US" sz="1200" b="1">
                  <a:solidFill>
                    <a:schemeClr val="bg1"/>
                  </a:solidFill>
                </a:rPr>
                <a:t>synthesis</a:t>
              </a:r>
            </a:p>
          </p:txBody>
        </p:sp>
        <p:pic>
          <p:nvPicPr>
            <p:cNvPr id="19" name="Grafik 34" descr="FS3,5%_NaCl-I=1mM_final(5).jpg"/>
            <p:cNvPicPr>
              <a:picLocks noChangeAspect="1"/>
            </p:cNvPicPr>
            <p:nvPr/>
          </p:nvPicPr>
          <p:blipFill rotWithShape="1">
            <a:blip r:embed="rId6"/>
            <a:srcRect r="5234"/>
            <a:stretch/>
          </p:blipFill>
          <p:spPr>
            <a:xfrm>
              <a:off x="3980301" y="2866698"/>
              <a:ext cx="1847411" cy="14620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28"/>
            <p:cNvSpPr txBox="1">
              <a:spLocks noChangeArrowheads="1"/>
            </p:cNvSpPr>
            <p:nvPr/>
          </p:nvSpPr>
          <p:spPr bwMode="auto">
            <a:xfrm>
              <a:off x="4081990" y="5097988"/>
              <a:ext cx="1937810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/>
                <a:t>Comparison between patchy particle </a:t>
              </a:r>
            </a:p>
            <a:p>
              <a:pPr eaLnBrk="1" hangingPunct="1"/>
              <a:r>
                <a:rPr lang="en-US" sz="1200" b="1" dirty="0"/>
                <a:t>experiment  (US data, </a:t>
              </a:r>
              <a:endParaRPr lang="en-US" sz="1200" b="1" dirty="0" smtClean="0"/>
            </a:p>
            <a:p>
              <a:pPr eaLnBrk="1" hangingPunct="1"/>
              <a:r>
                <a:rPr lang="en-US" sz="1200" b="1" dirty="0" smtClean="0"/>
                <a:t>left</a:t>
              </a:r>
              <a:r>
                <a:rPr lang="en-US" sz="1200" b="1" dirty="0"/>
                <a:t>) and theory </a:t>
              </a:r>
            </a:p>
            <a:p>
              <a:pPr eaLnBrk="1" hangingPunct="1"/>
              <a:r>
                <a:rPr lang="en-US" sz="1200" b="1" dirty="0"/>
                <a:t>(German data, right)</a:t>
              </a:r>
            </a:p>
          </p:txBody>
        </p:sp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12" y="4146550"/>
              <a:ext cx="3163888" cy="19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521186" y="1799841"/>
              <a:ext cx="11176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German-US 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workshop,</a:t>
              </a:r>
            </a:p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Rheinsberg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, 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71687" y="0"/>
            <a:ext cx="2771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DUKE   </a:t>
            </a:r>
            <a:r>
              <a:rPr lang="en-US" sz="11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NCCU   </a:t>
            </a:r>
            <a:r>
              <a:rPr lang="en-US" sz="11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NCSU   </a:t>
            </a:r>
            <a:r>
              <a:rPr lang="en-US" sz="11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UNC-CH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4593"/>
            <a:ext cx="1081042" cy="1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230</Words>
  <Application>Microsoft Office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</dc:creator>
  <cp:lastModifiedBy>Ariel</cp:lastModifiedBy>
  <cp:revision>21</cp:revision>
  <cp:lastPrinted>2012-04-30T18:18:33Z</cp:lastPrinted>
  <dcterms:created xsi:type="dcterms:W3CDTF">2012-04-30T19:27:22Z</dcterms:created>
  <dcterms:modified xsi:type="dcterms:W3CDTF">2012-05-01T14:54:48Z</dcterms:modified>
</cp:coreProperties>
</file>