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2" autoAdjust="0"/>
  </p:normalViewPr>
  <p:slideViewPr>
    <p:cSldViewPr showGuides="1">
      <p:cViewPr>
        <p:scale>
          <a:sx n="80" d="100"/>
          <a:sy n="80" d="100"/>
        </p:scale>
        <p:origin x="-1002" y="618"/>
      </p:cViewPr>
      <p:guideLst>
        <p:guide orient="horz" pos="2160"/>
        <p:guide orient="horz" pos="4176"/>
        <p:guide pos="2880"/>
      </p:guideLst>
    </p:cSldViewPr>
  </p:slideViewPr>
  <p:notesTextViewPr>
    <p:cViewPr>
      <p:scale>
        <a:sx n="1" d="1"/>
        <a:sy n="1" d="1"/>
      </p:scale>
      <p:origin x="0" y="66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3"/>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idx="1"/>
          </p:nvPr>
        </p:nvSpPr>
        <p:spPr>
          <a:xfrm>
            <a:off x="4023093" y="0"/>
            <a:ext cx="3077739" cy="469423"/>
          </a:xfrm>
          <a:prstGeom prst="rect">
            <a:avLst/>
          </a:prstGeom>
        </p:spPr>
        <p:txBody>
          <a:bodyPr vert="horz" lIns="94219" tIns="47109" rIns="94219" bIns="47109" rtlCol="0"/>
          <a:lstStyle>
            <a:lvl1pPr algn="r">
              <a:defRPr sz="1200"/>
            </a:lvl1pPr>
          </a:lstStyle>
          <a:p>
            <a:fld id="{348C7959-8B6B-4069-90B7-7E9475C0BDAF}" type="datetimeFigureOut">
              <a:rPr lang="en-US" smtClean="0"/>
              <a:pPr/>
              <a:t>5/1/2012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19" tIns="47109" rIns="94219" bIns="47109"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4219" tIns="47109" rIns="94219" bIns="47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3"/>
          </a:xfrm>
          <a:prstGeom prst="rect">
            <a:avLst/>
          </a:prstGeom>
        </p:spPr>
        <p:txBody>
          <a:bodyPr vert="horz" lIns="94219" tIns="47109" rIns="94219"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3"/>
          </a:xfrm>
          <a:prstGeom prst="rect">
            <a:avLst/>
          </a:prstGeom>
        </p:spPr>
        <p:txBody>
          <a:bodyPr vert="horz" lIns="94219" tIns="47109" rIns="94219" bIns="47109" rtlCol="0" anchor="b"/>
          <a:lstStyle>
            <a:lvl1pPr algn="r">
              <a:defRPr sz="1200"/>
            </a:lvl1pPr>
          </a:lstStyle>
          <a:p>
            <a:fld id="{1CD2158B-F6B4-4E3D-B65D-A03F4D04FA0A}" type="slidenum">
              <a:rPr lang="en-US" smtClean="0"/>
              <a:pPr/>
              <a:t>‹#›</a:t>
            </a:fld>
            <a:endParaRPr lang="en-US"/>
          </a:p>
        </p:txBody>
      </p:sp>
    </p:spTree>
    <p:extLst>
      <p:ext uri="{BB962C8B-B14F-4D97-AF65-F5344CB8AC3E}">
        <p14:creationId xmlns:p14="http://schemas.microsoft.com/office/powerpoint/2010/main" val="192071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93">
              <a:defRPr/>
            </a:pPr>
            <a:r>
              <a:rPr lang="en-US" b="0" dirty="0" smtClean="0">
                <a:solidFill>
                  <a:schemeClr val="tx1"/>
                </a:solidFill>
                <a:latin typeface="Arial" pitchFamily="34" charset="0"/>
                <a:cs typeface="Arial" pitchFamily="34" charset="0"/>
              </a:rPr>
              <a:t>Dynamic electrostatic lithography </a:t>
            </a:r>
            <a:r>
              <a:rPr lang="en-US" dirty="0" smtClean="0">
                <a:solidFill>
                  <a:schemeClr val="tx1"/>
                </a:solidFill>
                <a:latin typeface="Arial" pitchFamily="34" charset="0"/>
                <a:cs typeface="Arial" pitchFamily="34" charset="0"/>
              </a:rPr>
              <a:t>is invented to dynamically generate various patterns on large-area and curved polymer surfaces under the control of electrical voltages. The shape of the pattern can be tuned from random creases and craters to aligned creases, craters and lines, and the size of the pattern from millimeters to sub-micrometers. The technology is based</a:t>
            </a:r>
            <a:r>
              <a:rPr lang="en-US" baseline="0" dirty="0" smtClean="0">
                <a:solidFill>
                  <a:schemeClr val="tx1"/>
                </a:solidFill>
                <a:latin typeface="Arial" pitchFamily="34" charset="0"/>
                <a:cs typeface="Arial" pitchFamily="34" charset="0"/>
              </a:rPr>
              <a:t> on harnessing electromechanical instabilities of soft polymers under electrical fields.</a:t>
            </a:r>
            <a:endParaRPr lang="en-US" b="1" dirty="0" smtClean="0">
              <a:solidFill>
                <a:schemeClr val="tx1"/>
              </a:solidFill>
              <a:latin typeface="Arial" pitchFamily="34" charset="0"/>
              <a:cs typeface="Arial" pitchFamily="34" charset="0"/>
            </a:endParaRPr>
          </a:p>
          <a:p>
            <a:endParaRPr lang="en-US" dirty="0" smtClean="0"/>
          </a:p>
          <a:p>
            <a:r>
              <a:rPr lang="en-US" b="1" dirty="0" smtClean="0"/>
              <a:t>Reference:</a:t>
            </a:r>
          </a:p>
          <a:p>
            <a:pPr defTabSz="942193">
              <a:defRPr/>
            </a:pPr>
            <a:r>
              <a:rPr lang="en-US" dirty="0" smtClean="0">
                <a:solidFill>
                  <a:schemeClr val="tx1"/>
                </a:solidFill>
                <a:latin typeface="Arial" pitchFamily="34" charset="0"/>
                <a:cs typeface="Arial" pitchFamily="34" charset="0"/>
              </a:rPr>
              <a:t>Dynamic Electrostatic Lithography: </a:t>
            </a:r>
            <a:r>
              <a:rPr lang="en-US" dirty="0" err="1" smtClean="0">
                <a:solidFill>
                  <a:schemeClr val="tx1"/>
                </a:solidFill>
                <a:latin typeface="Arial" pitchFamily="34" charset="0"/>
                <a:cs typeface="Arial" pitchFamily="34" charset="0"/>
              </a:rPr>
              <a:t>Multiscale</a:t>
            </a:r>
            <a:r>
              <a:rPr lang="en-US" dirty="0" smtClean="0">
                <a:solidFill>
                  <a:schemeClr val="tx1"/>
                </a:solidFill>
                <a:latin typeface="Arial" pitchFamily="34" charset="0"/>
                <a:cs typeface="Arial" pitchFamily="34" charset="0"/>
              </a:rPr>
              <a:t> On-demand Patterning on Large-Area Curved Surfaces</a:t>
            </a:r>
          </a:p>
          <a:p>
            <a:pPr defTabSz="942193">
              <a:defRPr/>
            </a:pPr>
            <a:r>
              <a:rPr lang="en-US" dirty="0" smtClean="0">
                <a:solidFill>
                  <a:schemeClr val="tx1"/>
                </a:solidFill>
                <a:latin typeface="Arial" pitchFamily="34" charset="0"/>
                <a:cs typeface="Arial" pitchFamily="34" charset="0"/>
              </a:rPr>
              <a:t>Advanced Materials 24,1947-1951 (2012).</a:t>
            </a:r>
          </a:p>
          <a:p>
            <a:pPr defTabSz="942193">
              <a:defRPr/>
            </a:pPr>
            <a:endParaRPr lang="en-US" dirty="0" smtClean="0">
              <a:solidFill>
                <a:schemeClr val="tx1"/>
              </a:solidFill>
              <a:latin typeface="Arial" pitchFamily="34" charset="0"/>
              <a:cs typeface="Arial" pitchFamily="34" charset="0"/>
            </a:endParaRPr>
          </a:p>
          <a:p>
            <a:pPr defTabSz="942193">
              <a:defRPr/>
            </a:pPr>
            <a:r>
              <a:rPr lang="en-US" dirty="0" err="1" smtClean="0">
                <a:solidFill>
                  <a:schemeClr val="tx1"/>
                </a:solidFill>
                <a:latin typeface="Arial" pitchFamily="34" charset="0"/>
                <a:cs typeface="Arial" pitchFamily="34" charset="0"/>
              </a:rPr>
              <a:t>Qiming</a:t>
            </a:r>
            <a:r>
              <a:rPr lang="en-US" dirty="0" smtClean="0">
                <a:solidFill>
                  <a:schemeClr val="tx1"/>
                </a:solidFill>
                <a:latin typeface="Arial" pitchFamily="34" charset="0"/>
                <a:cs typeface="Arial" pitchFamily="34" charset="0"/>
              </a:rPr>
              <a:t> Wang, </a:t>
            </a:r>
            <a:r>
              <a:rPr lang="en-US" dirty="0" err="1" smtClean="0">
                <a:solidFill>
                  <a:schemeClr val="tx1"/>
                </a:solidFill>
                <a:latin typeface="Arial" pitchFamily="34" charset="0"/>
                <a:cs typeface="Arial" pitchFamily="34" charset="0"/>
              </a:rPr>
              <a:t>Mukarram</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Tahir</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Jianfeng</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Zang</a:t>
            </a:r>
            <a:r>
              <a:rPr lang="en-US" dirty="0" smtClean="0">
                <a:solidFill>
                  <a:schemeClr val="tx1"/>
                </a:solidFill>
                <a:latin typeface="Arial" pitchFamily="34" charset="0"/>
                <a:cs typeface="Arial" pitchFamily="34" charset="0"/>
              </a:rPr>
              <a:t>, and Xuanhe Zhao</a:t>
            </a:r>
          </a:p>
          <a:p>
            <a:r>
              <a:rPr lang="en-US" dirty="0"/>
              <a:t>Department of Mechanical Engineering and Materials Science, Duke University, North Carolina 27708, United States</a:t>
            </a:r>
            <a:endParaRPr lang="en-US" dirty="0" smtClean="0">
              <a:solidFill>
                <a:schemeClr val="tx1"/>
              </a:solidFill>
              <a:latin typeface="Arial" pitchFamily="34" charset="0"/>
              <a:cs typeface="Arial" pitchFamily="34" charset="0"/>
            </a:endParaRPr>
          </a:p>
          <a:p>
            <a:pPr defTabSz="942193">
              <a:defRPr/>
            </a:pPr>
            <a:endParaRPr lang="en-US" dirty="0" smtClean="0">
              <a:solidFill>
                <a:schemeClr val="tx1"/>
              </a:solidFill>
              <a:latin typeface="Arial" pitchFamily="34" charset="0"/>
              <a:cs typeface="Arial" pitchFamily="34" charset="0"/>
            </a:endParaRPr>
          </a:p>
          <a:p>
            <a:pPr defTabSz="942193">
              <a:defRPr/>
            </a:pPr>
            <a:r>
              <a:rPr lang="en-US" b="1" dirty="0" smtClean="0">
                <a:solidFill>
                  <a:schemeClr val="tx1"/>
                </a:solidFill>
                <a:latin typeface="Arial" pitchFamily="34" charset="0"/>
                <a:cs typeface="Arial" pitchFamily="34" charset="0"/>
              </a:rPr>
              <a:t>Acknowledgement</a:t>
            </a:r>
            <a:r>
              <a:rPr lang="en-US" b="1" baseline="0" dirty="0" smtClean="0">
                <a:solidFill>
                  <a:schemeClr val="tx1"/>
                </a:solidFill>
                <a:latin typeface="Arial" pitchFamily="34" charset="0"/>
                <a:cs typeface="Arial" pitchFamily="34" charset="0"/>
              </a:rPr>
              <a:t>: </a:t>
            </a:r>
            <a:r>
              <a:rPr lang="en-US" dirty="0">
                <a:latin typeface="Arial" pitchFamily="34" charset="0"/>
                <a:cs typeface="Arial" pitchFamily="34" charset="0"/>
              </a:rPr>
              <a:t>The research is supported by the NSF’s Research Triangle MRSEC DMR-1121107.</a:t>
            </a:r>
            <a:endParaRPr lang="en-US" b="1" dirty="0" smtClean="0">
              <a:solidFill>
                <a:schemeClr val="tx1"/>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CD2158B-F6B4-4E3D-B65D-A03F4D04FA0A}" type="slidenum">
              <a:rPr lang="en-US" smtClean="0"/>
              <a:pPr/>
              <a:t>1</a:t>
            </a:fld>
            <a:endParaRPr lang="en-US"/>
          </a:p>
        </p:txBody>
      </p:sp>
    </p:spTree>
    <p:extLst>
      <p:ext uri="{BB962C8B-B14F-4D97-AF65-F5344CB8AC3E}">
        <p14:creationId xmlns:p14="http://schemas.microsoft.com/office/powerpoint/2010/main" val="365343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4939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66148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86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4813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1985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450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AC024-3165-4D6F-BCAD-5071998494D7}"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594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AC024-3165-4D6F-BCAD-5071998494D7}"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72413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C024-3165-4D6F-BCAD-5071998494D7}"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130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80297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9268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C024-3165-4D6F-BCAD-5071998494D7}"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6956-EBBD-4D8A-B4D4-E2CBA919FA3C}" type="slidenum">
              <a:rPr lang="en-US" smtClean="0"/>
              <a:pPr/>
              <a:t>‹#›</a:t>
            </a:fld>
            <a:endParaRPr lang="en-US"/>
          </a:p>
        </p:txBody>
      </p:sp>
    </p:spTree>
    <p:extLst>
      <p:ext uri="{BB962C8B-B14F-4D97-AF65-F5344CB8AC3E}">
        <p14:creationId xmlns:p14="http://schemas.microsoft.com/office/powerpoint/2010/main" val="348912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tiff"/><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image" Target="../media/image2.tiff"/><Relationship Id="rId9" Type="http://schemas.openxmlformats.org/officeDocument/2006/relationships/image" Target="../media/image7.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srcRect r="1972"/>
          <a:stretch/>
        </p:blipFill>
        <p:spPr>
          <a:xfrm>
            <a:off x="3928265" y="851641"/>
            <a:ext cx="5215735" cy="5930159"/>
          </a:xfrm>
          <a:prstGeom prst="rect">
            <a:avLst/>
          </a:prstGeom>
        </p:spPr>
      </p:pic>
      <p:sp>
        <p:nvSpPr>
          <p:cNvPr id="16" name="Rectangle 4" descr="Denim"/>
          <p:cNvSpPr>
            <a:spLocks noChangeArrowheads="1"/>
          </p:cNvSpPr>
          <p:nvPr/>
        </p:nvSpPr>
        <p:spPr bwMode="auto">
          <a:xfrm>
            <a:off x="0" y="6475116"/>
            <a:ext cx="9143999" cy="382884"/>
          </a:xfrm>
          <a:prstGeom prst="rect">
            <a:avLst/>
          </a:prstGeom>
          <a:solidFill>
            <a:srgbClr val="FF9933"/>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5" name="Rectangle 4" descr="Denim"/>
          <p:cNvSpPr>
            <a:spLocks noChangeArrowheads="1"/>
          </p:cNvSpPr>
          <p:nvPr/>
        </p:nvSpPr>
        <p:spPr bwMode="auto">
          <a:xfrm>
            <a:off x="114300" y="1506328"/>
            <a:ext cx="8915400" cy="36512"/>
          </a:xfrm>
          <a:prstGeom prst="rect">
            <a:avLst/>
          </a:prstGeom>
          <a:solidFill>
            <a:srgbClr val="FF6600"/>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490" y="104593"/>
            <a:ext cx="850352" cy="855268"/>
          </a:xfrm>
          <a:prstGeom prst="rect">
            <a:avLst/>
          </a:prstGeom>
        </p:spPr>
      </p:pic>
      <p:sp>
        <p:nvSpPr>
          <p:cNvPr id="9" name="Title Placeholder 1"/>
          <p:cNvSpPr txBox="1">
            <a:spLocks/>
          </p:cNvSpPr>
          <p:nvPr/>
        </p:nvSpPr>
        <p:spPr bwMode="auto">
          <a:xfrm>
            <a:off x="1143000" y="959861"/>
            <a:ext cx="6946726"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defTabSz="914400" eaLnBrk="1" fontAlgn="auto" hangingPunct="1">
              <a:spcBef>
                <a:spcPts val="0"/>
              </a:spcBef>
              <a:spcAft>
                <a:spcPts val="0"/>
              </a:spcAft>
              <a:defRPr/>
            </a:pPr>
            <a:r>
              <a:rPr lang="en-US" sz="1400" dirty="0" err="1" smtClean="0"/>
              <a:t>Qiming</a:t>
            </a:r>
            <a:r>
              <a:rPr lang="en-US" sz="1400" dirty="0" smtClean="0"/>
              <a:t> </a:t>
            </a:r>
            <a:r>
              <a:rPr lang="en-US" sz="1400" dirty="0"/>
              <a:t>Wang, </a:t>
            </a:r>
            <a:r>
              <a:rPr lang="en-US" sz="1400" dirty="0" err="1"/>
              <a:t>Mukarram</a:t>
            </a:r>
            <a:r>
              <a:rPr lang="en-US" sz="1400" dirty="0"/>
              <a:t> </a:t>
            </a:r>
            <a:r>
              <a:rPr lang="en-US" sz="1400" dirty="0" err="1"/>
              <a:t>Tahir</a:t>
            </a:r>
            <a:r>
              <a:rPr lang="en-US" sz="1400" dirty="0"/>
              <a:t>, </a:t>
            </a:r>
            <a:r>
              <a:rPr lang="en-US" sz="1400" dirty="0" err="1"/>
              <a:t>Jianfeng</a:t>
            </a:r>
            <a:r>
              <a:rPr lang="en-US" sz="1400" dirty="0"/>
              <a:t> </a:t>
            </a:r>
            <a:r>
              <a:rPr lang="en-US" sz="1400" dirty="0" err="1"/>
              <a:t>Zang</a:t>
            </a:r>
            <a:r>
              <a:rPr lang="en-US" sz="1400" dirty="0"/>
              <a:t>, and Xuanhe Zhao</a:t>
            </a:r>
          </a:p>
          <a:p>
            <a:r>
              <a:rPr lang="en-US" sz="1400" b="0" dirty="0" smtClean="0"/>
              <a:t>Dept. </a:t>
            </a:r>
            <a:r>
              <a:rPr lang="en-US" sz="1400" b="0" dirty="0"/>
              <a:t>of Mechanical Engineering and Materials Science, Duke </a:t>
            </a:r>
            <a:r>
              <a:rPr lang="en-US" sz="1400" b="0" dirty="0" smtClean="0"/>
              <a:t>University</a:t>
            </a:r>
            <a:endParaRPr lang="en-US" sz="1400" dirty="0" smtClean="0">
              <a:latin typeface="Arial" pitchFamily="34" charset="0"/>
              <a:cs typeface="Arial" pitchFamily="34" charset="0"/>
            </a:endParaRPr>
          </a:p>
        </p:txBody>
      </p:sp>
      <p:sp>
        <p:nvSpPr>
          <p:cNvPr id="10" name="Title Placeholder 1"/>
          <p:cNvSpPr txBox="1">
            <a:spLocks/>
          </p:cNvSpPr>
          <p:nvPr/>
        </p:nvSpPr>
        <p:spPr bwMode="auto">
          <a:xfrm>
            <a:off x="1371600" y="310739"/>
            <a:ext cx="7086600"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r>
              <a:rPr lang="en-US" sz="2000" i="0" dirty="0" smtClean="0">
                <a:solidFill>
                  <a:srgbClr val="002060"/>
                </a:solidFill>
              </a:rPr>
              <a:t>         Dynamic Electrostatic Lithography: </a:t>
            </a:r>
            <a:r>
              <a:rPr lang="en-US" sz="2000" i="0" dirty="0" err="1" smtClean="0">
                <a:solidFill>
                  <a:srgbClr val="002060"/>
                </a:solidFill>
              </a:rPr>
              <a:t>Multiscale</a:t>
            </a:r>
            <a:endParaRPr lang="en-US" sz="2000" i="0" dirty="0" smtClean="0">
              <a:solidFill>
                <a:srgbClr val="002060"/>
              </a:solidFill>
            </a:endParaRPr>
          </a:p>
          <a:p>
            <a:pPr algn="l">
              <a:defRPr/>
            </a:pPr>
            <a:r>
              <a:rPr lang="en-US" sz="2000" i="0" dirty="0" smtClean="0">
                <a:solidFill>
                  <a:srgbClr val="002060"/>
                </a:solidFill>
              </a:rPr>
              <a:t> On-demand Patterning on Large Area Curved Surfaces</a:t>
            </a:r>
            <a:endParaRPr lang="en-US" sz="2000" dirty="0"/>
          </a:p>
        </p:txBody>
      </p:sp>
      <p:sp>
        <p:nvSpPr>
          <p:cNvPr id="13" name="Rectangle 12"/>
          <p:cNvSpPr/>
          <p:nvPr/>
        </p:nvSpPr>
        <p:spPr>
          <a:xfrm>
            <a:off x="5995323" y="6528059"/>
            <a:ext cx="3301077" cy="276999"/>
          </a:xfrm>
          <a:prstGeom prst="rect">
            <a:avLst/>
          </a:prstGeom>
        </p:spPr>
        <p:txBody>
          <a:bodyPr wrap="square">
            <a:spAutoFit/>
          </a:bodyPr>
          <a:lstStyle/>
          <a:p>
            <a:pPr>
              <a:defRPr/>
            </a:pPr>
            <a:r>
              <a:rPr lang="en-US" sz="1200" b="1" i="1" dirty="0" smtClean="0">
                <a:latin typeface="Arial" pitchFamily="34" charset="0"/>
                <a:cs typeface="Arial" pitchFamily="34" charset="0"/>
              </a:rPr>
              <a:t>Advanced </a:t>
            </a:r>
            <a:r>
              <a:rPr lang="en-US" sz="1200" b="1" i="1" dirty="0">
                <a:latin typeface="Arial" pitchFamily="34" charset="0"/>
                <a:cs typeface="Arial" pitchFamily="34" charset="0"/>
              </a:rPr>
              <a:t>Materials </a:t>
            </a:r>
            <a:r>
              <a:rPr lang="en-US" sz="1200" b="1" dirty="0">
                <a:latin typeface="Arial" pitchFamily="34" charset="0"/>
                <a:cs typeface="Arial" pitchFamily="34" charset="0"/>
              </a:rPr>
              <a:t>24,1947-1951 (2012</a:t>
            </a: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2" name="Rectangle 1"/>
          <p:cNvSpPr/>
          <p:nvPr/>
        </p:nvSpPr>
        <p:spPr>
          <a:xfrm>
            <a:off x="5142446" y="1920758"/>
            <a:ext cx="3883061" cy="4031873"/>
          </a:xfrm>
          <a:prstGeom prst="rect">
            <a:avLst/>
          </a:prstGeom>
        </p:spPr>
        <p:txBody>
          <a:bodyPr wrap="square">
            <a:spAutoFit/>
          </a:bodyPr>
          <a:lstStyle/>
          <a:p>
            <a:r>
              <a:rPr lang="el-GR" sz="1600" dirty="0" smtClean="0">
                <a:latin typeface="Arial" pitchFamily="34" charset="0"/>
                <a:cs typeface="Arial" pitchFamily="34" charset="0"/>
              </a:rPr>
              <a:t>Δ</a:t>
            </a:r>
            <a:r>
              <a:rPr lang="en-US" sz="1600" dirty="0">
                <a:latin typeface="Arial" pitchFamily="34" charset="0"/>
                <a:cs typeface="Arial" pitchFamily="34" charset="0"/>
              </a:rPr>
              <a:t>MRSEC researchers have invented a new technology for the use of electrical voltages to dynamically generate various patterns on curved surfaces and over large areas, such as the surfaces of gloves</a:t>
            </a:r>
            <a:r>
              <a:rPr lang="en-US" sz="1600" dirty="0" smtClean="0">
                <a:latin typeface="Arial" pitchFamily="34" charset="0"/>
                <a:cs typeface="Arial" pitchFamily="34" charset="0"/>
              </a:rPr>
              <a:t>. The applied voltages deform flat surfaces of rubbers into patterns of creases, lines, and craters. The patterns can be random, aligned or curved, and their feature sizes can be tuned from micrometers to millimeters. As the voltages are withdrawn, the surfaces recover their initial flat state.  </a:t>
            </a:r>
            <a:r>
              <a:rPr lang="en-US" sz="1600" dirty="0">
                <a:latin typeface="Arial" pitchFamily="34" charset="0"/>
                <a:cs typeface="Arial" pitchFamily="34" charset="0"/>
              </a:rPr>
              <a:t>As a result, the texture and smoothness of these surfaces can be varied on demand for a wide variety </a:t>
            </a:r>
            <a:r>
              <a:rPr lang="en-US" sz="1600" dirty="0" smtClean="0">
                <a:latin typeface="Arial" pitchFamily="34" charset="0"/>
                <a:cs typeface="Arial" pitchFamily="34" charset="0"/>
              </a:rPr>
              <a:t>of applications.</a:t>
            </a:r>
            <a:endParaRPr lang="en-US" sz="1600" dirty="0"/>
          </a:p>
        </p:txBody>
      </p:sp>
      <p:sp>
        <p:nvSpPr>
          <p:cNvPr id="15" name="TextBox 14"/>
          <p:cNvSpPr txBox="1"/>
          <p:nvPr/>
        </p:nvSpPr>
        <p:spPr>
          <a:xfrm>
            <a:off x="3171687" y="0"/>
            <a:ext cx="2771913" cy="261610"/>
          </a:xfrm>
          <a:prstGeom prst="rect">
            <a:avLst/>
          </a:prstGeom>
          <a:noFill/>
        </p:spPr>
        <p:txBody>
          <a:bodyPr wrap="none" rtlCol="0">
            <a:spAutoFit/>
          </a:bodyPr>
          <a:lstStyle/>
          <a:p>
            <a:r>
              <a:rPr lang="en-US" sz="1100" b="1" dirty="0" smtClean="0">
                <a:solidFill>
                  <a:schemeClr val="tx1">
                    <a:lumMod val="85000"/>
                    <a:lumOff val="15000"/>
                  </a:schemeClr>
                </a:solidFill>
                <a:latin typeface="Arial" pitchFamily="34" charset="0"/>
                <a:cs typeface="Arial" pitchFamily="34" charset="0"/>
              </a:rPr>
              <a:t>DUKE   </a:t>
            </a:r>
            <a:r>
              <a:rPr lang="en-US" sz="1100" b="1" dirty="0" smtClean="0">
                <a:solidFill>
                  <a:srgbClr val="FF9933"/>
                </a:solidFill>
                <a:latin typeface="Arial" pitchFamily="34" charset="0"/>
                <a:cs typeface="Arial" pitchFamily="34" charset="0"/>
              </a:rPr>
              <a:t>|</a:t>
            </a:r>
            <a:r>
              <a:rPr lang="en-US" sz="1100" b="1" dirty="0" smtClean="0">
                <a:solidFill>
                  <a:schemeClr val="tx1">
                    <a:lumMod val="85000"/>
                    <a:lumOff val="15000"/>
                  </a:schemeClr>
                </a:solidFill>
                <a:latin typeface="Arial" pitchFamily="34" charset="0"/>
                <a:cs typeface="Arial" pitchFamily="34" charset="0"/>
              </a:rPr>
              <a:t>   NCCU   </a:t>
            </a:r>
            <a:r>
              <a:rPr lang="en-US" sz="1100" b="1" dirty="0" smtClean="0">
                <a:solidFill>
                  <a:srgbClr val="FF9933"/>
                </a:solidFill>
                <a:latin typeface="Arial" pitchFamily="34" charset="0"/>
                <a:cs typeface="Arial" pitchFamily="34" charset="0"/>
              </a:rPr>
              <a:t>|</a:t>
            </a:r>
            <a:r>
              <a:rPr lang="en-US" sz="1100" b="1" dirty="0" smtClean="0">
                <a:solidFill>
                  <a:schemeClr val="tx1">
                    <a:lumMod val="85000"/>
                    <a:lumOff val="15000"/>
                  </a:schemeClr>
                </a:solidFill>
                <a:latin typeface="Arial" pitchFamily="34" charset="0"/>
                <a:cs typeface="Arial" pitchFamily="34" charset="0"/>
              </a:rPr>
              <a:t>   NCSU   </a:t>
            </a:r>
            <a:r>
              <a:rPr lang="en-US" sz="1100" b="1" dirty="0" smtClean="0">
                <a:solidFill>
                  <a:srgbClr val="FF9933"/>
                </a:solidFill>
                <a:latin typeface="Arial" pitchFamily="34" charset="0"/>
                <a:cs typeface="Arial" pitchFamily="34" charset="0"/>
              </a:rPr>
              <a:t>|</a:t>
            </a:r>
            <a:r>
              <a:rPr lang="en-US" sz="1100" b="1" dirty="0" smtClean="0">
                <a:solidFill>
                  <a:schemeClr val="tx1">
                    <a:lumMod val="85000"/>
                    <a:lumOff val="15000"/>
                  </a:schemeClr>
                </a:solidFill>
                <a:latin typeface="Arial" pitchFamily="34" charset="0"/>
                <a:cs typeface="Arial" pitchFamily="34" charset="0"/>
              </a:rPr>
              <a:t>   UNC-CH</a:t>
            </a:r>
            <a:endParaRPr lang="en-US" sz="1100" b="1" dirty="0">
              <a:solidFill>
                <a:schemeClr val="tx1">
                  <a:lumMod val="85000"/>
                  <a:lumOff val="15000"/>
                </a:schemeClr>
              </a:solidFill>
              <a:latin typeface="Arial" pitchFamily="34" charset="0"/>
              <a:cs typeface="Arial" pitchFamily="34" charset="0"/>
            </a:endParaRPr>
          </a:p>
        </p:txBody>
      </p:sp>
      <p:pic>
        <p:nvPicPr>
          <p:cNvPr id="19" name="Picture 2"/>
          <p:cNvPicPr>
            <a:picLocks noChangeAspect="1" noChangeArrowheads="1"/>
          </p:cNvPicPr>
          <p:nvPr/>
        </p:nvPicPr>
        <p:blipFill rotWithShape="1">
          <a:blip r:embed="rId5"/>
          <a:srcRect l="4476"/>
          <a:stretch/>
        </p:blipFill>
        <p:spPr bwMode="auto">
          <a:xfrm>
            <a:off x="0" y="0"/>
            <a:ext cx="1447800" cy="1053492"/>
          </a:xfrm>
          <a:prstGeom prst="rect">
            <a:avLst/>
          </a:prstGeom>
          <a:noFill/>
          <a:ln w="9525">
            <a:noFill/>
            <a:miter lim="800000"/>
            <a:headEnd/>
            <a:tailEnd/>
          </a:ln>
        </p:spPr>
      </p:pic>
      <p:sp>
        <p:nvSpPr>
          <p:cNvPr id="17" name="TextBox 16"/>
          <p:cNvSpPr txBox="1"/>
          <p:nvPr/>
        </p:nvSpPr>
        <p:spPr>
          <a:xfrm>
            <a:off x="106515" y="6555759"/>
            <a:ext cx="2495452" cy="221599"/>
          </a:xfrm>
          <a:prstGeom prst="rect">
            <a:avLst/>
          </a:prstGeom>
          <a:noFill/>
        </p:spPr>
        <p:txBody>
          <a:bodyPr wrap="none" rtlCol="0">
            <a:spAutoFit/>
          </a:bodyPr>
          <a:lstStyle/>
          <a:p>
            <a:r>
              <a:rPr lang="en-US" sz="1200" b="1" dirty="0" smtClean="0">
                <a:latin typeface="Arial" pitchFamily="34" charset="0"/>
                <a:cs typeface="Arial" pitchFamily="34" charset="0"/>
              </a:rPr>
              <a:t>Visit  </a:t>
            </a:r>
            <a:r>
              <a:rPr lang="el-GR" sz="1200" b="1" dirty="0" smtClean="0">
                <a:latin typeface="Arial" pitchFamily="34" charset="0"/>
                <a:cs typeface="Arial" pitchFamily="34" charset="0"/>
              </a:rPr>
              <a:t>Δ</a:t>
            </a:r>
            <a:r>
              <a:rPr lang="en-US" sz="1200" b="1" dirty="0" smtClean="0">
                <a:latin typeface="Arial" pitchFamily="34" charset="0"/>
                <a:cs typeface="Arial" pitchFamily="34" charset="0"/>
              </a:rPr>
              <a:t>MRSEC at http://mrsec.duke.edu</a:t>
            </a:r>
            <a:endParaRPr lang="en-US" sz="1200" dirty="0"/>
          </a:p>
        </p:txBody>
      </p:sp>
      <p:sp>
        <p:nvSpPr>
          <p:cNvPr id="18" name="TextBox 17"/>
          <p:cNvSpPr txBox="1"/>
          <p:nvPr/>
        </p:nvSpPr>
        <p:spPr>
          <a:xfrm>
            <a:off x="3733800" y="6528059"/>
            <a:ext cx="1962511" cy="276999"/>
          </a:xfrm>
          <a:prstGeom prst="rect">
            <a:avLst/>
          </a:prstGeom>
          <a:noFill/>
        </p:spPr>
        <p:txBody>
          <a:bodyPr wrap="square" rtlCol="0">
            <a:spAutoFit/>
          </a:bodyPr>
          <a:lstStyle/>
          <a:p>
            <a:r>
              <a:rPr lang="en-US" sz="1200" b="1" dirty="0" smtClean="0">
                <a:latin typeface="Arial" pitchFamily="34" charset="0"/>
                <a:cs typeface="Arial" pitchFamily="34" charset="0"/>
              </a:rPr>
              <a:t>NSF DMR 1121107</a:t>
            </a:r>
            <a:endParaRPr lang="en-US" sz="1200" dirty="0"/>
          </a:p>
        </p:txBody>
      </p:sp>
      <p:grpSp>
        <p:nvGrpSpPr>
          <p:cNvPr id="4" name="Group 3"/>
          <p:cNvGrpSpPr/>
          <p:nvPr/>
        </p:nvGrpSpPr>
        <p:grpSpPr>
          <a:xfrm>
            <a:off x="129375" y="1775460"/>
            <a:ext cx="4839675" cy="4324266"/>
            <a:chOff x="-4069884" y="5181600"/>
            <a:chExt cx="4839675" cy="4324266"/>
          </a:xfrm>
        </p:grpSpPr>
        <p:pic>
          <p:nvPicPr>
            <p:cNvPr id="29" name="图片 128" descr="aligned lines3.tif"/>
            <p:cNvPicPr>
              <a:picLocks noChangeAspect="1"/>
            </p:cNvPicPr>
            <p:nvPr/>
          </p:nvPicPr>
          <p:blipFill rotWithShape="1">
            <a:blip r:embed="rId6" cstate="print">
              <a:lum bright="5000" contrast="12000"/>
            </a:blip>
            <a:srcRect l="5897" r="-1713"/>
            <a:stretch/>
          </p:blipFill>
          <p:spPr>
            <a:xfrm>
              <a:off x="-2489755" y="6628384"/>
              <a:ext cx="1677544" cy="1424025"/>
            </a:xfrm>
            <a:prstGeom prst="rect">
              <a:avLst/>
            </a:prstGeom>
          </p:spPr>
        </p:pic>
        <p:pic>
          <p:nvPicPr>
            <p:cNvPr id="30" name="图片 127" descr="aligned craters4.tif"/>
            <p:cNvPicPr>
              <a:picLocks noChangeAspect="1"/>
            </p:cNvPicPr>
            <p:nvPr/>
          </p:nvPicPr>
          <p:blipFill rotWithShape="1">
            <a:blip r:embed="rId7" cstate="print">
              <a:lum bright="8000" contrast="-2000"/>
            </a:blip>
            <a:srcRect l="5306" r="605"/>
            <a:stretch/>
          </p:blipFill>
          <p:spPr>
            <a:xfrm>
              <a:off x="-2489755" y="8073414"/>
              <a:ext cx="1647270" cy="1428902"/>
            </a:xfrm>
            <a:prstGeom prst="rect">
              <a:avLst/>
            </a:prstGeom>
          </p:spPr>
        </p:pic>
        <p:pic>
          <p:nvPicPr>
            <p:cNvPr id="31" name="图片 114" descr="alignedcrease2.tif"/>
            <p:cNvPicPr>
              <a:picLocks noChangeAspect="1"/>
            </p:cNvPicPr>
            <p:nvPr/>
          </p:nvPicPr>
          <p:blipFill rotWithShape="1">
            <a:blip r:embed="rId8" cstate="print">
              <a:lum contrast="4000"/>
            </a:blip>
            <a:srcRect l="11646"/>
            <a:stretch/>
          </p:blipFill>
          <p:spPr>
            <a:xfrm>
              <a:off x="-4069884" y="6628384"/>
              <a:ext cx="1551185" cy="1428902"/>
            </a:xfrm>
            <a:prstGeom prst="rect">
              <a:avLst/>
            </a:prstGeom>
          </p:spPr>
        </p:pic>
        <p:pic>
          <p:nvPicPr>
            <p:cNvPr id="32" name="图片 113" descr="3_1000_10x7.4Kv_good1[(017571)22-03-00]2.JPG"/>
            <p:cNvPicPr>
              <a:picLocks noChangeAspect="1"/>
            </p:cNvPicPr>
            <p:nvPr/>
          </p:nvPicPr>
          <p:blipFill rotWithShape="1">
            <a:blip r:embed="rId9" cstate="print">
              <a:lum bright="2000" contrast="23000"/>
            </a:blip>
            <a:srcRect l="24325" t="35156" r="45000" b="31641"/>
            <a:stretch/>
          </p:blipFill>
          <p:spPr>
            <a:xfrm>
              <a:off x="-2489755" y="5181600"/>
              <a:ext cx="1647270" cy="1426464"/>
            </a:xfrm>
            <a:prstGeom prst="rect">
              <a:avLst/>
            </a:prstGeom>
          </p:spPr>
        </p:pic>
        <p:pic>
          <p:nvPicPr>
            <p:cNvPr id="35" name="图片 58" descr="flat.JPG"/>
            <p:cNvPicPr>
              <a:picLocks noChangeAspect="1"/>
            </p:cNvPicPr>
            <p:nvPr/>
          </p:nvPicPr>
          <p:blipFill rotWithShape="1">
            <a:blip r:embed="rId10" cstate="print">
              <a:lum bright="10000" contrast="30000"/>
            </a:blip>
            <a:srcRect l="24744" t="23438" r="27000" b="19706"/>
            <a:stretch/>
          </p:blipFill>
          <p:spPr>
            <a:xfrm>
              <a:off x="-4069883" y="5181600"/>
              <a:ext cx="1553210" cy="1416537"/>
            </a:xfrm>
            <a:prstGeom prst="rect">
              <a:avLst/>
            </a:prstGeom>
          </p:spPr>
        </p:pic>
        <p:pic>
          <p:nvPicPr>
            <p:cNvPr id="40" name="图片 89" descr="3_1000_7Kvfrom03s_good2[(066259)21-49-00].JPG"/>
            <p:cNvPicPr>
              <a:picLocks noChangeAspect="1"/>
            </p:cNvPicPr>
            <p:nvPr/>
          </p:nvPicPr>
          <p:blipFill rotWithShape="1">
            <a:blip r:embed="rId11" cstate="print">
              <a:lum bright="9000" contrast="33000"/>
            </a:blip>
            <a:srcRect l="45000" t="18750" r="12088" b="32813"/>
            <a:stretch/>
          </p:blipFill>
          <p:spPr>
            <a:xfrm>
              <a:off x="-809662" y="8079596"/>
              <a:ext cx="1579453" cy="1426270"/>
            </a:xfrm>
            <a:prstGeom prst="rect">
              <a:avLst/>
            </a:prstGeom>
          </p:spPr>
        </p:pic>
        <p:pic>
          <p:nvPicPr>
            <p:cNvPr id="43" name="图片 42" descr="circle_rease3.jpg"/>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rcRect l="18464" t="34996" r="13845" b="12743"/>
            <a:stretch/>
          </p:blipFill>
          <p:spPr>
            <a:xfrm>
              <a:off x="-820228" y="6629680"/>
              <a:ext cx="1574779" cy="1424026"/>
            </a:xfrm>
            <a:prstGeom prst="rect">
              <a:avLst/>
            </a:prstGeom>
          </p:spPr>
        </p:pic>
        <p:pic>
          <p:nvPicPr>
            <p:cNvPr id="44" name="Picture 4" descr="04_Coexistence_sharpe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9097" t="37033" r="24091" b="9514"/>
            <a:stretch/>
          </p:blipFill>
          <p:spPr bwMode="auto">
            <a:xfrm>
              <a:off x="-4069884" y="8079596"/>
              <a:ext cx="1537131" cy="14165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03_Coarsening2_sharpen"/>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0895" t="45460" r="28779" b="8438"/>
            <a:stretch/>
          </p:blipFill>
          <p:spPr bwMode="auto">
            <a:xfrm>
              <a:off x="-811982" y="5181601"/>
              <a:ext cx="1556702" cy="1436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218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304</Words>
  <Application>Microsoft Office PowerPoint</Application>
  <PresentationFormat>On-screen Show (4:3)</PresentationFormat>
  <Paragraphs>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Ariel</cp:lastModifiedBy>
  <cp:revision>27</cp:revision>
  <cp:lastPrinted>2012-05-01T14:42:15Z</cp:lastPrinted>
  <dcterms:created xsi:type="dcterms:W3CDTF">2012-04-30T19:27:26Z</dcterms:created>
  <dcterms:modified xsi:type="dcterms:W3CDTF">2012-05-01T15:02:48Z</dcterms:modified>
</cp:coreProperties>
</file>