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33">
          <p15:clr>
            <a:srgbClr val="A4A3A4"/>
          </p15:clr>
        </p15:guide>
        <p15:guide id="4" pos="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694"/>
  </p:normalViewPr>
  <p:slideViewPr>
    <p:cSldViewPr snapToGrid="0" snapToObjects="1">
      <p:cViewPr varScale="1">
        <p:scale>
          <a:sx n="117" d="100"/>
          <a:sy n="117" d="100"/>
        </p:scale>
        <p:origin x="2208" y="168"/>
      </p:cViewPr>
      <p:guideLst>
        <p:guide orient="horz" pos="2160"/>
        <p:guide pos="2880"/>
        <p:guide orient="horz" pos="1533"/>
        <p:guide pos="2672"/>
      </p:guideLst>
    </p:cSldViewPr>
  </p:slideViewPr>
  <p:notesTextViewPr>
    <p:cViewPr>
      <p:scale>
        <a:sx n="100" d="100"/>
        <a:sy n="100" d="100"/>
      </p:scale>
      <p:origin x="0" y="-216"/>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0BF7604-09BE-4F46-8CEF-00FF65E5DF95}" type="datetimeFigureOut">
              <a:rPr lang="en-US" smtClean="0"/>
              <a:t>5/10/21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215751C-92F3-D34D-9ED4-D38CCF295EEA}" type="slidenum">
              <a:rPr lang="en-US" smtClean="0"/>
              <a:t>‹#›</a:t>
            </a:fld>
            <a:endParaRPr lang="en-US"/>
          </a:p>
        </p:txBody>
      </p:sp>
    </p:spTree>
    <p:extLst>
      <p:ext uri="{BB962C8B-B14F-4D97-AF65-F5344CB8AC3E}">
        <p14:creationId xmlns:p14="http://schemas.microsoft.com/office/powerpoint/2010/main" val="80517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tx1"/>
                </a:solidFill>
                <a:latin typeface="+mn-lt"/>
                <a:ea typeface="Calibri"/>
                <a:cs typeface="Calibri"/>
                <a:sym typeface="Calibri"/>
              </a:rPr>
              <a:t>Education and Human Resource Development:</a:t>
            </a:r>
            <a:r>
              <a:rPr lang="en-US" sz="1200" b="0" i="0" u="none" strike="noStrike" cap="none" dirty="0">
                <a:solidFill>
                  <a:schemeClr val="tx1"/>
                </a:solidFill>
                <a:latin typeface="+mn-lt"/>
                <a:ea typeface="Calibri"/>
                <a:cs typeface="Calibri"/>
                <a:sym typeface="Calibri"/>
              </a:rPr>
              <a:t> In response to a campus-wide initiative to prevent a surge in COVID19 infections, the Center piloted a special (in-person) </a:t>
            </a:r>
            <a:r>
              <a:rPr lang="en-US" sz="1200" b="1" i="1" u="none" strike="noStrike" cap="none" dirty="0">
                <a:solidFill>
                  <a:schemeClr val="tx1"/>
                </a:solidFill>
                <a:latin typeface="+mn-lt"/>
                <a:ea typeface="Calibri"/>
                <a:cs typeface="Calibri"/>
                <a:sym typeface="Calibri"/>
              </a:rPr>
              <a:t>RIMSE Spring Break Research Experience</a:t>
            </a:r>
            <a:r>
              <a:rPr lang="en-US" sz="1200" b="0" i="0" u="none" strike="noStrike" cap="none" dirty="0">
                <a:solidFill>
                  <a:schemeClr val="tx1"/>
                </a:solidFill>
                <a:latin typeface="+mn-lt"/>
                <a:ea typeface="Calibri"/>
                <a:cs typeface="Calibri"/>
                <a:sym typeface="Calibri"/>
              </a:rPr>
              <a:t> to encourage undergraduate students to remain on campus during the 2021 Spring Break. The program provided preparation and training for 12 students to engage in summer research opportunities, both within the MRSEC and in the larger UC San Diego research community.</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215751C-92F3-D34D-9ED4-D38CCF295EEA}" type="slidenum">
              <a:rPr lang="en-US" smtClean="0"/>
              <a:t>1</a:t>
            </a:fld>
            <a:endParaRPr lang="en-US"/>
          </a:p>
        </p:txBody>
      </p:sp>
    </p:spTree>
    <p:extLst>
      <p:ext uri="{BB962C8B-B14F-4D97-AF65-F5344CB8AC3E}">
        <p14:creationId xmlns:p14="http://schemas.microsoft.com/office/powerpoint/2010/main" val="168866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
        <p:nvSpPr>
          <p:cNvPr id="7" name="Google Shape;136;p1">
            <a:extLst>
              <a:ext uri="{FF2B5EF4-FFF2-40B4-BE49-F238E27FC236}">
                <a16:creationId xmlns:a16="http://schemas.microsoft.com/office/drawing/2014/main" id="{89982DC9-6B4E-CB45-8B3F-4023D2907BBC}"/>
              </a:ext>
            </a:extLst>
          </p:cNvPr>
          <p:cNvSpPr/>
          <p:nvPr userDrawn="1"/>
        </p:nvSpPr>
        <p:spPr>
          <a:xfrm>
            <a:off x="4371035" y="1107013"/>
            <a:ext cx="4692577"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200"/>
              <a:buFont typeface="Source Sans Pro"/>
              <a:buNone/>
            </a:pPr>
            <a:endParaRPr sz="1200" dirty="0">
              <a:latin typeface="News Gothic MT" panose="020B0503020103020203" pitchFamily="34" charset="0"/>
              <a:cs typeface="Calibri" panose="020F0502020204030204" pitchFamily="34" charset="0"/>
            </a:endParaRPr>
          </a:p>
        </p:txBody>
      </p:sp>
      <p:sp>
        <p:nvSpPr>
          <p:cNvPr id="8" name="Google Shape;137;p1">
            <a:extLst>
              <a:ext uri="{FF2B5EF4-FFF2-40B4-BE49-F238E27FC236}">
                <a16:creationId xmlns:a16="http://schemas.microsoft.com/office/drawing/2014/main" id="{142421CD-6871-764F-AF33-10D130A62001}"/>
              </a:ext>
            </a:extLst>
          </p:cNvPr>
          <p:cNvSpPr/>
          <p:nvPr userDrawn="1"/>
        </p:nvSpPr>
        <p:spPr>
          <a:xfrm>
            <a:off x="152400" y="232834"/>
            <a:ext cx="2759824"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sz="1200" b="1"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9" name="Google Shape;138;p1">
            <a:extLst>
              <a:ext uri="{FF2B5EF4-FFF2-40B4-BE49-F238E27FC236}">
                <a16:creationId xmlns:a16="http://schemas.microsoft.com/office/drawing/2014/main" id="{E78BD07E-A595-734B-A18A-5EBDA1651567}"/>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0880" y="15086"/>
            <a:ext cx="5760720" cy="803189"/>
          </a:xfrm>
        </p:spPr>
        <p:txBody>
          <a:bodyPr/>
          <a:lstStyle>
            <a:lvl1pPr algn="l">
              <a:defRPr sz="2000" b="1">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
        <p:nvSpPr>
          <p:cNvPr id="8" name="Google Shape;137;p1">
            <a:extLst>
              <a:ext uri="{FF2B5EF4-FFF2-40B4-BE49-F238E27FC236}">
                <a16:creationId xmlns:a16="http://schemas.microsoft.com/office/drawing/2014/main" id="{0D54E13F-1BF2-B843-A403-6DF8414956BC}"/>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9" name="Google Shape;138;p1">
            <a:extLst>
              <a:ext uri="{FF2B5EF4-FFF2-40B4-BE49-F238E27FC236}">
                <a16:creationId xmlns:a16="http://schemas.microsoft.com/office/drawing/2014/main" id="{4E8BCE38-5BB2-A141-9D53-8916AA2323FB}"/>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87103" y="40360"/>
            <a:ext cx="5856897" cy="731178"/>
          </a:xfrm>
        </p:spPr>
        <p:txBody>
          <a:bodyPr/>
          <a:lstStyle>
            <a:lvl1pPr algn="l">
              <a:defRPr sz="2000" b="1">
                <a:solidFill>
                  <a:schemeClr val="tx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
        <p:nvSpPr>
          <p:cNvPr id="9" name="Google Shape;137;p1">
            <a:extLst>
              <a:ext uri="{FF2B5EF4-FFF2-40B4-BE49-F238E27FC236}">
                <a16:creationId xmlns:a16="http://schemas.microsoft.com/office/drawing/2014/main" id="{2E3289CE-4CCF-8540-8696-9330C5FDD841}"/>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10" name="Google Shape;138;p1">
            <a:extLst>
              <a:ext uri="{FF2B5EF4-FFF2-40B4-BE49-F238E27FC236}">
                <a16:creationId xmlns:a16="http://schemas.microsoft.com/office/drawing/2014/main" id="{20E2D495-2DCD-F64B-83C2-CF7D90D19E88}"/>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
        <p:nvSpPr>
          <p:cNvPr id="7" name="Google Shape;136;p1">
            <a:extLst>
              <a:ext uri="{FF2B5EF4-FFF2-40B4-BE49-F238E27FC236}">
                <a16:creationId xmlns:a16="http://schemas.microsoft.com/office/drawing/2014/main" id="{FC3496CC-2110-AD40-8E82-E8AE37DE85EC}"/>
              </a:ext>
            </a:extLst>
          </p:cNvPr>
          <p:cNvSpPr/>
          <p:nvPr userDrawn="1"/>
        </p:nvSpPr>
        <p:spPr>
          <a:xfrm>
            <a:off x="4371035" y="1106993"/>
            <a:ext cx="4692577"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University of California San Diego</a:t>
            </a:r>
            <a:endParaRPr dirty="0">
              <a:latin typeface="News Gothic MT" panose="020B0503020103020203" pitchFamily="34" charset="0"/>
              <a:cs typeface="Calibri" panose="020F0502020204030204" pitchFamily="34" charset="0"/>
            </a:endParaRPr>
          </a:p>
        </p:txBody>
      </p:sp>
      <p:sp>
        <p:nvSpPr>
          <p:cNvPr id="8" name="Google Shape;137;p1">
            <a:extLst>
              <a:ext uri="{FF2B5EF4-FFF2-40B4-BE49-F238E27FC236}">
                <a16:creationId xmlns:a16="http://schemas.microsoft.com/office/drawing/2014/main" id="{9517C93B-3DE8-1B4D-8859-439241E1D69B}"/>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9" name="Google Shape;138;p1">
            <a:extLst>
              <a:ext uri="{FF2B5EF4-FFF2-40B4-BE49-F238E27FC236}">
                <a16:creationId xmlns:a16="http://schemas.microsoft.com/office/drawing/2014/main" id="{6DB6E65E-43A2-7F49-9100-380076F05BB9}"/>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51200" y="217207"/>
            <a:ext cx="5892800" cy="504198"/>
          </a:xfrm>
        </p:spPr>
        <p:txBody>
          <a:bodyPr/>
          <a:lstStyle>
            <a:lvl1pPr algn="l">
              <a:defRPr sz="2000" b="1">
                <a:solidFill>
                  <a:schemeClr val="tx1"/>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
        <p:nvSpPr>
          <p:cNvPr id="10" name="Google Shape;136;p1">
            <a:extLst>
              <a:ext uri="{FF2B5EF4-FFF2-40B4-BE49-F238E27FC236}">
                <a16:creationId xmlns:a16="http://schemas.microsoft.com/office/drawing/2014/main" id="{F8992EB2-0720-5B44-9EA9-1E35ED9832FE}"/>
              </a:ext>
            </a:extLst>
          </p:cNvPr>
          <p:cNvSpPr/>
          <p:nvPr userDrawn="1"/>
        </p:nvSpPr>
        <p:spPr>
          <a:xfrm>
            <a:off x="4371035" y="1106993"/>
            <a:ext cx="4692577"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University of California San Diego</a:t>
            </a:r>
            <a:endParaRPr dirty="0">
              <a:latin typeface="News Gothic MT" panose="020B0503020103020203" pitchFamily="34" charset="0"/>
              <a:cs typeface="Calibri" panose="020F0502020204030204" pitchFamily="34" charset="0"/>
            </a:endParaRPr>
          </a:p>
        </p:txBody>
      </p:sp>
      <p:sp>
        <p:nvSpPr>
          <p:cNvPr id="11" name="Google Shape;137;p1">
            <a:extLst>
              <a:ext uri="{FF2B5EF4-FFF2-40B4-BE49-F238E27FC236}">
                <a16:creationId xmlns:a16="http://schemas.microsoft.com/office/drawing/2014/main" id="{B855A7C2-6FA9-EF40-B4BC-4ED22FCAF21F}"/>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12" name="Google Shape;138;p1">
            <a:extLst>
              <a:ext uri="{FF2B5EF4-FFF2-40B4-BE49-F238E27FC236}">
                <a16:creationId xmlns:a16="http://schemas.microsoft.com/office/drawing/2014/main" id="{54B08A0B-8FFA-C444-9968-155ACB295772}"/>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55FC-76A5-654A-8345-2AB7F2A4ECBE}"/>
              </a:ext>
            </a:extLst>
          </p:cNvPr>
          <p:cNvSpPr>
            <a:spLocks noGrp="1"/>
          </p:cNvSpPr>
          <p:nvPr>
            <p:ph type="title"/>
          </p:nvPr>
        </p:nvSpPr>
        <p:spPr>
          <a:xfrm>
            <a:off x="3307083" y="65823"/>
            <a:ext cx="5760720" cy="903005"/>
          </a:xfrm>
        </p:spPr>
        <p:txBody>
          <a:bodyPr/>
          <a:lstStyle/>
          <a:p>
            <a:r>
              <a:rPr lang="en-US" sz="1800" dirty="0"/>
              <a:t>Research Immersion in Materials Science &amp; Engineering (RIMSE) </a:t>
            </a:r>
            <a:br>
              <a:rPr lang="en-US" sz="1800" dirty="0"/>
            </a:br>
            <a:r>
              <a:rPr lang="en-US" sz="1800" dirty="0"/>
              <a:t>Spring Break Research Experience </a:t>
            </a:r>
          </a:p>
        </p:txBody>
      </p:sp>
      <p:sp>
        <p:nvSpPr>
          <p:cNvPr id="4" name="Google Shape;136;p1">
            <a:extLst>
              <a:ext uri="{FF2B5EF4-FFF2-40B4-BE49-F238E27FC236}">
                <a16:creationId xmlns:a16="http://schemas.microsoft.com/office/drawing/2014/main" id="{3753EEAB-DD47-024C-87E3-77D8DE46F3E1}"/>
              </a:ext>
            </a:extLst>
          </p:cNvPr>
          <p:cNvSpPr/>
          <p:nvPr/>
        </p:nvSpPr>
        <p:spPr>
          <a:xfrm>
            <a:off x="4371035" y="1014681"/>
            <a:ext cx="4692577" cy="46162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200"/>
              <a:buFont typeface="Source Sans Pro"/>
              <a:buNone/>
            </a:pPr>
            <a:r>
              <a:rPr lang="en-US" sz="1200" b="1" i="0" u="none" strike="noStrike" cap="none" dirty="0" err="1">
                <a:solidFill>
                  <a:srgbClr val="FFFFFF"/>
                </a:solidFill>
                <a:latin typeface="News Gothic MT" panose="020B0503020103020203" pitchFamily="34" charset="0"/>
                <a:ea typeface="Source Sans Pro"/>
                <a:cs typeface="Calibri" panose="020F0502020204030204" pitchFamily="34" charset="0"/>
                <a:sym typeface="Source Sans Pro"/>
              </a:rPr>
              <a:t>Brydges</a:t>
            </a: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 Sailor</a:t>
            </a:r>
          </a:p>
          <a:p>
            <a:pPr marL="0" marR="0" lvl="0" indent="0" algn="ctr"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University of California San Diego</a:t>
            </a:r>
            <a:endParaRPr dirty="0">
              <a:latin typeface="News Gothic MT" panose="020B0503020103020203" pitchFamily="34" charset="0"/>
              <a:cs typeface="Calibri" panose="020F0502020204030204" pitchFamily="34" charset="0"/>
            </a:endParaRPr>
          </a:p>
        </p:txBody>
      </p:sp>
      <p:pic>
        <p:nvPicPr>
          <p:cNvPr id="5" name="Google Shape;66;p1" descr="UC San Diego Undergraduate Students in Prof. Sailor's research laboratory during Spring Break 2021">
            <a:extLst>
              <a:ext uri="{FF2B5EF4-FFF2-40B4-BE49-F238E27FC236}">
                <a16:creationId xmlns:a16="http://schemas.microsoft.com/office/drawing/2014/main" id="{5359ED1F-6458-B94E-8DDE-41030D38BAE7}"/>
              </a:ext>
            </a:extLst>
          </p:cNvPr>
          <p:cNvPicPr preferRelativeResize="0"/>
          <p:nvPr/>
        </p:nvPicPr>
        <p:blipFill rotWithShape="1">
          <a:blip r:embed="rId3">
            <a:alphaModFix/>
          </a:blip>
          <a:srcRect/>
          <a:stretch/>
        </p:blipFill>
        <p:spPr>
          <a:xfrm>
            <a:off x="3540793" y="1570117"/>
            <a:ext cx="5497376" cy="3263141"/>
          </a:xfrm>
          <a:prstGeom prst="rect">
            <a:avLst/>
          </a:prstGeom>
          <a:noFill/>
          <a:ln>
            <a:noFill/>
          </a:ln>
        </p:spPr>
      </p:pic>
      <p:pic>
        <p:nvPicPr>
          <p:cNvPr id="6" name="Google Shape;67;p1" descr="UC San Diego Undergraduate Students in Prof. Sailor's research laboratory during Spring Break 2021">
            <a:extLst>
              <a:ext uri="{FF2B5EF4-FFF2-40B4-BE49-F238E27FC236}">
                <a16:creationId xmlns:a16="http://schemas.microsoft.com/office/drawing/2014/main" id="{3E7C6AC2-E51C-584E-A7A6-BEE544B87667}"/>
              </a:ext>
            </a:extLst>
          </p:cNvPr>
          <p:cNvPicPr preferRelativeResize="0"/>
          <p:nvPr/>
        </p:nvPicPr>
        <p:blipFill rotWithShape="1">
          <a:blip r:embed="rId4">
            <a:alphaModFix/>
          </a:blip>
          <a:srcRect/>
          <a:stretch/>
        </p:blipFill>
        <p:spPr>
          <a:xfrm>
            <a:off x="5130133" y="4889209"/>
            <a:ext cx="1985765" cy="1663941"/>
          </a:xfrm>
          <a:prstGeom prst="rect">
            <a:avLst/>
          </a:prstGeom>
          <a:noFill/>
          <a:ln>
            <a:noFill/>
          </a:ln>
        </p:spPr>
      </p:pic>
      <p:pic>
        <p:nvPicPr>
          <p:cNvPr id="7" name="Google Shape;68;p1" descr="UC San Diego Undergraduate Students in Prof. Sailor's research laboratory during Spring Break 2021">
            <a:extLst>
              <a:ext uri="{FF2B5EF4-FFF2-40B4-BE49-F238E27FC236}">
                <a16:creationId xmlns:a16="http://schemas.microsoft.com/office/drawing/2014/main" id="{94C56944-0454-9645-BCAD-5E4C92FF5580}"/>
              </a:ext>
            </a:extLst>
          </p:cNvPr>
          <p:cNvPicPr preferRelativeResize="0"/>
          <p:nvPr/>
        </p:nvPicPr>
        <p:blipFill rotWithShape="1">
          <a:blip r:embed="rId5">
            <a:alphaModFix/>
          </a:blip>
          <a:srcRect t="9107"/>
          <a:stretch/>
        </p:blipFill>
        <p:spPr>
          <a:xfrm>
            <a:off x="7185747" y="4889209"/>
            <a:ext cx="1830650" cy="1663941"/>
          </a:xfrm>
          <a:prstGeom prst="rect">
            <a:avLst/>
          </a:prstGeom>
          <a:noFill/>
          <a:ln>
            <a:noFill/>
          </a:ln>
        </p:spPr>
      </p:pic>
      <p:pic>
        <p:nvPicPr>
          <p:cNvPr id="8" name="Google Shape;69;p1" descr="UC San Diego Undergraduate Students in Prof. Sailor's research laboratory during Spring Break 2021">
            <a:extLst>
              <a:ext uri="{FF2B5EF4-FFF2-40B4-BE49-F238E27FC236}">
                <a16:creationId xmlns:a16="http://schemas.microsoft.com/office/drawing/2014/main" id="{139B3AA3-7195-8B4A-BED2-88D90B29E0A2}"/>
              </a:ext>
            </a:extLst>
          </p:cNvPr>
          <p:cNvPicPr preferRelativeResize="0"/>
          <p:nvPr/>
        </p:nvPicPr>
        <p:blipFill rotWithShape="1">
          <a:blip r:embed="rId6">
            <a:alphaModFix/>
          </a:blip>
          <a:srcRect b="11871"/>
          <a:stretch/>
        </p:blipFill>
        <p:spPr>
          <a:xfrm>
            <a:off x="3540080" y="4889209"/>
            <a:ext cx="1520204" cy="1674874"/>
          </a:xfrm>
          <a:prstGeom prst="rect">
            <a:avLst/>
          </a:prstGeom>
          <a:noFill/>
          <a:ln>
            <a:noFill/>
          </a:ln>
        </p:spPr>
      </p:pic>
      <p:sp>
        <p:nvSpPr>
          <p:cNvPr id="9" name="Google Shape;65;p1">
            <a:extLst>
              <a:ext uri="{FF2B5EF4-FFF2-40B4-BE49-F238E27FC236}">
                <a16:creationId xmlns:a16="http://schemas.microsoft.com/office/drawing/2014/main" id="{2E4BDF48-CB91-6F4B-8BB2-FD1EBC802D2E}"/>
              </a:ext>
            </a:extLst>
          </p:cNvPr>
          <p:cNvSpPr txBox="1"/>
          <p:nvPr/>
        </p:nvSpPr>
        <p:spPr>
          <a:xfrm>
            <a:off x="221902" y="1245492"/>
            <a:ext cx="3248329" cy="378561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57"/>
              <a:buFont typeface="Arial"/>
              <a:buNone/>
            </a:pPr>
            <a:r>
              <a:rPr lang="en-US" sz="1600" b="1" i="1" u="none" strike="noStrike" cap="none" dirty="0">
                <a:ea typeface="Calibri"/>
                <a:cs typeface="Calibri"/>
                <a:sym typeface="Calibri"/>
              </a:rPr>
              <a:t>RIMSE Spring Break Research Experience</a:t>
            </a:r>
            <a:r>
              <a:rPr lang="en-US" sz="1600" b="0" i="0" u="none" strike="noStrike" cap="none" dirty="0">
                <a:ea typeface="Calibri"/>
                <a:cs typeface="Calibri"/>
                <a:sym typeface="Calibri"/>
              </a:rPr>
              <a:t>: </a:t>
            </a:r>
            <a:endParaRPr sz="1600" dirty="0"/>
          </a:p>
          <a:p>
            <a:pPr marL="0" marR="0" lvl="0" indent="0" rtl="0">
              <a:lnSpc>
                <a:spcPct val="100000"/>
              </a:lnSpc>
              <a:spcBef>
                <a:spcPts val="0"/>
              </a:spcBef>
              <a:spcAft>
                <a:spcPts val="0"/>
              </a:spcAft>
              <a:buClr>
                <a:srgbClr val="000000"/>
              </a:buClr>
              <a:buSzPts val="1457"/>
              <a:buFont typeface="Arial"/>
              <a:buNone/>
            </a:pPr>
            <a:endParaRPr sz="1600" b="0" i="0" u="none" strike="noStrike" cap="none" dirty="0">
              <a:ea typeface="Calibri"/>
              <a:cs typeface="Calibri"/>
              <a:sym typeface="Calibri"/>
            </a:endParaRPr>
          </a:p>
          <a:p>
            <a:pPr marL="285750" marR="0" lvl="0" indent="-285750" rtl="0">
              <a:lnSpc>
                <a:spcPct val="100000"/>
              </a:lnSpc>
              <a:spcBef>
                <a:spcPts val="0"/>
              </a:spcBef>
              <a:spcAft>
                <a:spcPts val="0"/>
              </a:spcAft>
              <a:buClr>
                <a:srgbClr val="000000"/>
              </a:buClr>
              <a:buSzPts val="1457"/>
              <a:buFont typeface="Arial"/>
              <a:buChar char="•"/>
            </a:pPr>
            <a:r>
              <a:rPr lang="en-US" sz="1600" b="0" i="0" u="none" strike="noStrike" cap="none" dirty="0">
                <a:ea typeface="Calibri"/>
                <a:cs typeface="Calibri"/>
                <a:sym typeface="Calibri"/>
              </a:rPr>
              <a:t>Filled gap in hands-on laboratory training resulting from Covid-19  pandemic.</a:t>
            </a:r>
            <a:endParaRPr sz="1600" dirty="0"/>
          </a:p>
          <a:p>
            <a:pPr marL="285750" marR="0" lvl="0" indent="-193230" rtl="0">
              <a:lnSpc>
                <a:spcPct val="100000"/>
              </a:lnSpc>
              <a:spcBef>
                <a:spcPts val="0"/>
              </a:spcBef>
              <a:spcAft>
                <a:spcPts val="0"/>
              </a:spcAft>
              <a:buClr>
                <a:srgbClr val="000000"/>
              </a:buClr>
              <a:buSzPts val="1457"/>
              <a:buFont typeface="Arial"/>
              <a:buNone/>
            </a:pPr>
            <a:endParaRPr sz="1600" b="0" i="0" u="none" strike="noStrike" cap="none" dirty="0">
              <a:ea typeface="Calibri"/>
              <a:cs typeface="Calibri"/>
              <a:sym typeface="Calibri"/>
            </a:endParaRPr>
          </a:p>
          <a:p>
            <a:pPr marL="285750" marR="0" lvl="0" indent="-285750" rtl="0">
              <a:lnSpc>
                <a:spcPct val="100000"/>
              </a:lnSpc>
              <a:spcBef>
                <a:spcPts val="0"/>
              </a:spcBef>
              <a:spcAft>
                <a:spcPts val="0"/>
              </a:spcAft>
              <a:buClr>
                <a:srgbClr val="000000"/>
              </a:buClr>
              <a:buSzPts val="1457"/>
              <a:buFont typeface="Arial"/>
              <a:buChar char="•"/>
            </a:pPr>
            <a:r>
              <a:rPr lang="en-US" sz="1600" b="0" i="0" u="none" strike="noStrike" cap="none" dirty="0">
                <a:ea typeface="Calibri"/>
                <a:cs typeface="Calibri"/>
                <a:sym typeface="Calibri"/>
              </a:rPr>
              <a:t>Trained and prepared undergraduate students to enter research labs.</a:t>
            </a:r>
            <a:endParaRPr sz="1600" dirty="0"/>
          </a:p>
          <a:p>
            <a:pPr marL="0" marR="0" lvl="0" indent="0" rtl="0">
              <a:lnSpc>
                <a:spcPct val="100000"/>
              </a:lnSpc>
              <a:spcBef>
                <a:spcPts val="0"/>
              </a:spcBef>
              <a:spcAft>
                <a:spcPts val="0"/>
              </a:spcAft>
              <a:buNone/>
            </a:pPr>
            <a:endParaRPr sz="1600" b="0" i="0" u="none" strike="noStrike" cap="none" dirty="0">
              <a:ea typeface="Calibri"/>
              <a:cs typeface="Calibri"/>
              <a:sym typeface="Calibri"/>
            </a:endParaRPr>
          </a:p>
          <a:p>
            <a:pPr marL="285750" marR="0" lvl="0" indent="-285750" rtl="0">
              <a:lnSpc>
                <a:spcPct val="100000"/>
              </a:lnSpc>
              <a:spcBef>
                <a:spcPts val="0"/>
              </a:spcBef>
              <a:spcAft>
                <a:spcPts val="0"/>
              </a:spcAft>
              <a:buClr>
                <a:srgbClr val="000000"/>
              </a:buClr>
              <a:buSzPts val="1457"/>
              <a:buFont typeface="Arial"/>
              <a:buChar char="•"/>
            </a:pPr>
            <a:r>
              <a:rPr lang="en-US" sz="1600" b="0" i="0" u="none" strike="noStrike" cap="none" dirty="0">
                <a:ea typeface="Calibri"/>
                <a:cs typeface="Calibri"/>
                <a:sym typeface="Calibri"/>
              </a:rPr>
              <a:t>Recruited diverse trainees for MRSEC, REU, and other UC San Diego Summer research programs.</a:t>
            </a:r>
            <a:endParaRPr sz="1600" b="0" i="0" u="none" strike="noStrike" cap="none" dirty="0">
              <a:ea typeface="Calibri"/>
              <a:cs typeface="Calibri"/>
              <a:sym typeface="Calibri"/>
            </a:endParaRPr>
          </a:p>
        </p:txBody>
      </p:sp>
    </p:spTree>
    <p:extLst>
      <p:ext uri="{BB962C8B-B14F-4D97-AF65-F5344CB8AC3E}">
        <p14:creationId xmlns:p14="http://schemas.microsoft.com/office/powerpoint/2010/main" val="3366396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13267</TotalTime>
  <Words>145</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Source Sans Pro</vt:lpstr>
      <vt:lpstr>Wingdings 2</vt:lpstr>
      <vt:lpstr>Breeze</vt:lpstr>
      <vt:lpstr>Research Immersion in Materials Science &amp; Engineering (RIMSE)  Spring Break Research Experience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Sailor, Michael</cp:lastModifiedBy>
  <cp:revision>48</cp:revision>
  <cp:lastPrinted>2016-10-20T17:00:33Z</cp:lastPrinted>
  <dcterms:created xsi:type="dcterms:W3CDTF">2016-07-19T18:16:54Z</dcterms:created>
  <dcterms:modified xsi:type="dcterms:W3CDTF">2021-05-10T23:55:10Z</dcterms:modified>
  <cp:category/>
</cp:coreProperties>
</file>