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33">
          <p15:clr>
            <a:srgbClr val="A4A3A4"/>
          </p15:clr>
        </p15:guide>
        <p15:guide id="4" pos="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7" autoAdjust="0"/>
    <p:restoredTop sz="79864"/>
  </p:normalViewPr>
  <p:slideViewPr>
    <p:cSldViewPr snapToGrid="0" snapToObjects="1">
      <p:cViewPr varScale="1">
        <p:scale>
          <a:sx n="96" d="100"/>
          <a:sy n="96" d="100"/>
        </p:scale>
        <p:origin x="1608" y="184"/>
      </p:cViewPr>
      <p:guideLst>
        <p:guide orient="horz" pos="2160"/>
        <p:guide pos="2880"/>
        <p:guide orient="horz" pos="1533"/>
        <p:guide pos="267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D53DE69-5374-2D44-AD1C-4823E4DF3C29}" type="datetimeFigureOut">
              <a:rPr lang="en-US" smtClean="0"/>
              <a:t>5/10/21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1E93A92-52D7-EC4A-A7CD-E1EBFBD4A814}" type="slidenum">
              <a:rPr lang="en-US" smtClean="0"/>
              <a:t>‹#›</a:t>
            </a:fld>
            <a:endParaRPr lang="en-US"/>
          </a:p>
        </p:txBody>
      </p:sp>
    </p:spTree>
    <p:extLst>
      <p:ext uri="{BB962C8B-B14F-4D97-AF65-F5344CB8AC3E}">
        <p14:creationId xmlns:p14="http://schemas.microsoft.com/office/powerpoint/2010/main" val="347259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rtl="0">
              <a:lnSpc>
                <a:spcPct val="100000"/>
              </a:lnSpc>
              <a:spcBef>
                <a:spcPts val="0"/>
              </a:spcBef>
              <a:spcAft>
                <a:spcPts val="0"/>
              </a:spcAft>
              <a:buSzPts val="1400"/>
              <a:buNone/>
            </a:pPr>
            <a:r>
              <a:rPr lang="en-US" sz="1200" b="1" dirty="0">
                <a:solidFill>
                  <a:schemeClr val="tx1"/>
                </a:solidFill>
                <a:latin typeface="Calibri" panose="020F0502020204030204" pitchFamily="34" charset="0"/>
                <a:cs typeface="Calibri" panose="020F0502020204030204" pitchFamily="34" charset="0"/>
              </a:rPr>
              <a:t>SEED</a:t>
            </a:r>
            <a:r>
              <a:rPr lang="en-US" sz="1200" b="0" dirty="0">
                <a:solidFill>
                  <a:schemeClr val="tx1"/>
                </a:solidFill>
                <a:latin typeface="Calibri" panose="020F0502020204030204" pitchFamily="34" charset="0"/>
                <a:cs typeface="Calibri" panose="020F0502020204030204" pitchFamily="34" charset="0"/>
              </a:rPr>
              <a:t>: This Seed asks the question: can liquefied gas electrolytes </a:t>
            </a:r>
            <a:r>
              <a:rPr lang="en-US" sz="1200" b="0" i="0" dirty="0">
                <a:solidFill>
                  <a:schemeClr val="tx1"/>
                </a:solidFill>
                <a:latin typeface="Calibri" panose="020F0502020204030204" pitchFamily="34" charset="0"/>
                <a:ea typeface="Arial"/>
                <a:cs typeface="Calibri" panose="020F0502020204030204" pitchFamily="34" charset="0"/>
                <a:sym typeface="Arial"/>
              </a:rPr>
              <a:t>confined in a nanoscale material </a:t>
            </a:r>
            <a:r>
              <a:rPr lang="en-US" sz="1200" b="0" dirty="0">
                <a:solidFill>
                  <a:schemeClr val="tx1"/>
                </a:solidFill>
                <a:latin typeface="Calibri" panose="020F0502020204030204" pitchFamily="34" charset="0"/>
                <a:cs typeface="Calibri" panose="020F0502020204030204" pitchFamily="34" charset="0"/>
              </a:rPr>
              <a:t>enhance electrochemical performance </a:t>
            </a:r>
            <a:r>
              <a:rPr lang="en-US" sz="1200" b="0" i="0" dirty="0">
                <a:solidFill>
                  <a:schemeClr val="tx1"/>
                </a:solidFill>
                <a:latin typeface="Calibri" panose="020F0502020204030204" pitchFamily="34" charset="0"/>
                <a:ea typeface="Arial"/>
                <a:cs typeface="Calibri" panose="020F0502020204030204" pitchFamily="34" charset="0"/>
                <a:sym typeface="Arial"/>
              </a:rPr>
              <a:t>while minimizing the hazards of operating under extreme pressures or temperatures?</a:t>
            </a:r>
            <a:endParaRPr lang="en-US" sz="1200" b="0" dirty="0">
              <a:solidFill>
                <a:schemeClr val="tx1"/>
              </a:solidFill>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SzPts val="1400"/>
              <a:buNone/>
            </a:pPr>
            <a:endParaRPr lang="en-US" sz="1200" b="0" i="0"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just" rtl="0">
              <a:lnSpc>
                <a:spcPct val="100000"/>
              </a:lnSpc>
              <a:spcBef>
                <a:spcPts val="0"/>
              </a:spcBef>
              <a:spcAft>
                <a:spcPts val="0"/>
              </a:spcAft>
              <a:buSzPts val="1400"/>
              <a:buNone/>
            </a:pPr>
            <a:r>
              <a:rPr lang="en-US" sz="1200" b="0" dirty="0">
                <a:solidFill>
                  <a:schemeClr val="tx1"/>
                </a:solidFill>
                <a:latin typeface="Calibri" panose="020F0502020204030204" pitchFamily="34" charset="0"/>
                <a:cs typeface="Calibri" panose="020F0502020204030204" pitchFamily="34" charset="0"/>
              </a:rPr>
              <a:t>The </a:t>
            </a:r>
            <a:r>
              <a:rPr lang="en-US" sz="1200" b="0" i="0" u="none" strike="noStrike" cap="none" dirty="0">
                <a:solidFill>
                  <a:schemeClr val="tx1"/>
                </a:solidFill>
                <a:latin typeface="Calibri" panose="020F0502020204030204" pitchFamily="34" charset="0"/>
                <a:cs typeface="Calibri" panose="020F0502020204030204" pitchFamily="34" charset="0"/>
              </a:rPr>
              <a:t>hierarchical assembly of oriented metal organic frameworks (MOFs) can serve as a superior ionic conductor. The facile capillary condensation of gas electrolyte by strong confinement in sub-nanometer pores of MOF. By designing MOF-polymer membranes (MPMs) that present dense and continuous micropore (~0.8 nm) networks, we show significant uptake of hydrofluorocarbon molecules in MOF pores at pressure lower than the bulk counterpart. This unique property enables lithium/fluorinated graphite batteries with MPM-based electrolytes to deliver a significantly higher capacity than those with commercial separator membranes (~ 500 </a:t>
            </a:r>
            <a:r>
              <a:rPr lang="en-US" sz="1200" b="0" i="0" u="none" strike="noStrike" cap="none" dirty="0" err="1">
                <a:solidFill>
                  <a:schemeClr val="tx1"/>
                </a:solidFill>
                <a:latin typeface="Calibri" panose="020F0502020204030204" pitchFamily="34" charset="0"/>
                <a:cs typeface="Calibri" panose="020F0502020204030204" pitchFamily="34" charset="0"/>
              </a:rPr>
              <a:t>mAh</a:t>
            </a:r>
            <a:r>
              <a:rPr lang="en-US" sz="1200" b="0" i="0" u="none" strike="noStrike" cap="none" dirty="0">
                <a:solidFill>
                  <a:schemeClr val="tx1"/>
                </a:solidFill>
                <a:latin typeface="Calibri" panose="020F0502020204030204" pitchFamily="34" charset="0"/>
                <a:cs typeface="Calibri" panose="020F0502020204030204" pitchFamily="34" charset="0"/>
              </a:rPr>
              <a:t> g</a:t>
            </a:r>
            <a:r>
              <a:rPr lang="en-US" sz="1200" b="0" i="0" u="none" strike="noStrike" cap="none" baseline="30000" dirty="0">
                <a:solidFill>
                  <a:schemeClr val="tx1"/>
                </a:solidFill>
                <a:latin typeface="Calibri" panose="020F0502020204030204" pitchFamily="34" charset="0"/>
                <a:cs typeface="Calibri" panose="020F0502020204030204" pitchFamily="34" charset="0"/>
              </a:rPr>
              <a:t>-1</a:t>
            </a:r>
            <a:r>
              <a:rPr lang="en-US" sz="1200" b="0" i="0" u="none" strike="noStrike" cap="none" dirty="0">
                <a:solidFill>
                  <a:schemeClr val="tx1"/>
                </a:solidFill>
                <a:latin typeface="Calibri" panose="020F0502020204030204" pitchFamily="34" charset="0"/>
                <a:cs typeface="Calibri" panose="020F0502020204030204" pitchFamily="34" charset="0"/>
              </a:rPr>
              <a:t> </a:t>
            </a:r>
            <a:r>
              <a:rPr lang="en-US" sz="1200" b="0" i="1" u="none" strike="noStrike" cap="none" dirty="0">
                <a:solidFill>
                  <a:schemeClr val="tx1"/>
                </a:solidFill>
                <a:latin typeface="Calibri" panose="020F0502020204030204" pitchFamily="34" charset="0"/>
                <a:cs typeface="Calibri" panose="020F0502020204030204" pitchFamily="34" charset="0"/>
              </a:rPr>
              <a:t>vs.</a:t>
            </a:r>
            <a:r>
              <a:rPr lang="en-US" sz="1200" b="0" i="0" u="none" strike="noStrike" cap="none" dirty="0">
                <a:solidFill>
                  <a:schemeClr val="tx1"/>
                </a:solidFill>
                <a:latin typeface="Calibri" panose="020F0502020204030204" pitchFamily="34" charset="0"/>
                <a:cs typeface="Calibri" panose="020F0502020204030204" pitchFamily="34" charset="0"/>
              </a:rPr>
              <a:t> &lt; 0.03 </a:t>
            </a:r>
            <a:r>
              <a:rPr lang="en-US" sz="1200" b="0" i="0" u="none" strike="noStrike" cap="none" dirty="0" err="1">
                <a:solidFill>
                  <a:schemeClr val="tx1"/>
                </a:solidFill>
                <a:latin typeface="Calibri" panose="020F0502020204030204" pitchFamily="34" charset="0"/>
                <a:cs typeface="Calibri" panose="020F0502020204030204" pitchFamily="34" charset="0"/>
              </a:rPr>
              <a:t>mAh</a:t>
            </a:r>
            <a:r>
              <a:rPr lang="en-US" sz="1200" b="0" i="0" u="none" strike="noStrike" cap="none" dirty="0">
                <a:solidFill>
                  <a:schemeClr val="tx1"/>
                </a:solidFill>
                <a:latin typeface="Calibri" panose="020F0502020204030204" pitchFamily="34" charset="0"/>
                <a:cs typeface="Calibri" panose="020F0502020204030204" pitchFamily="34" charset="0"/>
              </a:rPr>
              <a:t> g</a:t>
            </a:r>
            <a:r>
              <a:rPr lang="en-US" sz="1200" b="0" i="0" u="none" strike="noStrike" cap="none" baseline="30000" dirty="0">
                <a:solidFill>
                  <a:schemeClr val="tx1"/>
                </a:solidFill>
                <a:latin typeface="Calibri" panose="020F0502020204030204" pitchFamily="34" charset="0"/>
                <a:cs typeface="Calibri" panose="020F0502020204030204" pitchFamily="34" charset="0"/>
              </a:rPr>
              <a:t>-1</a:t>
            </a:r>
            <a:r>
              <a:rPr lang="en-US" sz="1200" b="0" i="0" u="none" strike="noStrike" cap="none" dirty="0">
                <a:solidFill>
                  <a:schemeClr val="tx1"/>
                </a:solidFill>
                <a:latin typeface="Calibri" panose="020F0502020204030204" pitchFamily="34" charset="0"/>
                <a:cs typeface="Calibri" panose="020F0502020204030204" pitchFamily="34" charset="0"/>
              </a:rPr>
              <a:t>) at -40 °C under reduced pressure of the electrolyte.  </a:t>
            </a:r>
            <a:endParaRPr lang="en-US" sz="1200" b="0" dirty="0">
              <a:solidFill>
                <a:schemeClr val="tx1"/>
              </a:solidFill>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SzPts val="1400"/>
              <a:buNone/>
            </a:pPr>
            <a:endParaRPr lang="en-US" sz="1200" b="0" i="0" u="none" strike="noStrike" cap="none" dirty="0">
              <a:solidFill>
                <a:schemeClr val="tx1"/>
              </a:solidFill>
              <a:latin typeface="Calibri" panose="020F0502020204030204" pitchFamily="34" charset="0"/>
              <a:ea typeface="Arial"/>
              <a:cs typeface="Calibri" panose="020F0502020204030204" pitchFamily="34" charset="0"/>
              <a:sym typeface="Arial"/>
            </a:endParaRPr>
          </a:p>
          <a:p>
            <a:pPr marL="0" marR="0" lvl="0" indent="0" algn="just" rtl="0">
              <a:lnSpc>
                <a:spcPct val="100000"/>
              </a:lnSpc>
              <a:spcBef>
                <a:spcPts val="0"/>
              </a:spcBef>
              <a:spcAft>
                <a:spcPts val="0"/>
              </a:spcAft>
              <a:buSzPts val="1400"/>
              <a:buNone/>
            </a:pPr>
            <a:r>
              <a:rPr lang="en-US" sz="1200" b="0" i="0" dirty="0">
                <a:solidFill>
                  <a:schemeClr val="tx1"/>
                </a:solidFill>
                <a:latin typeface="Calibri" panose="020F0502020204030204" pitchFamily="34" charset="0"/>
                <a:ea typeface="Arial"/>
                <a:cs typeface="Calibri" panose="020F0502020204030204" pitchFamily="34" charset="0"/>
                <a:sym typeface="Arial"/>
              </a:rPr>
              <a:t>Confining molecules in the nanoscale environment can lead to dramatic changes of their physical and chemical properties, which opens possibilities for new applications. Recently there is a growing interest in liquefied gas electrolytes for electrochemical devices operating at low temperatures such as outer space and deep sea explorations. However, the high vapor pressure of gas electrolytes still poses potential safety concerns for practical usages. Chen, Pascal and Meng developed a facile capillary condensation of gas electrolyte by strong confinement in sub-nanometer pores of metal-organic framework (MOF). The hierarchical assembly of MOF-polymer membranes show significant uptake of hydrofluorocarbon gas molecules at pressure lower than the bulk counterpart. The unique ionic property of such assembly enables batteries to deliver a significantly higher energy than those conventional batteries at -40 </a:t>
            </a:r>
            <a:r>
              <a:rPr lang="en-US" sz="1200" b="0" dirty="0">
                <a:solidFill>
                  <a:schemeClr val="tx1"/>
                </a:solidFill>
                <a:latin typeface="Calibri" panose="020F0502020204030204" pitchFamily="34" charset="0"/>
                <a:ea typeface="Arial"/>
                <a:cs typeface="Calibri" panose="020F0502020204030204" pitchFamily="34" charset="0"/>
                <a:sym typeface="Arial"/>
              </a:rPr>
              <a:t>°C</a:t>
            </a:r>
            <a:r>
              <a:rPr lang="en-US" sz="1200" b="0" i="0" dirty="0">
                <a:solidFill>
                  <a:schemeClr val="tx1"/>
                </a:solidFill>
                <a:latin typeface="Calibri" panose="020F0502020204030204" pitchFamily="34" charset="0"/>
                <a:ea typeface="Arial"/>
                <a:cs typeface="Calibri" panose="020F0502020204030204" pitchFamily="34" charset="0"/>
                <a:sym typeface="Arial"/>
              </a:rPr>
              <a:t> under reduced pressure of the gas electrolyte.</a:t>
            </a:r>
            <a:endParaRPr lang="en-US" dirty="0"/>
          </a:p>
        </p:txBody>
      </p:sp>
      <p:sp>
        <p:nvSpPr>
          <p:cNvPr id="4" name="Slide Number Placeholder 3"/>
          <p:cNvSpPr>
            <a:spLocks noGrp="1"/>
          </p:cNvSpPr>
          <p:nvPr>
            <p:ph type="sldNum" sz="quarter" idx="5"/>
          </p:nvPr>
        </p:nvSpPr>
        <p:spPr/>
        <p:txBody>
          <a:bodyPr/>
          <a:lstStyle/>
          <a:p>
            <a:fld id="{F1E93A92-52D7-EC4A-A7CD-E1EBFBD4A814}" type="slidenum">
              <a:rPr lang="en-US" smtClean="0"/>
              <a:t>1</a:t>
            </a:fld>
            <a:endParaRPr lang="en-US"/>
          </a:p>
        </p:txBody>
      </p:sp>
    </p:spTree>
    <p:extLst>
      <p:ext uri="{BB962C8B-B14F-4D97-AF65-F5344CB8AC3E}">
        <p14:creationId xmlns:p14="http://schemas.microsoft.com/office/powerpoint/2010/main" val="405499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
        <p:nvSpPr>
          <p:cNvPr id="7" name="Google Shape;136;p1">
            <a:extLst>
              <a:ext uri="{FF2B5EF4-FFF2-40B4-BE49-F238E27FC236}">
                <a16:creationId xmlns:a16="http://schemas.microsoft.com/office/drawing/2014/main" id="{89982DC9-6B4E-CB45-8B3F-4023D2907BBC}"/>
              </a:ext>
            </a:extLst>
          </p:cNvPr>
          <p:cNvSpPr/>
          <p:nvPr userDrawn="1"/>
        </p:nvSpPr>
        <p:spPr>
          <a:xfrm>
            <a:off x="4371035" y="1107013"/>
            <a:ext cx="4692577" cy="27695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200"/>
              <a:buFont typeface="Source Sans Pro"/>
              <a:buNone/>
            </a:pPr>
            <a:endParaRPr sz="1200" dirty="0">
              <a:latin typeface="News Gothic MT" panose="020B0503020103020203" pitchFamily="34" charset="0"/>
              <a:cs typeface="Calibri" panose="020F0502020204030204" pitchFamily="34" charset="0"/>
            </a:endParaRPr>
          </a:p>
        </p:txBody>
      </p:sp>
      <p:sp>
        <p:nvSpPr>
          <p:cNvPr id="8" name="Google Shape;137;p1">
            <a:extLst>
              <a:ext uri="{FF2B5EF4-FFF2-40B4-BE49-F238E27FC236}">
                <a16:creationId xmlns:a16="http://schemas.microsoft.com/office/drawing/2014/main" id="{142421CD-6871-764F-AF33-10D130A62001}"/>
              </a:ext>
            </a:extLst>
          </p:cNvPr>
          <p:cNvSpPr/>
          <p:nvPr userDrawn="1"/>
        </p:nvSpPr>
        <p:spPr>
          <a:xfrm>
            <a:off x="152400" y="232834"/>
            <a:ext cx="2759824" cy="4616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UC San Diego MRSEC</a:t>
            </a:r>
            <a:endParaRPr sz="1200" b="1" dirty="0">
              <a:latin typeface="News Gothic MT" panose="020B0503020103020203" pitchFamily="34" charset="0"/>
              <a:cs typeface="Calibri" panose="020F0502020204030204" pitchFamily="34" charset="0"/>
            </a:endParaRPr>
          </a:p>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DMR- 2011921</a:t>
            </a:r>
            <a:endParaRPr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endParaRPr>
          </a:p>
        </p:txBody>
      </p:sp>
      <p:sp>
        <p:nvSpPr>
          <p:cNvPr id="9" name="Google Shape;138;p1">
            <a:extLst>
              <a:ext uri="{FF2B5EF4-FFF2-40B4-BE49-F238E27FC236}">
                <a16:creationId xmlns:a16="http://schemas.microsoft.com/office/drawing/2014/main" id="{E78BD07E-A595-734B-A18A-5EBDA1651567}"/>
              </a:ext>
            </a:extLst>
          </p:cNvPr>
          <p:cNvSpPr/>
          <p:nvPr userDrawn="1"/>
        </p:nvSpPr>
        <p:spPr>
          <a:xfrm>
            <a:off x="152400" y="731467"/>
            <a:ext cx="789633"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2060"/>
              </a:buClr>
              <a:buSzPts val="1200"/>
              <a:buFont typeface="Source Sans Pro"/>
              <a:buNone/>
            </a:pPr>
            <a:r>
              <a:rPr lang="en-US" sz="1200" b="1" i="0" u="none" strike="noStrike" cap="none" dirty="0">
                <a:solidFill>
                  <a:srgbClr val="002060"/>
                </a:solidFill>
                <a:latin typeface="News Gothic MT" panose="020B0503020103020203" pitchFamily="34" charset="0"/>
                <a:ea typeface="Source Sans Pro"/>
                <a:cs typeface="Calibri" panose="020F0502020204030204" pitchFamily="34" charset="0"/>
                <a:sym typeface="Source Sans Pro"/>
              </a:rPr>
              <a:t>2021</a:t>
            </a:r>
            <a:endParaRPr dirty="0">
              <a:latin typeface="News Gothic MT" panose="020B0503020103020203" pitchFamily="34" charset="0"/>
              <a:cs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0880" y="15086"/>
            <a:ext cx="5760720" cy="803189"/>
          </a:xfrm>
        </p:spPr>
        <p:txBody>
          <a:bodyPr/>
          <a:lstStyle>
            <a:lvl1pPr algn="l">
              <a:defRPr sz="2000" b="1">
                <a:solidFill>
                  <a:schemeClr val="tx1"/>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
        <p:nvSpPr>
          <p:cNvPr id="8" name="Google Shape;137;p1">
            <a:extLst>
              <a:ext uri="{FF2B5EF4-FFF2-40B4-BE49-F238E27FC236}">
                <a16:creationId xmlns:a16="http://schemas.microsoft.com/office/drawing/2014/main" id="{0D54E13F-1BF2-B843-A403-6DF8414956BC}"/>
              </a:ext>
            </a:extLst>
          </p:cNvPr>
          <p:cNvSpPr/>
          <p:nvPr userDrawn="1"/>
        </p:nvSpPr>
        <p:spPr>
          <a:xfrm>
            <a:off x="152400" y="232813"/>
            <a:ext cx="2759824"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UC San Diego MRSEC</a:t>
            </a:r>
            <a:endParaRPr dirty="0">
              <a:latin typeface="News Gothic MT" panose="020B0503020103020203" pitchFamily="34" charset="0"/>
              <a:cs typeface="Calibri" panose="020F0502020204030204" pitchFamily="34" charset="0"/>
            </a:endParaRPr>
          </a:p>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DMR- 2011921</a:t>
            </a:r>
            <a:endParaRPr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endParaRPr>
          </a:p>
        </p:txBody>
      </p:sp>
      <p:sp>
        <p:nvSpPr>
          <p:cNvPr id="9" name="Google Shape;138;p1">
            <a:extLst>
              <a:ext uri="{FF2B5EF4-FFF2-40B4-BE49-F238E27FC236}">
                <a16:creationId xmlns:a16="http://schemas.microsoft.com/office/drawing/2014/main" id="{4E8BCE38-5BB2-A141-9D53-8916AA2323FB}"/>
              </a:ext>
            </a:extLst>
          </p:cNvPr>
          <p:cNvSpPr/>
          <p:nvPr userDrawn="1"/>
        </p:nvSpPr>
        <p:spPr>
          <a:xfrm>
            <a:off x="152400" y="731467"/>
            <a:ext cx="789633"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2060"/>
              </a:buClr>
              <a:buSzPts val="1200"/>
              <a:buFont typeface="Source Sans Pro"/>
              <a:buNone/>
            </a:pPr>
            <a:r>
              <a:rPr lang="en-US" sz="1200" b="1" i="0" u="none" strike="noStrike" cap="none" dirty="0">
                <a:solidFill>
                  <a:srgbClr val="002060"/>
                </a:solidFill>
                <a:latin typeface="News Gothic MT" panose="020B0503020103020203" pitchFamily="34" charset="0"/>
                <a:ea typeface="Source Sans Pro"/>
                <a:cs typeface="Calibri" panose="020F0502020204030204" pitchFamily="34" charset="0"/>
                <a:sym typeface="Source Sans Pro"/>
              </a:rPr>
              <a:t>2021</a:t>
            </a:r>
            <a:endParaRPr dirty="0">
              <a:latin typeface="News Gothic MT" panose="020B0503020103020203"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87103" y="40360"/>
            <a:ext cx="5856897" cy="731178"/>
          </a:xfrm>
        </p:spPr>
        <p:txBody>
          <a:bodyPr/>
          <a:lstStyle>
            <a:lvl1pPr algn="l">
              <a:defRPr sz="2000" b="1">
                <a:solidFill>
                  <a:schemeClr val="tx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
        <p:nvSpPr>
          <p:cNvPr id="9" name="Google Shape;137;p1">
            <a:extLst>
              <a:ext uri="{FF2B5EF4-FFF2-40B4-BE49-F238E27FC236}">
                <a16:creationId xmlns:a16="http://schemas.microsoft.com/office/drawing/2014/main" id="{2E3289CE-4CCF-8540-8696-9330C5FDD841}"/>
              </a:ext>
            </a:extLst>
          </p:cNvPr>
          <p:cNvSpPr/>
          <p:nvPr userDrawn="1"/>
        </p:nvSpPr>
        <p:spPr>
          <a:xfrm>
            <a:off x="152400" y="232813"/>
            <a:ext cx="2759824"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UC San Diego MRSEC</a:t>
            </a:r>
            <a:endParaRPr dirty="0">
              <a:latin typeface="News Gothic MT" panose="020B0503020103020203" pitchFamily="34" charset="0"/>
              <a:cs typeface="Calibri" panose="020F0502020204030204" pitchFamily="34" charset="0"/>
            </a:endParaRPr>
          </a:p>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DMR- 2011921</a:t>
            </a:r>
            <a:endParaRPr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endParaRPr>
          </a:p>
        </p:txBody>
      </p:sp>
      <p:sp>
        <p:nvSpPr>
          <p:cNvPr id="10" name="Google Shape;138;p1">
            <a:extLst>
              <a:ext uri="{FF2B5EF4-FFF2-40B4-BE49-F238E27FC236}">
                <a16:creationId xmlns:a16="http://schemas.microsoft.com/office/drawing/2014/main" id="{20E2D495-2DCD-F64B-83C2-CF7D90D19E88}"/>
              </a:ext>
            </a:extLst>
          </p:cNvPr>
          <p:cNvSpPr/>
          <p:nvPr userDrawn="1"/>
        </p:nvSpPr>
        <p:spPr>
          <a:xfrm>
            <a:off x="152400" y="731467"/>
            <a:ext cx="789633"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2060"/>
              </a:buClr>
              <a:buSzPts val="1200"/>
              <a:buFont typeface="Source Sans Pro"/>
              <a:buNone/>
            </a:pPr>
            <a:r>
              <a:rPr lang="en-US" sz="1200" b="1" i="0" u="none" strike="noStrike" cap="none" dirty="0">
                <a:solidFill>
                  <a:srgbClr val="002060"/>
                </a:solidFill>
                <a:latin typeface="News Gothic MT" panose="020B0503020103020203" pitchFamily="34" charset="0"/>
                <a:ea typeface="Source Sans Pro"/>
                <a:cs typeface="Calibri" panose="020F0502020204030204" pitchFamily="34" charset="0"/>
                <a:sym typeface="Source Sans Pro"/>
              </a:rPr>
              <a:t>2021</a:t>
            </a:r>
            <a:endParaRPr dirty="0">
              <a:latin typeface="News Gothic MT" panose="020B0503020103020203"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
        <p:nvSpPr>
          <p:cNvPr id="7" name="Google Shape;136;p1">
            <a:extLst>
              <a:ext uri="{FF2B5EF4-FFF2-40B4-BE49-F238E27FC236}">
                <a16:creationId xmlns:a16="http://schemas.microsoft.com/office/drawing/2014/main" id="{FC3496CC-2110-AD40-8E82-E8AE37DE85EC}"/>
              </a:ext>
            </a:extLst>
          </p:cNvPr>
          <p:cNvSpPr/>
          <p:nvPr userDrawn="1"/>
        </p:nvSpPr>
        <p:spPr>
          <a:xfrm>
            <a:off x="4371035" y="1106993"/>
            <a:ext cx="4692577"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University of California San Diego</a:t>
            </a:r>
            <a:endParaRPr dirty="0">
              <a:latin typeface="News Gothic MT" panose="020B0503020103020203" pitchFamily="34" charset="0"/>
              <a:cs typeface="Calibri" panose="020F0502020204030204" pitchFamily="34" charset="0"/>
            </a:endParaRPr>
          </a:p>
        </p:txBody>
      </p:sp>
      <p:sp>
        <p:nvSpPr>
          <p:cNvPr id="8" name="Google Shape;137;p1">
            <a:extLst>
              <a:ext uri="{FF2B5EF4-FFF2-40B4-BE49-F238E27FC236}">
                <a16:creationId xmlns:a16="http://schemas.microsoft.com/office/drawing/2014/main" id="{9517C93B-3DE8-1B4D-8859-439241E1D69B}"/>
              </a:ext>
            </a:extLst>
          </p:cNvPr>
          <p:cNvSpPr/>
          <p:nvPr userDrawn="1"/>
        </p:nvSpPr>
        <p:spPr>
          <a:xfrm>
            <a:off x="152400" y="232813"/>
            <a:ext cx="2759824"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UC San Diego MRSEC</a:t>
            </a:r>
            <a:endParaRPr dirty="0">
              <a:latin typeface="News Gothic MT" panose="020B0503020103020203" pitchFamily="34" charset="0"/>
              <a:cs typeface="Calibri" panose="020F0502020204030204" pitchFamily="34" charset="0"/>
            </a:endParaRPr>
          </a:p>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DMR- 2011921</a:t>
            </a:r>
            <a:endParaRPr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endParaRPr>
          </a:p>
        </p:txBody>
      </p:sp>
      <p:sp>
        <p:nvSpPr>
          <p:cNvPr id="9" name="Google Shape;138;p1">
            <a:extLst>
              <a:ext uri="{FF2B5EF4-FFF2-40B4-BE49-F238E27FC236}">
                <a16:creationId xmlns:a16="http://schemas.microsoft.com/office/drawing/2014/main" id="{6DB6E65E-43A2-7F49-9100-380076F05BB9}"/>
              </a:ext>
            </a:extLst>
          </p:cNvPr>
          <p:cNvSpPr/>
          <p:nvPr userDrawn="1"/>
        </p:nvSpPr>
        <p:spPr>
          <a:xfrm>
            <a:off x="152400" y="731467"/>
            <a:ext cx="789633"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2060"/>
              </a:buClr>
              <a:buSzPts val="1200"/>
              <a:buFont typeface="Source Sans Pro"/>
              <a:buNone/>
            </a:pPr>
            <a:r>
              <a:rPr lang="en-US" sz="1200" b="1" i="0" u="none" strike="noStrike" cap="none" dirty="0">
                <a:solidFill>
                  <a:srgbClr val="002060"/>
                </a:solidFill>
                <a:latin typeface="News Gothic MT" panose="020B0503020103020203" pitchFamily="34" charset="0"/>
                <a:ea typeface="Source Sans Pro"/>
                <a:cs typeface="Calibri" panose="020F0502020204030204" pitchFamily="34" charset="0"/>
                <a:sym typeface="Source Sans Pro"/>
              </a:rPr>
              <a:t>2021</a:t>
            </a:r>
            <a:endParaRPr dirty="0">
              <a:latin typeface="News Gothic MT" panose="020B0503020103020203"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51200" y="217207"/>
            <a:ext cx="5892800" cy="504198"/>
          </a:xfrm>
        </p:spPr>
        <p:txBody>
          <a:bodyPr/>
          <a:lstStyle>
            <a:lvl1pPr algn="l">
              <a:defRPr sz="2000" b="1">
                <a:solidFill>
                  <a:schemeClr val="tx1"/>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
        <p:nvSpPr>
          <p:cNvPr id="10" name="Google Shape;136;p1">
            <a:extLst>
              <a:ext uri="{FF2B5EF4-FFF2-40B4-BE49-F238E27FC236}">
                <a16:creationId xmlns:a16="http://schemas.microsoft.com/office/drawing/2014/main" id="{F8992EB2-0720-5B44-9EA9-1E35ED9832FE}"/>
              </a:ext>
            </a:extLst>
          </p:cNvPr>
          <p:cNvSpPr/>
          <p:nvPr userDrawn="1"/>
        </p:nvSpPr>
        <p:spPr>
          <a:xfrm>
            <a:off x="4371035" y="1106993"/>
            <a:ext cx="4692577"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University of California San Diego</a:t>
            </a:r>
            <a:endParaRPr dirty="0">
              <a:latin typeface="News Gothic MT" panose="020B0503020103020203" pitchFamily="34" charset="0"/>
              <a:cs typeface="Calibri" panose="020F0502020204030204" pitchFamily="34" charset="0"/>
            </a:endParaRPr>
          </a:p>
        </p:txBody>
      </p:sp>
      <p:sp>
        <p:nvSpPr>
          <p:cNvPr id="11" name="Google Shape;137;p1">
            <a:extLst>
              <a:ext uri="{FF2B5EF4-FFF2-40B4-BE49-F238E27FC236}">
                <a16:creationId xmlns:a16="http://schemas.microsoft.com/office/drawing/2014/main" id="{B855A7C2-6FA9-EF40-B4BC-4ED22FCAF21F}"/>
              </a:ext>
            </a:extLst>
          </p:cNvPr>
          <p:cNvSpPr/>
          <p:nvPr userDrawn="1"/>
        </p:nvSpPr>
        <p:spPr>
          <a:xfrm>
            <a:off x="152400" y="232813"/>
            <a:ext cx="2759824" cy="46166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UC San Diego MRSEC</a:t>
            </a:r>
            <a:endParaRPr dirty="0">
              <a:latin typeface="News Gothic MT" panose="020B0503020103020203" pitchFamily="34" charset="0"/>
              <a:cs typeface="Calibri" panose="020F0502020204030204" pitchFamily="34" charset="0"/>
            </a:endParaRPr>
          </a:p>
          <a:p>
            <a:pPr marL="0" marR="0" lvl="0" indent="0" algn="l"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DMR- 2011921</a:t>
            </a:r>
            <a:endParaRPr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endParaRPr>
          </a:p>
        </p:txBody>
      </p:sp>
      <p:sp>
        <p:nvSpPr>
          <p:cNvPr id="12" name="Google Shape;138;p1">
            <a:extLst>
              <a:ext uri="{FF2B5EF4-FFF2-40B4-BE49-F238E27FC236}">
                <a16:creationId xmlns:a16="http://schemas.microsoft.com/office/drawing/2014/main" id="{54B08A0B-8FFA-C444-9968-155ACB295772}"/>
              </a:ext>
            </a:extLst>
          </p:cNvPr>
          <p:cNvSpPr/>
          <p:nvPr userDrawn="1"/>
        </p:nvSpPr>
        <p:spPr>
          <a:xfrm>
            <a:off x="152400" y="731467"/>
            <a:ext cx="789633" cy="27699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2060"/>
              </a:buClr>
              <a:buSzPts val="1200"/>
              <a:buFont typeface="Source Sans Pro"/>
              <a:buNone/>
            </a:pPr>
            <a:r>
              <a:rPr lang="en-US" sz="1200" b="1" i="0" u="none" strike="noStrike" cap="none" dirty="0">
                <a:solidFill>
                  <a:srgbClr val="002060"/>
                </a:solidFill>
                <a:latin typeface="News Gothic MT" panose="020B0503020103020203" pitchFamily="34" charset="0"/>
                <a:ea typeface="Source Sans Pro"/>
                <a:cs typeface="Calibri" panose="020F0502020204030204" pitchFamily="34" charset="0"/>
                <a:sym typeface="Source Sans Pro"/>
              </a:rPr>
              <a:t>2021</a:t>
            </a:r>
            <a:endParaRPr dirty="0">
              <a:latin typeface="News Gothic MT" panose="020B0503020103020203"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e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55FC-76A5-654A-8345-2AB7F2A4ECBE}"/>
              </a:ext>
            </a:extLst>
          </p:cNvPr>
          <p:cNvSpPr>
            <a:spLocks noGrp="1"/>
          </p:cNvSpPr>
          <p:nvPr>
            <p:ph type="title"/>
          </p:nvPr>
        </p:nvSpPr>
        <p:spPr>
          <a:xfrm>
            <a:off x="3230880" y="15086"/>
            <a:ext cx="5760720" cy="954635"/>
          </a:xfrm>
        </p:spPr>
        <p:txBody>
          <a:bodyPr/>
          <a:lstStyle/>
          <a:p>
            <a:r>
              <a:rPr lang="en-US" dirty="0"/>
              <a:t>Hierarchical Assembly of Structurally Oriented Metal-Organic Frameworks as Novel Ionic Conductors</a:t>
            </a:r>
          </a:p>
        </p:txBody>
      </p:sp>
      <p:sp>
        <p:nvSpPr>
          <p:cNvPr id="4" name="Google Shape;136;p1">
            <a:extLst>
              <a:ext uri="{FF2B5EF4-FFF2-40B4-BE49-F238E27FC236}">
                <a16:creationId xmlns:a16="http://schemas.microsoft.com/office/drawing/2014/main" id="{3753EEAB-DD47-024C-87E3-77D8DE46F3E1}"/>
              </a:ext>
            </a:extLst>
          </p:cNvPr>
          <p:cNvSpPr/>
          <p:nvPr/>
        </p:nvSpPr>
        <p:spPr>
          <a:xfrm>
            <a:off x="4371035" y="1014681"/>
            <a:ext cx="4692577" cy="46162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Chen, Pascal, Meng</a:t>
            </a:r>
          </a:p>
          <a:p>
            <a:pPr marL="0" marR="0" lvl="0" indent="0" algn="ctr" rtl="0">
              <a:lnSpc>
                <a:spcPct val="100000"/>
              </a:lnSpc>
              <a:spcBef>
                <a:spcPts val="0"/>
              </a:spcBef>
              <a:spcAft>
                <a:spcPts val="0"/>
              </a:spcAft>
              <a:buClr>
                <a:srgbClr val="FFFFFF"/>
              </a:buClr>
              <a:buSzPts val="1200"/>
              <a:buFont typeface="Source Sans Pro"/>
              <a:buNone/>
            </a:pPr>
            <a:r>
              <a:rPr lang="en-US" sz="1200" b="1" i="0" u="none" strike="noStrike" cap="none" dirty="0">
                <a:solidFill>
                  <a:srgbClr val="FFFFFF"/>
                </a:solidFill>
                <a:latin typeface="News Gothic MT" panose="020B0503020103020203" pitchFamily="34" charset="0"/>
                <a:ea typeface="Source Sans Pro"/>
                <a:cs typeface="Calibri" panose="020F0502020204030204" pitchFamily="34" charset="0"/>
                <a:sym typeface="Source Sans Pro"/>
              </a:rPr>
              <a:t>University of California San Diego</a:t>
            </a:r>
            <a:endParaRPr dirty="0">
              <a:latin typeface="News Gothic MT" panose="020B0503020103020203" pitchFamily="34" charset="0"/>
              <a:cs typeface="Calibri" panose="020F0502020204030204" pitchFamily="34" charset="0"/>
            </a:endParaRPr>
          </a:p>
        </p:txBody>
      </p:sp>
      <p:grpSp>
        <p:nvGrpSpPr>
          <p:cNvPr id="5" name="Google Shape;143;gd88241e140_0_0" descr="Schematic showing the synthesis of the oriented graphene oxide-zirconium-based metal organic framework, showing addition of zirconium (IV) ion to graphene oxide platelets, in-situ growth of the polymer, and finally solution casting.">
            <a:extLst>
              <a:ext uri="{FF2B5EF4-FFF2-40B4-BE49-F238E27FC236}">
                <a16:creationId xmlns:a16="http://schemas.microsoft.com/office/drawing/2014/main" id="{BBCD1198-6485-6341-A9F2-32980DE169C4}"/>
              </a:ext>
            </a:extLst>
          </p:cNvPr>
          <p:cNvGrpSpPr/>
          <p:nvPr/>
        </p:nvGrpSpPr>
        <p:grpSpPr>
          <a:xfrm>
            <a:off x="355979" y="4816398"/>
            <a:ext cx="8460063" cy="1398871"/>
            <a:chOff x="103506" y="1473363"/>
            <a:chExt cx="6672362" cy="1262100"/>
          </a:xfrm>
        </p:grpSpPr>
        <p:sp>
          <p:nvSpPr>
            <p:cNvPr id="6" name="Google Shape;144;gd88241e140_0_0">
              <a:extLst>
                <a:ext uri="{FF2B5EF4-FFF2-40B4-BE49-F238E27FC236}">
                  <a16:creationId xmlns:a16="http://schemas.microsoft.com/office/drawing/2014/main" id="{94B5B165-4608-D542-9C9D-5A6D1C566FE7}"/>
                </a:ext>
              </a:extLst>
            </p:cNvPr>
            <p:cNvSpPr/>
            <p:nvPr/>
          </p:nvSpPr>
          <p:spPr>
            <a:xfrm>
              <a:off x="103506" y="1473363"/>
              <a:ext cx="6632700" cy="1262100"/>
            </a:xfrm>
            <a:prstGeom prst="rect">
              <a:avLst/>
            </a:prstGeom>
            <a:solidFill>
              <a:srgbClr val="D5DBE5">
                <a:alpha val="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Source Sans Pro"/>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pic>
          <p:nvPicPr>
            <p:cNvPr id="7" name="Google Shape;145;gd88241e140_0_0">
              <a:extLst>
                <a:ext uri="{FF2B5EF4-FFF2-40B4-BE49-F238E27FC236}">
                  <a16:creationId xmlns:a16="http://schemas.microsoft.com/office/drawing/2014/main" id="{2485ED3E-F84C-AA4D-9E1C-D0B2D6F75993}"/>
                </a:ext>
              </a:extLst>
            </p:cNvPr>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174943" y="1852775"/>
              <a:ext cx="935039" cy="679448"/>
            </a:xfrm>
            <a:prstGeom prst="rect">
              <a:avLst/>
            </a:prstGeom>
            <a:noFill/>
            <a:ln>
              <a:noFill/>
            </a:ln>
          </p:spPr>
        </p:pic>
        <p:pic>
          <p:nvPicPr>
            <p:cNvPr id="8" name="Google Shape;146;gd88241e140_0_0">
              <a:extLst>
                <a:ext uri="{FF2B5EF4-FFF2-40B4-BE49-F238E27FC236}">
                  <a16:creationId xmlns:a16="http://schemas.microsoft.com/office/drawing/2014/main" id="{92D3B0AF-3318-DC45-81D5-F4D892878901}"/>
                </a:ext>
              </a:extLst>
            </p:cNvPr>
            <p:cNvPicPr preferRelativeResize="0"/>
            <p:nvPr/>
          </p:nvPicPr>
          <p:blipFill rotWithShape="1">
            <a:blip r:embed="rId4">
              <a:alphaModFix/>
              <a:extLst>
                <a:ext uri="{28A0092B-C50C-407E-A947-70E740481C1C}">
                  <a14:useLocalDpi xmlns:a14="http://schemas.microsoft.com/office/drawing/2010/main"/>
                </a:ext>
              </a:extLst>
            </a:blip>
            <a:srcRect l="15658" t="24295" r="9880" b="11817"/>
            <a:stretch/>
          </p:blipFill>
          <p:spPr>
            <a:xfrm>
              <a:off x="3751581" y="1830550"/>
              <a:ext cx="935035" cy="688973"/>
            </a:xfrm>
            <a:prstGeom prst="rect">
              <a:avLst/>
            </a:prstGeom>
            <a:noFill/>
            <a:ln>
              <a:noFill/>
            </a:ln>
          </p:spPr>
        </p:pic>
        <p:sp>
          <p:nvSpPr>
            <p:cNvPr id="9" name="Google Shape;147;gd88241e140_0_0">
              <a:extLst>
                <a:ext uri="{FF2B5EF4-FFF2-40B4-BE49-F238E27FC236}">
                  <a16:creationId xmlns:a16="http://schemas.microsoft.com/office/drawing/2014/main" id="{1571FC43-AC39-7347-9716-CEFB5222549A}"/>
                </a:ext>
              </a:extLst>
            </p:cNvPr>
            <p:cNvSpPr txBox="1"/>
            <p:nvPr/>
          </p:nvSpPr>
          <p:spPr>
            <a:xfrm>
              <a:off x="1251268" y="2292513"/>
              <a:ext cx="395400" cy="2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Arial"/>
                <a:buNone/>
              </a:pPr>
              <a:r>
                <a:rPr lang="en-US" sz="900" b="0" i="0" u="none" strike="noStrike" cap="none">
                  <a:solidFill>
                    <a:schemeClr val="dk1"/>
                  </a:solidFill>
                  <a:latin typeface="Calibri" panose="020F0502020204030204" pitchFamily="34" charset="0"/>
                  <a:cs typeface="Calibri" panose="020F0502020204030204" pitchFamily="34" charset="0"/>
                  <a:sym typeface="Arial"/>
                </a:rPr>
                <a:t>Zr</a:t>
              </a:r>
              <a:r>
                <a:rPr lang="en-US" sz="900" b="0" i="0" u="none" strike="noStrike" cap="none" baseline="30000">
                  <a:solidFill>
                    <a:schemeClr val="dk1"/>
                  </a:solidFill>
                  <a:latin typeface="Calibri" panose="020F0502020204030204" pitchFamily="34" charset="0"/>
                  <a:cs typeface="Calibri" panose="020F0502020204030204" pitchFamily="34" charset="0"/>
                  <a:sym typeface="Arial"/>
                </a:rPr>
                <a:t>4+</a:t>
              </a:r>
              <a:endParaRPr sz="900" b="0" i="0" u="none" strike="noStrike" cap="none">
                <a:solidFill>
                  <a:schemeClr val="dk1"/>
                </a:solidFill>
                <a:latin typeface="Calibri" panose="020F0502020204030204" pitchFamily="34" charset="0"/>
                <a:cs typeface="Calibri" panose="020F0502020204030204" pitchFamily="34" charset="0"/>
                <a:sym typeface="Arial"/>
              </a:endParaRPr>
            </a:p>
          </p:txBody>
        </p:sp>
        <p:sp>
          <p:nvSpPr>
            <p:cNvPr id="10" name="Google Shape;148;gd88241e140_0_0">
              <a:extLst>
                <a:ext uri="{FF2B5EF4-FFF2-40B4-BE49-F238E27FC236}">
                  <a16:creationId xmlns:a16="http://schemas.microsoft.com/office/drawing/2014/main" id="{090B4DA3-C3AF-2247-AC50-419884EBE9A1}"/>
                </a:ext>
              </a:extLst>
            </p:cNvPr>
            <p:cNvSpPr txBox="1"/>
            <p:nvPr/>
          </p:nvSpPr>
          <p:spPr>
            <a:xfrm>
              <a:off x="3799206" y="2541750"/>
              <a:ext cx="827100" cy="160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panose="020F0502020204030204" pitchFamily="34" charset="0"/>
                  <a:cs typeface="Calibri" panose="020F0502020204030204" pitchFamily="34" charset="0"/>
                  <a:sym typeface="Arial"/>
                </a:rPr>
                <a:t>GO@UiO-66</a:t>
              </a:r>
              <a:endParaRPr sz="1800" b="0" i="0" u="none" strike="noStrike" cap="none">
                <a:solidFill>
                  <a:schemeClr val="dk1"/>
                </a:solidFill>
                <a:latin typeface="Calibri" panose="020F0502020204030204" pitchFamily="34" charset="0"/>
                <a:ea typeface="Source Sans Pro"/>
                <a:cs typeface="Calibri" panose="020F0502020204030204" pitchFamily="34" charset="0"/>
                <a:sym typeface="Source Sans Pro"/>
              </a:endParaRPr>
            </a:p>
          </p:txBody>
        </p:sp>
        <p:sp>
          <p:nvSpPr>
            <p:cNvPr id="11" name="Google Shape;149;gd88241e140_0_0">
              <a:extLst>
                <a:ext uri="{FF2B5EF4-FFF2-40B4-BE49-F238E27FC236}">
                  <a16:creationId xmlns:a16="http://schemas.microsoft.com/office/drawing/2014/main" id="{7465DB6D-A72C-9847-BDBC-007E98B909AA}"/>
                </a:ext>
              </a:extLst>
            </p:cNvPr>
            <p:cNvSpPr txBox="1"/>
            <p:nvPr/>
          </p:nvSpPr>
          <p:spPr>
            <a:xfrm>
              <a:off x="2856231" y="1949613"/>
              <a:ext cx="900000" cy="2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1" u="none" strike="noStrike" cap="none">
                  <a:solidFill>
                    <a:srgbClr val="000000"/>
                  </a:solidFill>
                  <a:latin typeface="Calibri" panose="020F0502020204030204" pitchFamily="34" charset="0"/>
                  <a:cs typeface="Calibri" panose="020F0502020204030204" pitchFamily="34" charset="0"/>
                  <a:sym typeface="Arial"/>
                </a:rPr>
                <a:t>In-situ </a:t>
              </a:r>
              <a:r>
                <a:rPr lang="en-US" sz="900" b="0" i="0" u="none" strike="noStrike" cap="none">
                  <a:solidFill>
                    <a:srgbClr val="000000"/>
                  </a:solidFill>
                  <a:latin typeface="Calibri" panose="020F0502020204030204" pitchFamily="34" charset="0"/>
                  <a:cs typeface="Calibri" panose="020F0502020204030204" pitchFamily="34" charset="0"/>
                  <a:sym typeface="Arial"/>
                </a:rPr>
                <a:t>growth</a:t>
              </a:r>
              <a:endParaRPr sz="1800" b="0" i="0" u="none" strike="noStrike" cap="none">
                <a:solidFill>
                  <a:schemeClr val="dk1"/>
                </a:solidFill>
                <a:latin typeface="Calibri" panose="020F0502020204030204" pitchFamily="34" charset="0"/>
                <a:ea typeface="Source Sans Pro"/>
                <a:cs typeface="Calibri" panose="020F0502020204030204" pitchFamily="34" charset="0"/>
                <a:sym typeface="Source Sans Pro"/>
              </a:endParaRPr>
            </a:p>
          </p:txBody>
        </p:sp>
        <p:sp>
          <p:nvSpPr>
            <p:cNvPr id="12" name="Google Shape;150;gd88241e140_0_0">
              <a:extLst>
                <a:ext uri="{FF2B5EF4-FFF2-40B4-BE49-F238E27FC236}">
                  <a16:creationId xmlns:a16="http://schemas.microsoft.com/office/drawing/2014/main" id="{DF31567E-5A57-7A43-8A29-1C00548A6508}"/>
                </a:ext>
              </a:extLst>
            </p:cNvPr>
            <p:cNvSpPr txBox="1"/>
            <p:nvPr/>
          </p:nvSpPr>
          <p:spPr>
            <a:xfrm>
              <a:off x="1065531" y="1949613"/>
              <a:ext cx="922200" cy="2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panose="020F0502020204030204" pitchFamily="34" charset="0"/>
                  <a:cs typeface="Calibri" panose="020F0502020204030204" pitchFamily="34" charset="0"/>
                  <a:sym typeface="Arial"/>
                </a:rPr>
                <a:t>Coordination</a:t>
              </a:r>
              <a:endParaRPr sz="1800" b="0" i="0" u="none" strike="noStrike" cap="none">
                <a:solidFill>
                  <a:schemeClr val="dk1"/>
                </a:solidFill>
                <a:latin typeface="Calibri" panose="020F0502020204030204" pitchFamily="34" charset="0"/>
                <a:ea typeface="Source Sans Pro"/>
                <a:cs typeface="Calibri" panose="020F0502020204030204" pitchFamily="34" charset="0"/>
                <a:sym typeface="Source Sans Pro"/>
              </a:endParaRPr>
            </a:p>
          </p:txBody>
        </p:sp>
        <p:sp>
          <p:nvSpPr>
            <p:cNvPr id="13" name="Google Shape;151;gd88241e140_0_0">
              <a:extLst>
                <a:ext uri="{FF2B5EF4-FFF2-40B4-BE49-F238E27FC236}">
                  <a16:creationId xmlns:a16="http://schemas.microsoft.com/office/drawing/2014/main" id="{CB0673D1-5697-F142-B973-CB5E2FF30CF7}"/>
                </a:ext>
              </a:extLst>
            </p:cNvPr>
            <p:cNvSpPr txBox="1"/>
            <p:nvPr/>
          </p:nvSpPr>
          <p:spPr>
            <a:xfrm>
              <a:off x="5962968" y="2541750"/>
              <a:ext cx="360300" cy="160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panose="020F0502020204030204" pitchFamily="34" charset="0"/>
                  <a:cs typeface="Calibri" panose="020F0502020204030204" pitchFamily="34" charset="0"/>
                  <a:sym typeface="Arial"/>
                </a:rPr>
                <a:t>MPM</a:t>
              </a:r>
              <a:endParaRPr sz="1800" b="0" i="0" u="none" strike="noStrike" cap="none">
                <a:solidFill>
                  <a:schemeClr val="dk1"/>
                </a:solidFill>
                <a:latin typeface="Calibri" panose="020F0502020204030204" pitchFamily="34" charset="0"/>
                <a:ea typeface="Source Sans Pro"/>
                <a:cs typeface="Calibri" panose="020F0502020204030204" pitchFamily="34" charset="0"/>
                <a:sym typeface="Source Sans Pro"/>
              </a:endParaRPr>
            </a:p>
          </p:txBody>
        </p:sp>
        <p:sp>
          <p:nvSpPr>
            <p:cNvPr id="14" name="Google Shape;152;gd88241e140_0_0">
              <a:extLst>
                <a:ext uri="{FF2B5EF4-FFF2-40B4-BE49-F238E27FC236}">
                  <a16:creationId xmlns:a16="http://schemas.microsoft.com/office/drawing/2014/main" id="{FCA1D087-DC11-E346-866A-7CA48A25783B}"/>
                </a:ext>
              </a:extLst>
            </p:cNvPr>
            <p:cNvSpPr txBox="1"/>
            <p:nvPr/>
          </p:nvSpPr>
          <p:spPr>
            <a:xfrm>
              <a:off x="2102168" y="2541750"/>
              <a:ext cx="539700" cy="160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panose="020F0502020204030204" pitchFamily="34" charset="0"/>
                  <a:cs typeface="Calibri" panose="020F0502020204030204" pitchFamily="34" charset="0"/>
                  <a:sym typeface="Arial"/>
                </a:rPr>
                <a:t>GO/Zr</a:t>
              </a:r>
              <a:r>
                <a:rPr lang="en-US" sz="1000" b="0" i="0" u="none" strike="noStrike" cap="none" baseline="30000">
                  <a:solidFill>
                    <a:srgbClr val="000000"/>
                  </a:solidFill>
                  <a:latin typeface="Calibri" panose="020F0502020204030204" pitchFamily="34" charset="0"/>
                  <a:cs typeface="Calibri" panose="020F0502020204030204" pitchFamily="34" charset="0"/>
                  <a:sym typeface="Arial"/>
                </a:rPr>
                <a:t>4+</a:t>
              </a:r>
              <a:endParaRPr sz="1800" b="0" i="0" u="none" strike="noStrike" cap="none">
                <a:solidFill>
                  <a:schemeClr val="dk1"/>
                </a:solidFill>
                <a:latin typeface="Calibri" panose="020F0502020204030204" pitchFamily="34" charset="0"/>
                <a:ea typeface="Source Sans Pro"/>
                <a:cs typeface="Calibri" panose="020F0502020204030204" pitchFamily="34" charset="0"/>
                <a:sym typeface="Source Sans Pro"/>
              </a:endParaRPr>
            </a:p>
          </p:txBody>
        </p:sp>
        <p:sp>
          <p:nvSpPr>
            <p:cNvPr id="15" name="Google Shape;153;gd88241e140_0_0">
              <a:extLst>
                <a:ext uri="{FF2B5EF4-FFF2-40B4-BE49-F238E27FC236}">
                  <a16:creationId xmlns:a16="http://schemas.microsoft.com/office/drawing/2014/main" id="{1636AA7E-D5CB-884D-9C8B-5D98379E5BBF}"/>
                </a:ext>
              </a:extLst>
            </p:cNvPr>
            <p:cNvSpPr txBox="1"/>
            <p:nvPr/>
          </p:nvSpPr>
          <p:spPr>
            <a:xfrm>
              <a:off x="451168" y="2541750"/>
              <a:ext cx="288900" cy="160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panose="020F0502020204030204" pitchFamily="34" charset="0"/>
                  <a:cs typeface="Calibri" panose="020F0502020204030204" pitchFamily="34" charset="0"/>
                  <a:sym typeface="Arial"/>
                </a:rPr>
                <a:t>GO</a:t>
              </a:r>
              <a:endParaRPr sz="1000" b="0" i="0" u="none" strike="noStrike" cap="none" baseline="30000">
                <a:solidFill>
                  <a:srgbClr val="000000"/>
                </a:solidFill>
                <a:latin typeface="Calibri" panose="020F0502020204030204" pitchFamily="34" charset="0"/>
                <a:cs typeface="Calibri" panose="020F0502020204030204" pitchFamily="34" charset="0"/>
                <a:sym typeface="Arial"/>
              </a:endParaRPr>
            </a:p>
          </p:txBody>
        </p:sp>
        <p:pic>
          <p:nvPicPr>
            <p:cNvPr id="16" name="Google Shape;154;gd88241e140_0_0">
              <a:extLst>
                <a:ext uri="{FF2B5EF4-FFF2-40B4-BE49-F238E27FC236}">
                  <a16:creationId xmlns:a16="http://schemas.microsoft.com/office/drawing/2014/main" id="{FA965D30-D288-0B4A-ABB6-76D3A1E15BFC}"/>
                </a:ext>
              </a:extLst>
            </p:cNvPr>
            <p:cNvPicPr preferRelativeResize="0"/>
            <p:nvPr/>
          </p:nvPicPr>
          <p:blipFill rotWithShape="1">
            <a:blip r:embed="rId5">
              <a:alphaModFix/>
              <a:extLst>
                <a:ext uri="{28A0092B-C50C-407E-A947-70E740481C1C}">
                  <a14:useLocalDpi xmlns:a14="http://schemas.microsoft.com/office/drawing/2010/main"/>
                </a:ext>
              </a:extLst>
            </a:blip>
            <a:srcRect l="63306" t="4584" r="638" b="-2971"/>
            <a:stretch/>
          </p:blipFill>
          <p:spPr>
            <a:xfrm rot="-441179">
              <a:off x="4941647" y="2313253"/>
              <a:ext cx="244725" cy="124132"/>
            </a:xfrm>
            <a:prstGeom prst="rect">
              <a:avLst/>
            </a:prstGeom>
            <a:noFill/>
            <a:ln>
              <a:noFill/>
            </a:ln>
          </p:spPr>
        </p:pic>
        <p:pic>
          <p:nvPicPr>
            <p:cNvPr id="17" name="Google Shape;155;gd88241e140_0_0">
              <a:extLst>
                <a:ext uri="{FF2B5EF4-FFF2-40B4-BE49-F238E27FC236}">
                  <a16:creationId xmlns:a16="http://schemas.microsoft.com/office/drawing/2014/main" id="{2549E70B-7A3C-2742-8E4F-83AA9E7D8D10}"/>
                </a:ext>
              </a:extLst>
            </p:cNvPr>
            <p:cNvPicPr preferRelativeResize="0"/>
            <p:nvPr/>
          </p:nvPicPr>
          <p:blipFill rotWithShape="1">
            <a:blip r:embed="rId6">
              <a:alphaModFix/>
              <a:extLst>
                <a:ext uri="{28A0092B-C50C-407E-A947-70E740481C1C}">
                  <a14:useLocalDpi xmlns:a14="http://schemas.microsoft.com/office/drawing/2010/main"/>
                </a:ext>
              </a:extLst>
            </a:blip>
            <a:srcRect/>
            <a:stretch/>
          </p:blipFill>
          <p:spPr>
            <a:xfrm>
              <a:off x="5584957" y="1851087"/>
              <a:ext cx="1080000" cy="673500"/>
            </a:xfrm>
            <a:prstGeom prst="ellipse">
              <a:avLst/>
            </a:prstGeom>
            <a:noFill/>
            <a:ln>
              <a:noFill/>
            </a:ln>
          </p:spPr>
        </p:pic>
        <p:sp>
          <p:nvSpPr>
            <p:cNvPr id="18" name="Google Shape;156;gd88241e140_0_0">
              <a:extLst>
                <a:ext uri="{FF2B5EF4-FFF2-40B4-BE49-F238E27FC236}">
                  <a16:creationId xmlns:a16="http://schemas.microsoft.com/office/drawing/2014/main" id="{9176CB05-2123-5547-9884-2509CF95B4A1}"/>
                </a:ext>
              </a:extLst>
            </p:cNvPr>
            <p:cNvSpPr/>
            <p:nvPr/>
          </p:nvSpPr>
          <p:spPr>
            <a:xfrm rot="10800000" flipH="1">
              <a:off x="1157117" y="2193082"/>
              <a:ext cx="612000" cy="72000"/>
            </a:xfrm>
            <a:prstGeom prst="arc">
              <a:avLst>
                <a:gd name="adj1" fmla="val 10960412"/>
                <a:gd name="adj2" fmla="val 21525075"/>
              </a:avLst>
            </a:prstGeom>
            <a:noFill/>
            <a:ln w="76200" cap="flat" cmpd="sng">
              <a:solidFill>
                <a:srgbClr val="D0CECE">
                  <a:alpha val="49019"/>
                </a:srgbClr>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Source Sans Pro"/>
                <a:buNone/>
              </a:pPr>
              <a:endParaRPr sz="18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19" name="Google Shape;157;gd88241e140_0_0">
              <a:extLst>
                <a:ext uri="{FF2B5EF4-FFF2-40B4-BE49-F238E27FC236}">
                  <a16:creationId xmlns:a16="http://schemas.microsoft.com/office/drawing/2014/main" id="{9A351313-AD33-2D43-9669-DA35A48669B6}"/>
                </a:ext>
              </a:extLst>
            </p:cNvPr>
            <p:cNvSpPr/>
            <p:nvPr/>
          </p:nvSpPr>
          <p:spPr>
            <a:xfrm rot="10800000" flipH="1">
              <a:off x="2907103" y="2193082"/>
              <a:ext cx="792000" cy="72000"/>
            </a:xfrm>
            <a:prstGeom prst="arc">
              <a:avLst>
                <a:gd name="adj1" fmla="val 10950271"/>
                <a:gd name="adj2" fmla="val 21525075"/>
              </a:avLst>
            </a:prstGeom>
            <a:noFill/>
            <a:ln w="76200" cap="flat" cmpd="sng">
              <a:solidFill>
                <a:srgbClr val="D0CECE">
                  <a:alpha val="49019"/>
                </a:srgbClr>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Source Sans Pro"/>
                <a:buNone/>
              </a:pPr>
              <a:endParaRPr sz="18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20" name="Google Shape;158;gd88241e140_0_0">
              <a:extLst>
                <a:ext uri="{FF2B5EF4-FFF2-40B4-BE49-F238E27FC236}">
                  <a16:creationId xmlns:a16="http://schemas.microsoft.com/office/drawing/2014/main" id="{B6B9DFA5-FE1C-6B4A-B902-03128AE92FFA}"/>
                </a:ext>
              </a:extLst>
            </p:cNvPr>
            <p:cNvSpPr/>
            <p:nvPr/>
          </p:nvSpPr>
          <p:spPr>
            <a:xfrm rot="10800000" flipH="1">
              <a:off x="4713533" y="2193082"/>
              <a:ext cx="792000" cy="72000"/>
            </a:xfrm>
            <a:prstGeom prst="arc">
              <a:avLst>
                <a:gd name="adj1" fmla="val 10950271"/>
                <a:gd name="adj2" fmla="val 21525075"/>
              </a:avLst>
            </a:prstGeom>
            <a:noFill/>
            <a:ln w="76200" cap="flat" cmpd="sng">
              <a:solidFill>
                <a:srgbClr val="D0CECE">
                  <a:alpha val="49019"/>
                </a:srgbClr>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Source Sans Pro"/>
                <a:buNone/>
              </a:pPr>
              <a:endParaRPr sz="18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sp>
          <p:nvSpPr>
            <p:cNvPr id="21" name="Google Shape;159;gd88241e140_0_0">
              <a:extLst>
                <a:ext uri="{FF2B5EF4-FFF2-40B4-BE49-F238E27FC236}">
                  <a16:creationId xmlns:a16="http://schemas.microsoft.com/office/drawing/2014/main" id="{506AEDD6-3FD7-8B4D-A94A-05EA644DCA4D}"/>
                </a:ext>
              </a:extLst>
            </p:cNvPr>
            <p:cNvSpPr txBox="1"/>
            <p:nvPr/>
          </p:nvSpPr>
          <p:spPr>
            <a:xfrm>
              <a:off x="5493068" y="1552738"/>
              <a:ext cx="1282800" cy="38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Calibri" panose="020F0502020204030204" pitchFamily="34" charset="0"/>
                  <a:cs typeface="Calibri" panose="020F0502020204030204" pitchFamily="34" charset="0"/>
                  <a:sym typeface="Arial"/>
                </a:rPr>
                <a:t>  </a:t>
              </a:r>
              <a:endParaRPr sz="1800" b="0" i="0" u="none" strike="noStrike" cap="none">
                <a:solidFill>
                  <a:schemeClr val="dk1"/>
                </a:solidFill>
                <a:latin typeface="Calibri" panose="020F0502020204030204" pitchFamily="34" charset="0"/>
                <a:cs typeface="Calibri" panose="020F0502020204030204" pitchFamily="34" charset="0"/>
                <a:sym typeface="Arial"/>
              </a:endParaRPr>
            </a:p>
          </p:txBody>
        </p:sp>
        <p:sp>
          <p:nvSpPr>
            <p:cNvPr id="22" name="Google Shape;160;gd88241e140_0_0">
              <a:extLst>
                <a:ext uri="{FF2B5EF4-FFF2-40B4-BE49-F238E27FC236}">
                  <a16:creationId xmlns:a16="http://schemas.microsoft.com/office/drawing/2014/main" id="{86E7EBCE-D226-E648-BD2B-EA95E7D0B748}"/>
                </a:ext>
              </a:extLst>
            </p:cNvPr>
            <p:cNvSpPr txBox="1"/>
            <p:nvPr/>
          </p:nvSpPr>
          <p:spPr>
            <a:xfrm>
              <a:off x="5796281" y="1497175"/>
              <a:ext cx="936600" cy="224400"/>
            </a:xfrm>
            <a:prstGeom prst="rect">
              <a:avLst/>
            </a:prstGeom>
            <a:no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panose="020F0502020204030204" pitchFamily="34" charset="0"/>
                  <a:cs typeface="Calibri" panose="020F0502020204030204" pitchFamily="34" charset="0"/>
                  <a:sym typeface="Arial"/>
                </a:rPr>
                <a:t>Brick: GO@UiO-66</a:t>
              </a:r>
              <a:endParaRPr sz="1800" b="0" i="0" u="none" strike="noStrike" cap="none">
                <a:solidFill>
                  <a:schemeClr val="dk1"/>
                </a:solidFill>
                <a:latin typeface="Calibri" panose="020F0502020204030204" pitchFamily="34" charset="0"/>
                <a:ea typeface="Source Sans Pro"/>
                <a:cs typeface="Calibri" panose="020F0502020204030204" pitchFamily="34" charset="0"/>
                <a:sym typeface="Source Sans Pro"/>
              </a:endParaRPr>
            </a:p>
          </p:txBody>
        </p:sp>
        <p:sp>
          <p:nvSpPr>
            <p:cNvPr id="23" name="Google Shape;161;gd88241e140_0_0">
              <a:extLst>
                <a:ext uri="{FF2B5EF4-FFF2-40B4-BE49-F238E27FC236}">
                  <a16:creationId xmlns:a16="http://schemas.microsoft.com/office/drawing/2014/main" id="{0EA56979-C6A3-6544-98EC-DF6D84636B27}"/>
                </a:ext>
              </a:extLst>
            </p:cNvPr>
            <p:cNvSpPr txBox="1"/>
            <p:nvPr/>
          </p:nvSpPr>
          <p:spPr>
            <a:xfrm>
              <a:off x="5751388" y="1713700"/>
              <a:ext cx="757200" cy="128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Calibri" panose="020F0502020204030204" pitchFamily="34" charset="0"/>
                  <a:cs typeface="Calibri" panose="020F0502020204030204" pitchFamily="34" charset="0"/>
                  <a:sym typeface="Arial"/>
                </a:rPr>
                <a:t>  Mortar: PVDF</a:t>
              </a:r>
              <a:endParaRPr sz="1800" b="0" i="0" u="none" strike="noStrike" cap="none">
                <a:solidFill>
                  <a:schemeClr val="dk1"/>
                </a:solidFill>
                <a:latin typeface="Calibri" panose="020F0502020204030204" pitchFamily="34" charset="0"/>
                <a:ea typeface="Source Sans Pro"/>
                <a:cs typeface="Calibri" panose="020F0502020204030204" pitchFamily="34" charset="0"/>
                <a:sym typeface="Source Sans Pro"/>
              </a:endParaRPr>
            </a:p>
          </p:txBody>
        </p:sp>
        <p:pic>
          <p:nvPicPr>
            <p:cNvPr id="24" name="Google Shape;162;gd88241e140_0_0">
              <a:extLst>
                <a:ext uri="{FF2B5EF4-FFF2-40B4-BE49-F238E27FC236}">
                  <a16:creationId xmlns:a16="http://schemas.microsoft.com/office/drawing/2014/main" id="{7B6A27B5-B11B-AC4F-A6EE-E0CDA6B75410}"/>
                </a:ext>
              </a:extLst>
            </p:cNvPr>
            <p:cNvPicPr preferRelativeResize="0"/>
            <p:nvPr/>
          </p:nvPicPr>
          <p:blipFill rotWithShape="1">
            <a:blip r:embed="rId5">
              <a:alphaModFix/>
              <a:extLst>
                <a:ext uri="{28A0092B-C50C-407E-A947-70E740481C1C}">
                  <a14:useLocalDpi xmlns:a14="http://schemas.microsoft.com/office/drawing/2010/main"/>
                </a:ext>
              </a:extLst>
            </a:blip>
            <a:srcRect l="63306" t="4584" r="638" b="-2971"/>
            <a:stretch/>
          </p:blipFill>
          <p:spPr>
            <a:xfrm rot="-441179">
              <a:off x="5494765" y="1746505"/>
              <a:ext cx="244725" cy="124132"/>
            </a:xfrm>
            <a:prstGeom prst="rect">
              <a:avLst/>
            </a:prstGeom>
            <a:noFill/>
            <a:ln>
              <a:noFill/>
            </a:ln>
          </p:spPr>
        </p:pic>
        <p:cxnSp>
          <p:nvCxnSpPr>
            <p:cNvPr id="25" name="Google Shape;163;gd88241e140_0_0">
              <a:extLst>
                <a:ext uri="{FF2B5EF4-FFF2-40B4-BE49-F238E27FC236}">
                  <a16:creationId xmlns:a16="http://schemas.microsoft.com/office/drawing/2014/main" id="{974AD35E-5A0B-E242-BCE7-701B18FD719A}"/>
                </a:ext>
              </a:extLst>
            </p:cNvPr>
            <p:cNvCxnSpPr/>
            <p:nvPr/>
          </p:nvCxnSpPr>
          <p:spPr>
            <a:xfrm rot="5400000" flipH="1">
              <a:off x="3803993" y="1994088"/>
              <a:ext cx="247500" cy="63600"/>
            </a:xfrm>
            <a:prstGeom prst="curvedConnector3">
              <a:avLst>
                <a:gd name="adj1" fmla="val 39575"/>
              </a:avLst>
            </a:prstGeom>
            <a:noFill/>
            <a:ln w="9525" cap="flat" cmpd="sng">
              <a:solidFill>
                <a:schemeClr val="accent3"/>
              </a:solidFill>
              <a:prstDash val="solid"/>
              <a:round/>
              <a:headEnd type="none" w="sm" len="sm"/>
              <a:tailEnd type="stealth" w="med" len="med"/>
            </a:ln>
          </p:spPr>
        </p:cxnSp>
        <p:pic>
          <p:nvPicPr>
            <p:cNvPr id="26" name="Google Shape;164;gd88241e140_0_0">
              <a:extLst>
                <a:ext uri="{FF2B5EF4-FFF2-40B4-BE49-F238E27FC236}">
                  <a16:creationId xmlns:a16="http://schemas.microsoft.com/office/drawing/2014/main" id="{3F92532F-F8A1-1E4D-B2C7-18D35770F523}"/>
                </a:ext>
              </a:extLst>
            </p:cNvPr>
            <p:cNvPicPr preferRelativeResize="0"/>
            <p:nvPr/>
          </p:nvPicPr>
          <p:blipFill rotWithShape="1">
            <a:blip r:embed="rId7">
              <a:alphaModFix/>
            </a:blip>
            <a:srcRect/>
            <a:stretch/>
          </p:blipFill>
          <p:spPr>
            <a:xfrm>
              <a:off x="5457366" y="1520950"/>
              <a:ext cx="318235" cy="180000"/>
            </a:xfrm>
            <a:prstGeom prst="rect">
              <a:avLst/>
            </a:prstGeom>
            <a:noFill/>
            <a:ln>
              <a:noFill/>
            </a:ln>
          </p:spPr>
        </p:pic>
        <p:cxnSp>
          <p:nvCxnSpPr>
            <p:cNvPr id="27" name="Google Shape;165;gd88241e140_0_0">
              <a:extLst>
                <a:ext uri="{FF2B5EF4-FFF2-40B4-BE49-F238E27FC236}">
                  <a16:creationId xmlns:a16="http://schemas.microsoft.com/office/drawing/2014/main" id="{41ECDE43-F189-5041-9017-28E12C69C46B}"/>
                </a:ext>
              </a:extLst>
            </p:cNvPr>
            <p:cNvCxnSpPr/>
            <p:nvPr/>
          </p:nvCxnSpPr>
          <p:spPr>
            <a:xfrm rot="5400000" flipH="1">
              <a:off x="5540718" y="1994088"/>
              <a:ext cx="247500" cy="63600"/>
            </a:xfrm>
            <a:prstGeom prst="curvedConnector3">
              <a:avLst>
                <a:gd name="adj1" fmla="val 39575"/>
              </a:avLst>
            </a:prstGeom>
            <a:noFill/>
            <a:ln w="9525" cap="flat" cmpd="sng">
              <a:solidFill>
                <a:schemeClr val="accent3"/>
              </a:solidFill>
              <a:prstDash val="solid"/>
              <a:round/>
              <a:headEnd type="none" w="sm" len="sm"/>
              <a:tailEnd type="stealth" w="med" len="med"/>
            </a:ln>
          </p:spPr>
        </p:cxnSp>
        <p:pic>
          <p:nvPicPr>
            <p:cNvPr id="28" name="Google Shape;166;gd88241e140_0_0">
              <a:extLst>
                <a:ext uri="{FF2B5EF4-FFF2-40B4-BE49-F238E27FC236}">
                  <a16:creationId xmlns:a16="http://schemas.microsoft.com/office/drawing/2014/main" id="{1591F0BA-96E7-3D48-9A66-E8BF586C622F}"/>
                </a:ext>
              </a:extLst>
            </p:cNvPr>
            <p:cNvPicPr preferRelativeResize="0"/>
            <p:nvPr/>
          </p:nvPicPr>
          <p:blipFill rotWithShape="1">
            <a:blip r:embed="rId8">
              <a:alphaModFix/>
            </a:blip>
            <a:srcRect/>
            <a:stretch/>
          </p:blipFill>
          <p:spPr>
            <a:xfrm>
              <a:off x="3662681" y="1484475"/>
              <a:ext cx="466725" cy="441325"/>
            </a:xfrm>
            <a:prstGeom prst="rect">
              <a:avLst/>
            </a:prstGeom>
            <a:noFill/>
            <a:ln>
              <a:noFill/>
            </a:ln>
          </p:spPr>
        </p:pic>
        <p:sp>
          <p:nvSpPr>
            <p:cNvPr id="29" name="Google Shape;167;gd88241e140_0_0">
              <a:extLst>
                <a:ext uri="{FF2B5EF4-FFF2-40B4-BE49-F238E27FC236}">
                  <a16:creationId xmlns:a16="http://schemas.microsoft.com/office/drawing/2014/main" id="{695A718F-D4B2-DF49-9ADF-DF9A608BB61D}"/>
                </a:ext>
              </a:extLst>
            </p:cNvPr>
            <p:cNvSpPr txBox="1"/>
            <p:nvPr/>
          </p:nvSpPr>
          <p:spPr>
            <a:xfrm>
              <a:off x="4680268" y="1949613"/>
              <a:ext cx="863700" cy="2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panose="020F0502020204030204" pitchFamily="34" charset="0"/>
                  <a:cs typeface="Calibri" panose="020F0502020204030204" pitchFamily="34" charset="0"/>
                  <a:sym typeface="Arial"/>
                </a:rPr>
                <a:t>Solution-cast</a:t>
              </a:r>
              <a:endParaRPr sz="1800" b="0" i="0" u="none" strike="noStrike" cap="none">
                <a:solidFill>
                  <a:schemeClr val="dk1"/>
                </a:solidFill>
                <a:latin typeface="Calibri" panose="020F0502020204030204" pitchFamily="34" charset="0"/>
                <a:ea typeface="Source Sans Pro"/>
                <a:cs typeface="Calibri" panose="020F0502020204030204" pitchFamily="34" charset="0"/>
                <a:sym typeface="Source Sans Pro"/>
              </a:endParaRPr>
            </a:p>
          </p:txBody>
        </p:sp>
        <p:pic>
          <p:nvPicPr>
            <p:cNvPr id="30" name="Google Shape;168;gd88241e140_0_0" descr="A picture containing person&#10;&#10;Description automatically generated">
              <a:extLst>
                <a:ext uri="{FF2B5EF4-FFF2-40B4-BE49-F238E27FC236}">
                  <a16:creationId xmlns:a16="http://schemas.microsoft.com/office/drawing/2014/main" id="{4B30DF5D-0ED3-0843-8601-4F2FDA37C029}"/>
                </a:ext>
              </a:extLst>
            </p:cNvPr>
            <p:cNvPicPr preferRelativeResize="0"/>
            <p:nvPr/>
          </p:nvPicPr>
          <p:blipFill rotWithShape="1">
            <a:blip r:embed="rId9">
              <a:alphaModFix/>
              <a:extLst>
                <a:ext uri="{28A0092B-C50C-407E-A947-70E740481C1C}">
                  <a14:useLocalDpi xmlns:a14="http://schemas.microsoft.com/office/drawing/2010/main"/>
                </a:ext>
              </a:extLst>
            </a:blip>
            <a:srcRect/>
            <a:stretch/>
          </p:blipFill>
          <p:spPr>
            <a:xfrm>
              <a:off x="3059431" y="2343313"/>
              <a:ext cx="358775" cy="155575"/>
            </a:xfrm>
            <a:prstGeom prst="rect">
              <a:avLst/>
            </a:prstGeom>
            <a:noFill/>
            <a:ln>
              <a:noFill/>
            </a:ln>
          </p:spPr>
        </p:pic>
        <p:pic>
          <p:nvPicPr>
            <p:cNvPr id="31" name="Google Shape;169;gd88241e140_0_0">
              <a:extLst>
                <a:ext uri="{FF2B5EF4-FFF2-40B4-BE49-F238E27FC236}">
                  <a16:creationId xmlns:a16="http://schemas.microsoft.com/office/drawing/2014/main" id="{698B0D69-54FD-0D4A-96FF-7F6B106E18BB}"/>
                </a:ext>
              </a:extLst>
            </p:cNvPr>
            <p:cNvPicPr preferRelativeResize="0"/>
            <p:nvPr/>
          </p:nvPicPr>
          <p:blipFill rotWithShape="1">
            <a:blip r:embed="rId10">
              <a:alphaModFix/>
              <a:extLst>
                <a:ext uri="{28A0092B-C50C-407E-A947-70E740481C1C}">
                  <a14:useLocalDpi xmlns:a14="http://schemas.microsoft.com/office/drawing/2010/main"/>
                </a:ext>
              </a:extLst>
            </a:blip>
            <a:srcRect/>
            <a:stretch/>
          </p:blipFill>
          <p:spPr>
            <a:xfrm>
              <a:off x="1932306" y="1811500"/>
              <a:ext cx="935039" cy="706438"/>
            </a:xfrm>
            <a:prstGeom prst="rect">
              <a:avLst/>
            </a:prstGeom>
            <a:noFill/>
            <a:ln>
              <a:noFill/>
            </a:ln>
          </p:spPr>
        </p:pic>
      </p:grpSp>
      <p:grpSp>
        <p:nvGrpSpPr>
          <p:cNvPr id="32" name="Google Shape;170;gd88241e140_0_0" descr="Scanning electron microscope images of polymer-graphene oxide-MOF composites">
            <a:extLst>
              <a:ext uri="{FF2B5EF4-FFF2-40B4-BE49-F238E27FC236}">
                <a16:creationId xmlns:a16="http://schemas.microsoft.com/office/drawing/2014/main" id="{E2951CDC-50A2-DF4D-9F5E-613AF5A659A1}"/>
              </a:ext>
            </a:extLst>
          </p:cNvPr>
          <p:cNvGrpSpPr/>
          <p:nvPr/>
        </p:nvGrpSpPr>
        <p:grpSpPr>
          <a:xfrm>
            <a:off x="4414826" y="1736833"/>
            <a:ext cx="4608512" cy="1995178"/>
            <a:chOff x="327344" y="3306131"/>
            <a:chExt cx="4608512" cy="2660237"/>
          </a:xfrm>
        </p:grpSpPr>
        <p:pic>
          <p:nvPicPr>
            <p:cNvPr id="33" name="Google Shape;171;gd88241e140_0_0">
              <a:extLst>
                <a:ext uri="{FF2B5EF4-FFF2-40B4-BE49-F238E27FC236}">
                  <a16:creationId xmlns:a16="http://schemas.microsoft.com/office/drawing/2014/main" id="{7B06F1E1-94FF-814D-925C-65D37080B583}"/>
                </a:ext>
              </a:extLst>
            </p:cNvPr>
            <p:cNvPicPr preferRelativeResize="0"/>
            <p:nvPr/>
          </p:nvPicPr>
          <p:blipFill rotWithShape="1">
            <a:blip r:embed="rId11">
              <a:alphaModFix/>
              <a:extLst>
                <a:ext uri="{28A0092B-C50C-407E-A947-70E740481C1C}">
                  <a14:useLocalDpi xmlns:a14="http://schemas.microsoft.com/office/drawing/2010/main"/>
                </a:ext>
              </a:extLst>
            </a:blip>
            <a:srcRect b="7927"/>
            <a:stretch/>
          </p:blipFill>
          <p:spPr>
            <a:xfrm>
              <a:off x="2729231" y="3314068"/>
              <a:ext cx="2109788" cy="1403350"/>
            </a:xfrm>
            <a:prstGeom prst="rect">
              <a:avLst/>
            </a:prstGeom>
            <a:noFill/>
            <a:ln>
              <a:noFill/>
            </a:ln>
          </p:spPr>
        </p:pic>
        <p:pic>
          <p:nvPicPr>
            <p:cNvPr id="34" name="Google Shape;172;gd88241e140_0_0">
              <a:extLst>
                <a:ext uri="{FF2B5EF4-FFF2-40B4-BE49-F238E27FC236}">
                  <a16:creationId xmlns:a16="http://schemas.microsoft.com/office/drawing/2014/main" id="{610E4AD0-96DA-CE44-8E9C-2D30E898240B}"/>
                </a:ext>
              </a:extLst>
            </p:cNvPr>
            <p:cNvPicPr preferRelativeResize="0"/>
            <p:nvPr/>
          </p:nvPicPr>
          <p:blipFill rotWithShape="1">
            <a:blip r:embed="rId12">
              <a:alphaModFix/>
              <a:extLst>
                <a:ext uri="{28A0092B-C50C-407E-A947-70E740481C1C}">
                  <a14:useLocalDpi xmlns:a14="http://schemas.microsoft.com/office/drawing/2010/main"/>
                </a:ext>
              </a:extLst>
            </a:blip>
            <a:srcRect/>
            <a:stretch/>
          </p:blipFill>
          <p:spPr>
            <a:xfrm>
              <a:off x="327344" y="3306131"/>
              <a:ext cx="2103437" cy="1411287"/>
            </a:xfrm>
            <a:prstGeom prst="rect">
              <a:avLst/>
            </a:prstGeom>
            <a:noFill/>
            <a:ln>
              <a:noFill/>
            </a:ln>
          </p:spPr>
        </p:pic>
        <p:pic>
          <p:nvPicPr>
            <p:cNvPr id="35" name="Google Shape;173;gd88241e140_0_0">
              <a:extLst>
                <a:ext uri="{FF2B5EF4-FFF2-40B4-BE49-F238E27FC236}">
                  <a16:creationId xmlns:a16="http://schemas.microsoft.com/office/drawing/2014/main" id="{385109B8-7EDF-EE41-80DA-6B97448C4982}"/>
                </a:ext>
              </a:extLst>
            </p:cNvPr>
            <p:cNvPicPr preferRelativeResize="0"/>
            <p:nvPr/>
          </p:nvPicPr>
          <p:blipFill rotWithShape="1">
            <a:blip r:embed="rId13">
              <a:alphaModFix/>
              <a:extLst>
                <a:ext uri="{28A0092B-C50C-407E-A947-70E740481C1C}">
                  <a14:useLocalDpi xmlns:a14="http://schemas.microsoft.com/office/drawing/2010/main"/>
                </a:ext>
              </a:extLst>
            </a:blip>
            <a:srcRect/>
            <a:stretch/>
          </p:blipFill>
          <p:spPr>
            <a:xfrm>
              <a:off x="327344" y="4925381"/>
              <a:ext cx="2103437" cy="1019175"/>
            </a:xfrm>
            <a:prstGeom prst="rect">
              <a:avLst/>
            </a:prstGeom>
            <a:noFill/>
            <a:ln>
              <a:noFill/>
            </a:ln>
          </p:spPr>
        </p:pic>
        <p:sp>
          <p:nvSpPr>
            <p:cNvPr id="36" name="Google Shape;174;gd88241e140_0_0">
              <a:extLst>
                <a:ext uri="{FF2B5EF4-FFF2-40B4-BE49-F238E27FC236}">
                  <a16:creationId xmlns:a16="http://schemas.microsoft.com/office/drawing/2014/main" id="{86B465A0-D547-B344-9A77-0FF4C1B57007}"/>
                </a:ext>
              </a:extLst>
            </p:cNvPr>
            <p:cNvSpPr/>
            <p:nvPr/>
          </p:nvSpPr>
          <p:spPr>
            <a:xfrm>
              <a:off x="4372294" y="4630105"/>
              <a:ext cx="366600" cy="3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Source Sans Pro"/>
                <a:buNone/>
              </a:pPr>
              <a:endParaRPr sz="10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37" name="Google Shape;175;gd88241e140_0_0">
              <a:extLst>
                <a:ext uri="{FF2B5EF4-FFF2-40B4-BE49-F238E27FC236}">
                  <a16:creationId xmlns:a16="http://schemas.microsoft.com/office/drawing/2014/main" id="{68DFB047-C505-D442-A548-D0B880AE19A5}"/>
                </a:ext>
              </a:extLst>
            </p:cNvPr>
            <p:cNvSpPr/>
            <p:nvPr/>
          </p:nvSpPr>
          <p:spPr>
            <a:xfrm>
              <a:off x="2010094" y="4628518"/>
              <a:ext cx="320700" cy="3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Source Sans Pro"/>
                <a:buNone/>
              </a:pPr>
              <a:endParaRPr sz="10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38" name="Google Shape;176;gd88241e140_0_0">
              <a:extLst>
                <a:ext uri="{FF2B5EF4-FFF2-40B4-BE49-F238E27FC236}">
                  <a16:creationId xmlns:a16="http://schemas.microsoft.com/office/drawing/2014/main" id="{5381E17C-5920-5347-9B53-A421003A3A24}"/>
                </a:ext>
              </a:extLst>
            </p:cNvPr>
            <p:cNvSpPr txBox="1"/>
            <p:nvPr/>
          </p:nvSpPr>
          <p:spPr>
            <a:xfrm>
              <a:off x="1900556" y="4403093"/>
              <a:ext cx="538200" cy="32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000"/>
                <a:buFont typeface="Arial"/>
                <a:buNone/>
              </a:pPr>
              <a:r>
                <a:rPr lang="en-US" sz="1000" b="0" i="0" u="none" strike="noStrike" cap="none">
                  <a:solidFill>
                    <a:schemeClr val="lt1"/>
                  </a:solidFill>
                  <a:latin typeface="Calibri" panose="020F0502020204030204" pitchFamily="34" charset="0"/>
                  <a:cs typeface="Calibri" panose="020F0502020204030204" pitchFamily="34" charset="0"/>
                  <a:sym typeface="Arial"/>
                </a:rPr>
                <a:t>2 μm</a:t>
              </a:r>
              <a:endParaRPr sz="1800" b="0" i="0" u="none" strike="noStrike" cap="none">
                <a:solidFill>
                  <a:schemeClr val="dk1"/>
                </a:solidFill>
                <a:latin typeface="Calibri" panose="020F0502020204030204" pitchFamily="34" charset="0"/>
                <a:ea typeface="Source Sans Pro"/>
                <a:cs typeface="Calibri" panose="020F0502020204030204" pitchFamily="34" charset="0"/>
                <a:sym typeface="Source Sans Pro"/>
              </a:endParaRPr>
            </a:p>
          </p:txBody>
        </p:sp>
        <p:sp>
          <p:nvSpPr>
            <p:cNvPr id="39" name="Google Shape;177;gd88241e140_0_0">
              <a:extLst>
                <a:ext uri="{FF2B5EF4-FFF2-40B4-BE49-F238E27FC236}">
                  <a16:creationId xmlns:a16="http://schemas.microsoft.com/office/drawing/2014/main" id="{4D21976D-242A-8340-8678-B38BE2CC61C0}"/>
                </a:ext>
              </a:extLst>
            </p:cNvPr>
            <p:cNvSpPr txBox="1"/>
            <p:nvPr/>
          </p:nvSpPr>
          <p:spPr>
            <a:xfrm>
              <a:off x="4289744" y="4404680"/>
              <a:ext cx="576300" cy="32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000"/>
                <a:buFont typeface="Arial"/>
                <a:buNone/>
              </a:pPr>
              <a:r>
                <a:rPr lang="en-US" sz="1000" b="0" i="0" u="none" strike="noStrike" cap="none">
                  <a:solidFill>
                    <a:schemeClr val="lt1"/>
                  </a:solidFill>
                  <a:latin typeface="Calibri" panose="020F0502020204030204" pitchFamily="34" charset="0"/>
                  <a:cs typeface="Calibri" panose="020F0502020204030204" pitchFamily="34" charset="0"/>
                  <a:sym typeface="Arial"/>
                </a:rPr>
                <a:t>50 μm</a:t>
              </a:r>
              <a:endParaRPr sz="1800" b="0" i="0" u="none" strike="noStrike" cap="none">
                <a:solidFill>
                  <a:schemeClr val="dk1"/>
                </a:solidFill>
                <a:latin typeface="Calibri" panose="020F0502020204030204" pitchFamily="34" charset="0"/>
                <a:ea typeface="Source Sans Pro"/>
                <a:cs typeface="Calibri" panose="020F0502020204030204" pitchFamily="34" charset="0"/>
                <a:sym typeface="Source Sans Pro"/>
              </a:endParaRPr>
            </a:p>
          </p:txBody>
        </p:sp>
        <p:pic>
          <p:nvPicPr>
            <p:cNvPr id="40" name="Google Shape;178;gd88241e140_0_0">
              <a:extLst>
                <a:ext uri="{FF2B5EF4-FFF2-40B4-BE49-F238E27FC236}">
                  <a16:creationId xmlns:a16="http://schemas.microsoft.com/office/drawing/2014/main" id="{0FFBDCD4-912F-D940-B23A-2A6A27B3D80A}"/>
                </a:ext>
              </a:extLst>
            </p:cNvPr>
            <p:cNvPicPr preferRelativeResize="0"/>
            <p:nvPr/>
          </p:nvPicPr>
          <p:blipFill rotWithShape="1">
            <a:blip r:embed="rId14">
              <a:alphaModFix/>
              <a:extLst>
                <a:ext uri="{28A0092B-C50C-407E-A947-70E740481C1C}">
                  <a14:useLocalDpi xmlns:a14="http://schemas.microsoft.com/office/drawing/2010/main"/>
                </a:ext>
              </a:extLst>
            </a:blip>
            <a:srcRect/>
            <a:stretch/>
          </p:blipFill>
          <p:spPr>
            <a:xfrm>
              <a:off x="2722881" y="5053968"/>
              <a:ext cx="2212975" cy="852487"/>
            </a:xfrm>
            <a:prstGeom prst="rect">
              <a:avLst/>
            </a:prstGeom>
            <a:noFill/>
            <a:ln>
              <a:noFill/>
            </a:ln>
          </p:spPr>
        </p:pic>
        <p:sp>
          <p:nvSpPr>
            <p:cNvPr id="41" name="Google Shape;179;gd88241e140_0_0">
              <a:extLst>
                <a:ext uri="{FF2B5EF4-FFF2-40B4-BE49-F238E27FC236}">
                  <a16:creationId xmlns:a16="http://schemas.microsoft.com/office/drawing/2014/main" id="{EB9D6BF0-7ABB-6541-B5D2-700B6C6919BE}"/>
                </a:ext>
              </a:extLst>
            </p:cNvPr>
            <p:cNvSpPr txBox="1"/>
            <p:nvPr/>
          </p:nvSpPr>
          <p:spPr>
            <a:xfrm>
              <a:off x="1876744" y="5636581"/>
              <a:ext cx="612900" cy="32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000"/>
                <a:buFont typeface="Arial"/>
                <a:buNone/>
              </a:pPr>
              <a:r>
                <a:rPr lang="en-US" sz="1000" b="0" i="0" u="none" strike="noStrike" cap="none">
                  <a:solidFill>
                    <a:schemeClr val="lt1"/>
                  </a:solidFill>
                  <a:latin typeface="Calibri" panose="020F0502020204030204" pitchFamily="34" charset="0"/>
                  <a:cs typeface="Calibri" panose="020F0502020204030204" pitchFamily="34" charset="0"/>
                  <a:sym typeface="Arial"/>
                </a:rPr>
                <a:t>100 μm</a:t>
              </a:r>
              <a:endParaRPr sz="1800" b="0" i="0" u="none" strike="noStrike" cap="none">
                <a:solidFill>
                  <a:schemeClr val="dk1"/>
                </a:solidFill>
                <a:latin typeface="Calibri" panose="020F0502020204030204" pitchFamily="34" charset="0"/>
                <a:ea typeface="Source Sans Pro"/>
                <a:cs typeface="Calibri" panose="020F0502020204030204" pitchFamily="34" charset="0"/>
                <a:sym typeface="Source Sans Pro"/>
              </a:endParaRPr>
            </a:p>
          </p:txBody>
        </p:sp>
        <p:sp>
          <p:nvSpPr>
            <p:cNvPr id="42" name="Google Shape;180;gd88241e140_0_0">
              <a:extLst>
                <a:ext uri="{FF2B5EF4-FFF2-40B4-BE49-F238E27FC236}">
                  <a16:creationId xmlns:a16="http://schemas.microsoft.com/office/drawing/2014/main" id="{69C4EA3A-F13C-584E-BEC6-2576F0CE9F97}"/>
                </a:ext>
              </a:extLst>
            </p:cNvPr>
            <p:cNvSpPr txBox="1"/>
            <p:nvPr/>
          </p:nvSpPr>
          <p:spPr>
            <a:xfrm>
              <a:off x="2748281" y="5638168"/>
              <a:ext cx="671400" cy="32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Arial"/>
                <a:buNone/>
              </a:pPr>
              <a:r>
                <a:rPr lang="en-US" sz="1000" b="0" i="0" u="none" strike="noStrike" cap="none">
                  <a:solidFill>
                    <a:schemeClr val="dk1"/>
                  </a:solidFill>
                  <a:latin typeface="Calibri" panose="020F0502020204030204" pitchFamily="34" charset="0"/>
                  <a:cs typeface="Calibri" panose="020F0502020204030204" pitchFamily="34" charset="0"/>
                  <a:sym typeface="Arial"/>
                </a:rPr>
                <a:t>100 μm</a:t>
              </a:r>
              <a:endParaRPr sz="1800" b="0" i="0" u="none" strike="noStrike" cap="none">
                <a:solidFill>
                  <a:schemeClr val="dk1"/>
                </a:solidFill>
                <a:latin typeface="Calibri" panose="020F0502020204030204" pitchFamily="34" charset="0"/>
                <a:ea typeface="Source Sans Pro"/>
                <a:cs typeface="Calibri" panose="020F0502020204030204" pitchFamily="34" charset="0"/>
                <a:sym typeface="Source Sans Pro"/>
              </a:endParaRPr>
            </a:p>
          </p:txBody>
        </p:sp>
        <p:sp>
          <p:nvSpPr>
            <p:cNvPr id="43" name="Google Shape;181;gd88241e140_0_0">
              <a:extLst>
                <a:ext uri="{FF2B5EF4-FFF2-40B4-BE49-F238E27FC236}">
                  <a16:creationId xmlns:a16="http://schemas.microsoft.com/office/drawing/2014/main" id="{67033CF7-C4F0-FB49-9823-D1086643B6A7}"/>
                </a:ext>
              </a:extLst>
            </p:cNvPr>
            <p:cNvSpPr txBox="1"/>
            <p:nvPr/>
          </p:nvSpPr>
          <p:spPr>
            <a:xfrm rot="-491644">
              <a:off x="1096608" y="5407612"/>
              <a:ext cx="684084" cy="326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000"/>
                <a:buFont typeface="Arial"/>
                <a:buNone/>
              </a:pPr>
              <a:r>
                <a:rPr lang="en-US" sz="1000" b="0" i="0" u="none" strike="noStrike" cap="none">
                  <a:solidFill>
                    <a:schemeClr val="lt1"/>
                  </a:solidFill>
                  <a:latin typeface="Calibri" panose="020F0502020204030204" pitchFamily="34" charset="0"/>
                  <a:cs typeface="Calibri" panose="020F0502020204030204" pitchFamily="34" charset="0"/>
                  <a:sym typeface="Arial"/>
                </a:rPr>
                <a:t>~75 μm</a:t>
              </a:r>
              <a:endParaRPr sz="1800" b="0" i="0" u="none" strike="noStrike" cap="none">
                <a:solidFill>
                  <a:schemeClr val="dk1"/>
                </a:solidFill>
                <a:latin typeface="Calibri" panose="020F0502020204030204" pitchFamily="34" charset="0"/>
                <a:ea typeface="Source Sans Pro"/>
                <a:cs typeface="Calibri" panose="020F0502020204030204" pitchFamily="34" charset="0"/>
                <a:sym typeface="Source Sans Pro"/>
              </a:endParaRPr>
            </a:p>
          </p:txBody>
        </p:sp>
        <p:cxnSp>
          <p:nvCxnSpPr>
            <p:cNvPr id="44" name="Google Shape;182;gd88241e140_0_0">
              <a:extLst>
                <a:ext uri="{FF2B5EF4-FFF2-40B4-BE49-F238E27FC236}">
                  <a16:creationId xmlns:a16="http://schemas.microsoft.com/office/drawing/2014/main" id="{DCFFA975-961E-CF45-B50A-E02C5AB254CA}"/>
                </a:ext>
              </a:extLst>
            </p:cNvPr>
            <p:cNvCxnSpPr/>
            <p:nvPr/>
          </p:nvCxnSpPr>
          <p:spPr>
            <a:xfrm rot="10800000">
              <a:off x="1845044" y="5371543"/>
              <a:ext cx="44400" cy="219000"/>
            </a:xfrm>
            <a:prstGeom prst="straightConnector1">
              <a:avLst/>
            </a:prstGeom>
            <a:noFill/>
            <a:ln w="19050" cap="flat" cmpd="sng">
              <a:solidFill>
                <a:schemeClr val="lt1"/>
              </a:solidFill>
              <a:prstDash val="solid"/>
              <a:miter lim="800000"/>
              <a:headEnd type="triangle" w="med" len="med"/>
              <a:tailEnd type="triangle" w="med" len="med"/>
            </a:ln>
          </p:spPr>
        </p:cxnSp>
        <p:sp>
          <p:nvSpPr>
            <p:cNvPr id="45" name="Google Shape;183;gd88241e140_0_0">
              <a:extLst>
                <a:ext uri="{FF2B5EF4-FFF2-40B4-BE49-F238E27FC236}">
                  <a16:creationId xmlns:a16="http://schemas.microsoft.com/office/drawing/2014/main" id="{5430F182-A496-454A-8372-E52B1101AE6A}"/>
                </a:ext>
              </a:extLst>
            </p:cNvPr>
            <p:cNvSpPr/>
            <p:nvPr/>
          </p:nvSpPr>
          <p:spPr>
            <a:xfrm rot="10800000">
              <a:off x="2894269" y="5865093"/>
              <a:ext cx="325500" cy="36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Source Sans Pro"/>
                <a:buNone/>
              </a:pPr>
              <a:endParaRPr sz="10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46" name="Google Shape;184;gd88241e140_0_0">
              <a:extLst>
                <a:ext uri="{FF2B5EF4-FFF2-40B4-BE49-F238E27FC236}">
                  <a16:creationId xmlns:a16="http://schemas.microsoft.com/office/drawing/2014/main" id="{E174CE33-EF8B-9048-8BED-9176227C3199}"/>
                </a:ext>
              </a:extLst>
            </p:cNvPr>
            <p:cNvSpPr/>
            <p:nvPr/>
          </p:nvSpPr>
          <p:spPr>
            <a:xfrm rot="10800000">
              <a:off x="2041931" y="5863506"/>
              <a:ext cx="306300" cy="3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Source Sans Pro"/>
                <a:buNone/>
              </a:pPr>
              <a:endParaRPr sz="10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grpSp>
      <p:sp>
        <p:nvSpPr>
          <p:cNvPr id="47" name="Google Shape;185;gd88241e140_0_0">
            <a:extLst>
              <a:ext uri="{FF2B5EF4-FFF2-40B4-BE49-F238E27FC236}">
                <a16:creationId xmlns:a16="http://schemas.microsoft.com/office/drawing/2014/main" id="{EAB07A44-770A-764B-A3A0-C11975FA6418}"/>
              </a:ext>
            </a:extLst>
          </p:cNvPr>
          <p:cNvSpPr txBox="1"/>
          <p:nvPr/>
        </p:nvSpPr>
        <p:spPr>
          <a:xfrm>
            <a:off x="4317968" y="3776774"/>
            <a:ext cx="47577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panose="020F0502020204030204" pitchFamily="34" charset="0"/>
                <a:ea typeface="Calibri"/>
                <a:cs typeface="Calibri" panose="020F0502020204030204" pitchFamily="34" charset="0"/>
                <a:sym typeface="Calibri"/>
              </a:rPr>
              <a:t>G. Cai </a:t>
            </a:r>
            <a:r>
              <a:rPr lang="en-US" sz="1200" b="0" i="1" u="none" strike="noStrike" cap="none" dirty="0">
                <a:solidFill>
                  <a:schemeClr val="dk1"/>
                </a:solidFill>
                <a:latin typeface="Calibri" panose="020F0502020204030204" pitchFamily="34" charset="0"/>
                <a:ea typeface="Calibri"/>
                <a:cs typeface="Calibri" panose="020F0502020204030204" pitchFamily="34" charset="0"/>
                <a:sym typeface="Calibri"/>
              </a:rPr>
              <a:t>et al</a:t>
            </a:r>
            <a:r>
              <a:rPr lang="en-US" sz="1200" b="0" i="0" u="none" strike="noStrike" cap="none" dirty="0">
                <a:solidFill>
                  <a:schemeClr val="dk1"/>
                </a:solidFill>
                <a:latin typeface="Calibri" panose="020F0502020204030204" pitchFamily="34" charset="0"/>
                <a:ea typeface="Calibri"/>
                <a:cs typeface="Calibri" panose="020F0502020204030204" pitchFamily="34" charset="0"/>
                <a:sym typeface="Calibri"/>
              </a:rPr>
              <a:t>, Sub-Nanometer Confinement Enables Facile Condensation of Gas Electrolyte for Low-Temperature Batteries, </a:t>
            </a:r>
            <a:r>
              <a:rPr lang="en-US" sz="1200" b="0" i="1" u="none" strike="noStrike" cap="none" dirty="0">
                <a:solidFill>
                  <a:schemeClr val="dk1"/>
                </a:solidFill>
                <a:latin typeface="Calibri" panose="020F0502020204030204" pitchFamily="34" charset="0"/>
                <a:ea typeface="Calibri"/>
                <a:cs typeface="Calibri" panose="020F0502020204030204" pitchFamily="34" charset="0"/>
                <a:sym typeface="Calibri"/>
              </a:rPr>
              <a:t>Nature </a:t>
            </a:r>
            <a:r>
              <a:rPr lang="en-US" sz="1200" b="0" i="1" u="none" strike="noStrike" cap="none" dirty="0" err="1">
                <a:solidFill>
                  <a:schemeClr val="dk1"/>
                </a:solidFill>
                <a:latin typeface="Calibri" panose="020F0502020204030204" pitchFamily="34" charset="0"/>
                <a:ea typeface="Calibri"/>
                <a:cs typeface="Calibri" panose="020F0502020204030204" pitchFamily="34" charset="0"/>
                <a:sym typeface="Calibri"/>
              </a:rPr>
              <a:t>Commun</a:t>
            </a:r>
            <a:r>
              <a:rPr lang="en-US" sz="1200" b="0" i="1" u="none" strike="noStrike" cap="none" dirty="0">
                <a:solidFill>
                  <a:schemeClr val="dk1"/>
                </a:solidFill>
                <a:latin typeface="Calibri" panose="020F0502020204030204" pitchFamily="34" charset="0"/>
                <a:ea typeface="Calibri"/>
                <a:cs typeface="Calibri" panose="020F0502020204030204" pitchFamily="34" charset="0"/>
                <a:sym typeface="Calibri"/>
              </a:rPr>
              <a:t>.</a:t>
            </a:r>
            <a:r>
              <a:rPr lang="en-US" sz="1200" b="0" i="0" u="none" strike="noStrike" cap="none" dirty="0">
                <a:solidFill>
                  <a:schemeClr val="dk1"/>
                </a:solidFill>
                <a:latin typeface="Calibri" panose="020F0502020204030204" pitchFamily="34" charset="0"/>
                <a:ea typeface="Calibri"/>
                <a:cs typeface="Calibri" panose="020F0502020204030204" pitchFamily="34" charset="0"/>
                <a:sym typeface="Calibri"/>
              </a:rPr>
              <a:t>, 2021, </a:t>
            </a:r>
            <a:r>
              <a:rPr lang="en-US" sz="1200" b="0" i="1" u="none" strike="noStrike" cap="none" dirty="0">
                <a:solidFill>
                  <a:schemeClr val="dk1"/>
                </a:solidFill>
                <a:latin typeface="Calibri" panose="020F0502020204030204" pitchFamily="34" charset="0"/>
                <a:ea typeface="Calibri"/>
                <a:cs typeface="Calibri" panose="020F0502020204030204" pitchFamily="34" charset="0"/>
                <a:sym typeface="Calibri"/>
              </a:rPr>
              <a:t>in press</a:t>
            </a:r>
            <a:r>
              <a:rPr lang="en-US" sz="1200" b="0" i="0" u="none" strike="noStrike" cap="none" dirty="0">
                <a:solidFill>
                  <a:schemeClr val="dk1"/>
                </a:solidFill>
                <a:latin typeface="Calibri" panose="020F0502020204030204" pitchFamily="34" charset="0"/>
                <a:ea typeface="Calibri"/>
                <a:cs typeface="Calibri" panose="020F0502020204030204" pitchFamily="34" charset="0"/>
                <a:sym typeface="Calibri"/>
              </a:rPr>
              <a:t>.</a:t>
            </a:r>
            <a:endParaRPr sz="1800" b="0" i="0" u="none" strike="noStrike" cap="none" dirty="0">
              <a:solidFill>
                <a:schemeClr val="dk1"/>
              </a:solidFill>
              <a:latin typeface="Calibri" panose="020F0502020204030204" pitchFamily="34" charset="0"/>
              <a:ea typeface="Source Sans Pro"/>
              <a:cs typeface="Calibri" panose="020F0502020204030204" pitchFamily="34" charset="0"/>
              <a:sym typeface="Source Sans Pro"/>
            </a:endParaRPr>
          </a:p>
        </p:txBody>
      </p:sp>
      <p:sp>
        <p:nvSpPr>
          <p:cNvPr id="48" name="Google Shape;186;gd88241e140_0_0">
            <a:extLst>
              <a:ext uri="{FF2B5EF4-FFF2-40B4-BE49-F238E27FC236}">
                <a16:creationId xmlns:a16="http://schemas.microsoft.com/office/drawing/2014/main" id="{89A1EEE1-A9BB-1346-AE93-7BBBD35FD759}"/>
              </a:ext>
            </a:extLst>
          </p:cNvPr>
          <p:cNvSpPr txBox="1"/>
          <p:nvPr/>
        </p:nvSpPr>
        <p:spPr>
          <a:xfrm>
            <a:off x="234975" y="1182537"/>
            <a:ext cx="3835510" cy="402398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cs typeface="Calibri" panose="020F0502020204030204" pitchFamily="34" charset="0"/>
                <a:sym typeface="Arial"/>
              </a:rPr>
              <a:t>Liquefied gas electrolytes enable low temperature operation due to their low freezing point. However, their high vapor pressure poses a safety concern. Can confinement of these gas electrolytes in a nanoscale material enhance electrochemical performance while minimizing the hazards?</a:t>
            </a:r>
            <a:endParaRPr sz="1100" b="1" i="0" u="none" strike="noStrike" cap="none" dirty="0">
              <a:cs typeface="Calibri" panose="020F0502020204030204" pitchFamily="34" charset="0"/>
              <a:sym typeface="Arial"/>
            </a:endParaRPr>
          </a:p>
          <a:p>
            <a:pPr marL="0" marR="0" lvl="0" indent="0" algn="just" rtl="0">
              <a:lnSpc>
                <a:spcPct val="100000"/>
              </a:lnSpc>
              <a:spcBef>
                <a:spcPts val="0"/>
              </a:spcBef>
              <a:spcAft>
                <a:spcPts val="0"/>
              </a:spcAft>
              <a:buNone/>
            </a:pPr>
            <a:endParaRPr sz="1100" b="0" i="0" u="none" strike="noStrike" cap="none" dirty="0">
              <a:cs typeface="Calibri" panose="020F0502020204030204" pitchFamily="34" charset="0"/>
              <a:sym typeface="Arial"/>
            </a:endParaRPr>
          </a:p>
          <a:p>
            <a:pPr marL="171450" marR="0" lvl="0" indent="-171450" algn="just" rtl="0">
              <a:lnSpc>
                <a:spcPct val="100000"/>
              </a:lnSpc>
              <a:spcBef>
                <a:spcPts val="0"/>
              </a:spcBef>
              <a:spcAft>
                <a:spcPts val="0"/>
              </a:spcAft>
              <a:buClr>
                <a:srgbClr val="000000"/>
              </a:buClr>
              <a:buSzPts val="1000"/>
              <a:buFont typeface="Arial"/>
              <a:buChar char="•"/>
            </a:pPr>
            <a:r>
              <a:rPr lang="en-US" sz="1100" b="0" i="0" u="none" strike="noStrike" cap="none" dirty="0">
                <a:cs typeface="Calibri" panose="020F0502020204030204" pitchFamily="34" charset="0"/>
                <a:sym typeface="Arial"/>
              </a:rPr>
              <a:t>Constructing hierarchical assemblies of microporous metal-organic framework (MOF)-polymer membranes following a “brick and mortar” approach.</a:t>
            </a:r>
            <a:endParaRPr sz="1100" dirty="0">
              <a:cs typeface="Calibri" panose="020F0502020204030204" pitchFamily="34" charset="0"/>
            </a:endParaRPr>
          </a:p>
          <a:p>
            <a:pPr marL="171450" marR="0" lvl="0" indent="-107950" algn="just" rtl="0">
              <a:lnSpc>
                <a:spcPct val="100000"/>
              </a:lnSpc>
              <a:spcBef>
                <a:spcPts val="0"/>
              </a:spcBef>
              <a:spcAft>
                <a:spcPts val="0"/>
              </a:spcAft>
              <a:buClr>
                <a:srgbClr val="000000"/>
              </a:buClr>
              <a:buSzPts val="1000"/>
              <a:buFont typeface="Arial"/>
              <a:buNone/>
            </a:pPr>
            <a:endParaRPr sz="1100" b="0" i="0" u="none" strike="noStrike" cap="none" dirty="0">
              <a:cs typeface="Calibri" panose="020F0502020204030204" pitchFamily="34" charset="0"/>
              <a:sym typeface="Arial"/>
            </a:endParaRPr>
          </a:p>
          <a:p>
            <a:pPr marL="171450" marR="0" lvl="0" indent="-171450" algn="just" rtl="0">
              <a:lnSpc>
                <a:spcPct val="100000"/>
              </a:lnSpc>
              <a:spcBef>
                <a:spcPts val="0"/>
              </a:spcBef>
              <a:spcAft>
                <a:spcPts val="0"/>
              </a:spcAft>
              <a:buClr>
                <a:srgbClr val="000000"/>
              </a:buClr>
              <a:buSzPts val="1000"/>
              <a:buFont typeface="Arial"/>
              <a:buChar char="•"/>
            </a:pPr>
            <a:r>
              <a:rPr lang="en-US" sz="1100" b="0" i="0" u="none" strike="noStrike" cap="none" dirty="0">
                <a:cs typeface="Calibri" panose="020F0502020204030204" pitchFamily="34" charset="0"/>
                <a:sym typeface="Arial"/>
              </a:rPr>
              <a:t>Performing computational modeling of microcapillary condensation of gas electrolytes in the strong confinement regime of sub-nanometer pores.</a:t>
            </a:r>
            <a:endParaRPr sz="1100" dirty="0">
              <a:cs typeface="Calibri" panose="020F0502020204030204" pitchFamily="34" charset="0"/>
            </a:endParaRPr>
          </a:p>
          <a:p>
            <a:pPr marL="171450" marR="0" lvl="0" indent="-107950" algn="just" rtl="0">
              <a:lnSpc>
                <a:spcPct val="100000"/>
              </a:lnSpc>
              <a:spcBef>
                <a:spcPts val="0"/>
              </a:spcBef>
              <a:spcAft>
                <a:spcPts val="0"/>
              </a:spcAft>
              <a:buClr>
                <a:srgbClr val="000000"/>
              </a:buClr>
              <a:buSzPts val="1000"/>
              <a:buFont typeface="Arial"/>
              <a:buNone/>
            </a:pPr>
            <a:endParaRPr sz="1100" b="0" i="0" u="none" strike="noStrike" cap="none" dirty="0">
              <a:cs typeface="Calibri" panose="020F0502020204030204" pitchFamily="34" charset="0"/>
              <a:sym typeface="Arial"/>
            </a:endParaRPr>
          </a:p>
          <a:p>
            <a:pPr marL="171450" marR="0" lvl="0" indent="-171450" algn="just" rtl="0">
              <a:lnSpc>
                <a:spcPct val="100000"/>
              </a:lnSpc>
              <a:spcBef>
                <a:spcPts val="0"/>
              </a:spcBef>
              <a:spcAft>
                <a:spcPts val="0"/>
              </a:spcAft>
              <a:buClr>
                <a:srgbClr val="000000"/>
              </a:buClr>
              <a:buSzPts val="1000"/>
              <a:buFont typeface="Arial"/>
              <a:buChar char="•"/>
            </a:pPr>
            <a:r>
              <a:rPr lang="en-US" sz="1100" b="0" i="0" u="none" strike="noStrike" cap="none" dirty="0">
                <a:cs typeface="Calibri" panose="020F0502020204030204" pitchFamily="34" charset="0"/>
                <a:sym typeface="Arial"/>
              </a:rPr>
              <a:t>Materials show uptake of hydrofluorocarbon gas molecules at pressures substantially lower than the bulk counterpart. </a:t>
            </a:r>
            <a:endParaRPr sz="1100" dirty="0">
              <a:cs typeface="Calibri" panose="020F0502020204030204" pitchFamily="34" charset="0"/>
            </a:endParaRPr>
          </a:p>
          <a:p>
            <a:pPr marL="171450" marR="0" lvl="0" indent="-107950" algn="just" rtl="0">
              <a:lnSpc>
                <a:spcPct val="100000"/>
              </a:lnSpc>
              <a:spcBef>
                <a:spcPts val="0"/>
              </a:spcBef>
              <a:spcAft>
                <a:spcPts val="0"/>
              </a:spcAft>
              <a:buClr>
                <a:srgbClr val="000000"/>
              </a:buClr>
              <a:buSzPts val="1000"/>
              <a:buFont typeface="Arial"/>
              <a:buNone/>
            </a:pPr>
            <a:endParaRPr sz="1100" b="0" i="0" u="none" strike="noStrike" cap="none" dirty="0">
              <a:cs typeface="Calibri" panose="020F0502020204030204" pitchFamily="34" charset="0"/>
              <a:sym typeface="Arial"/>
            </a:endParaRPr>
          </a:p>
          <a:p>
            <a:pPr marL="171450" marR="0" lvl="0" indent="-171450" algn="just" rtl="0">
              <a:lnSpc>
                <a:spcPct val="100000"/>
              </a:lnSpc>
              <a:spcBef>
                <a:spcPts val="0"/>
              </a:spcBef>
              <a:spcAft>
                <a:spcPts val="0"/>
              </a:spcAft>
              <a:buClr>
                <a:srgbClr val="000000"/>
              </a:buClr>
              <a:buSzPts val="1000"/>
              <a:buFont typeface="Arial"/>
              <a:buChar char="•"/>
            </a:pPr>
            <a:r>
              <a:rPr lang="en-US" sz="1100" b="0" i="0" u="none" strike="noStrike" cap="none" dirty="0">
                <a:cs typeface="Calibri" panose="020F0502020204030204" pitchFamily="34" charset="0"/>
                <a:sym typeface="Arial"/>
              </a:rPr>
              <a:t>Unique ionic properties of the material enable significantly higher energy density at -40 °C compared with conventional electrolytes.</a:t>
            </a:r>
            <a:endParaRPr sz="1100" b="0" i="0" u="none" strike="noStrike" cap="none" dirty="0">
              <a:cs typeface="Calibri" panose="020F0502020204030204" pitchFamily="34" charset="0"/>
              <a:sym typeface="Arial"/>
            </a:endParaRPr>
          </a:p>
        </p:txBody>
      </p:sp>
    </p:spTree>
    <p:extLst>
      <p:ext uri="{BB962C8B-B14F-4D97-AF65-F5344CB8AC3E}">
        <p14:creationId xmlns:p14="http://schemas.microsoft.com/office/powerpoint/2010/main" val="3366396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13264</TotalTime>
  <Words>501</Words>
  <Application>Microsoft Macintosh PowerPoint</Application>
  <PresentationFormat>On-screen Show (4:3)</PresentationFormat>
  <Paragraphs>35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News Gothic MT</vt:lpstr>
      <vt:lpstr>Source Sans Pro</vt:lpstr>
      <vt:lpstr>Wingdings 2</vt:lpstr>
      <vt:lpstr>Breeze</vt:lpstr>
      <vt:lpstr>Hierarchical Assembly of Structurally Oriented Metal-Organic Frameworks as Novel Ionic Conductors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Sailor, Michael</cp:lastModifiedBy>
  <cp:revision>48</cp:revision>
  <cp:lastPrinted>2016-10-20T17:00:33Z</cp:lastPrinted>
  <dcterms:created xsi:type="dcterms:W3CDTF">2016-07-19T18:16:54Z</dcterms:created>
  <dcterms:modified xsi:type="dcterms:W3CDTF">2021-05-10T23:27:28Z</dcterms:modified>
  <cp:category/>
</cp:coreProperties>
</file>