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J/x2Z0U4UK/BrrAJuoOi4Y4l0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557" autoAdjust="0"/>
  </p:normalViewPr>
  <p:slideViewPr>
    <p:cSldViewPr snapToGrid="0">
      <p:cViewPr varScale="1">
        <p:scale>
          <a:sx n="60" d="100"/>
          <a:sy n="60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-155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  <a:ea typeface="Arial"/>
                <a:cs typeface="Arial"/>
                <a:sym typeface="Arial"/>
              </a:rPr>
              <a:t>• </a:t>
            </a:r>
            <a:r>
              <a:rPr lang="en-US" sz="2400" dirty="0">
                <a:latin typeface="+mj-lt"/>
                <a:ea typeface="Times New Roman"/>
                <a:cs typeface="Times New Roman"/>
                <a:sym typeface="Times New Roman"/>
              </a:rPr>
              <a:t>Using an efficient active learning strategy, a moment tensor potential (MTP) for LSTZ0.75 was developed to accurately model both bulk and GB structures. Hybrid Monte Carlo/molecular dynamics (MC/MD) simulations corroborate the existence of Sr vacancies in both low- and high-sigma GBs, leading to comparable Li</a:t>
            </a:r>
            <a:r>
              <a:rPr lang="en-US" sz="2400" baseline="30000" dirty="0">
                <a:latin typeface="+mj-lt"/>
                <a:ea typeface="Times New Roman"/>
                <a:cs typeface="Times New Roman"/>
                <a:sym typeface="Times New Roman"/>
              </a:rPr>
              <a:t>+</a:t>
            </a:r>
            <a:r>
              <a:rPr lang="en-US" sz="2400" dirty="0">
                <a:latin typeface="+mj-lt"/>
                <a:ea typeface="Times New Roman"/>
                <a:cs typeface="Times New Roman"/>
                <a:sym typeface="Times New Roman"/>
              </a:rPr>
              <a:t> diffusivity at the GB and bulk regions. Additionally, these simulations indicate that disruption of A-site ordering in the grain bulk of LSTZ0.75 will result in higher bulk ionic conductivity.</a:t>
            </a:r>
            <a:endParaRPr sz="2400" dirty="0"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tabLst/>
              <a:defRPr/>
            </a:pPr>
            <a:r>
              <a:rPr lang="en-US" sz="2400" dirty="0">
                <a:latin typeface="+mj-lt"/>
                <a:ea typeface="Arial"/>
                <a:cs typeface="Arial"/>
                <a:sym typeface="Arial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Vibrational electron energy loss spectroscopy (EELS) is applied for the first time to characterize the otherwise unmeasurable Li distribution in GBs of 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LSTZ0.75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. Li depletion 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was found to be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 absent for the GBs of LSTZ0.75.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2400" dirty="0">
                <a:latin typeface="+mj-lt"/>
                <a:ea typeface="Arial"/>
                <a:cs typeface="Arial"/>
                <a:sym typeface="Arial"/>
              </a:rPr>
              <a:t>• </a:t>
            </a:r>
            <a:r>
              <a:rPr lang="en-US" sz="2400" dirty="0">
                <a:latin typeface="+mj-lt"/>
                <a:ea typeface="Times New Roman"/>
                <a:cs typeface="Times New Roman"/>
                <a:sym typeface="Times New Roman"/>
              </a:rPr>
              <a:t>In a broader perspective, the vibrational EELS approach presented here should be applicable to perovskite oxide solid electrolytes in general as well as any LIB material in which distinct Li-K edges cannot be convincingly identified via conventional low energy core-loss EELS. Similarly, the new active learning workflow we applied here should be generalizable to other complex structures beyond the scale of AIMD simulations.</a:t>
            </a:r>
            <a:br>
              <a:rPr lang="en-US" sz="2400" dirty="0">
                <a:latin typeface="+mj-lt"/>
                <a:ea typeface="Times New Roman"/>
                <a:cs typeface="Times New Roman"/>
                <a:sym typeface="Times New Roman"/>
              </a:rPr>
            </a:br>
            <a:br>
              <a:rPr lang="en-US" sz="2400" dirty="0">
                <a:latin typeface="+mj-lt"/>
                <a:ea typeface="Times New Roman"/>
                <a:cs typeface="Times New Roman"/>
                <a:sym typeface="Times New Roman"/>
              </a:rPr>
            </a:br>
            <a:r>
              <a:rPr lang="en-US" sz="2400" u="sng" dirty="0">
                <a:latin typeface="+mj-lt"/>
                <a:ea typeface="Times New Roman"/>
                <a:cs typeface="Times New Roman"/>
                <a:sym typeface="Times New Roman"/>
              </a:rPr>
              <a:t>Detailed figure caption: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Integrated EEL spectra of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a,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O-K and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b,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Sr-L</a:t>
            </a:r>
            <a:r>
              <a:rPr lang="en-US" sz="2400" baseline="-250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2,3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, Zr-L</a:t>
            </a:r>
            <a:r>
              <a:rPr lang="en-US" sz="2400" baseline="-250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2,3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, Ta-M</a:t>
            </a:r>
            <a:r>
              <a:rPr lang="en-US" sz="2400" baseline="-250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2,3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, and Ta-M</a:t>
            </a:r>
            <a:r>
              <a:rPr lang="en-US" sz="2400" baseline="-250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4,5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edges for 010 faceted grain boundary shown in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c,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Atomic-resolution HAADF-STEM image of a 010 faceted grain boundary (with respect to the right-side grain). Atoms of a single unit cell (A-site centered view) are labeled. Elemental maps of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d,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Sr,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e,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Ta,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f,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Zr, and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g,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O. All scale bars are 1 nm. Intensity profiles of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–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g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are shown above 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4472C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rgbClr val="0BC5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505332" y="1334133"/>
            <a:ext cx="10962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Noto Sans Symbols"/>
              <a:buChar char="⮚"/>
              <a:defRPr sz="2400"/>
            </a:lvl1pPr>
            <a:lvl2pPr marL="914400" lvl="1" indent="-3403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50"/>
              </a:buClr>
              <a:buSzPts val="1760"/>
              <a:buFont typeface="Noto Sans Symbols"/>
              <a:buChar char="❖"/>
              <a:defRPr sz="2000">
                <a:solidFill>
                  <a:srgbClr val="0070C0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1" name="Google Shape;21;p3"/>
          <p:cNvGrpSpPr/>
          <p:nvPr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22" name="Google Shape;22;p3"/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rgbClr val="F5F7FC"/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3" name="Google Shape;23;p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Google Shape;24;p3"/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0" i="1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Where Materials Begin and Society Benefits</a:t>
              </a:r>
              <a:endParaRPr/>
            </a:p>
          </p:txBody>
        </p:sp>
        <p:pic>
          <p:nvPicPr>
            <p:cNvPr id="25" name="Google Shape;25;p3" descr="G:\Apodaca Work Current\NSF logo\NEW NSF Logo Design\Final\BitmapLogo_NOLayers_F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0999" y="6257889"/>
              <a:ext cx="616493" cy="6199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" name="Google Shape;26;p3"/>
          <p:cNvSpPr txBox="1"/>
          <p:nvPr/>
        </p:nvSpPr>
        <p:spPr>
          <a:xfrm>
            <a:off x="8763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" name="Google Shape;29;p3"/>
          <p:cNvGrpSpPr/>
          <p:nvPr/>
        </p:nvGrpSpPr>
        <p:grpSpPr>
          <a:xfrm>
            <a:off x="4707584" y="807282"/>
            <a:ext cx="7484416" cy="444970"/>
            <a:chOff x="4707584" y="910048"/>
            <a:chExt cx="7484416" cy="444970"/>
          </a:xfrm>
        </p:grpSpPr>
        <p:sp>
          <p:nvSpPr>
            <p:cNvPr id="30" name="Google Shape;30;p3"/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solidFill>
              <a:srgbClr val="FE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solidFill>
              <a:srgbClr val="FE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  <a:defRPr sz="2800" b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614514" y="1211301"/>
            <a:ext cx="10962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Noto Sans Symbols"/>
              <a:buChar char="⮚"/>
              <a:defRPr sz="2400"/>
            </a:lvl1pPr>
            <a:lvl2pPr marL="914400" lvl="1" indent="-3403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50"/>
              </a:buClr>
              <a:buSzPts val="1760"/>
              <a:buFont typeface="Noto Sans Symbols"/>
              <a:buChar char="❖"/>
              <a:defRPr sz="2000">
                <a:solidFill>
                  <a:srgbClr val="0070C0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4" name="Google Shape;44;p5"/>
          <p:cNvGrpSpPr/>
          <p:nvPr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45" name="Google Shape;45;p5"/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rgbClr val="F5F7FC"/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46" name="Google Shape;46;p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" name="Google Shape;47;p5"/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Where Materials Begin &amp; Society Benefits</a:t>
              </a:r>
              <a:endParaRPr/>
            </a:p>
          </p:txBody>
        </p:sp>
        <p:pic>
          <p:nvPicPr>
            <p:cNvPr id="48" name="Google Shape;48;p5" descr="G:\Apodaca Work Current\NSF logo\NEW NSF Logo Design\Final\BitmapLogo_NOLayers_F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0381" y="6201502"/>
              <a:ext cx="647112" cy="6507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9" name="Google Shape;49;p5"/>
          <p:cNvSpPr txBox="1"/>
          <p:nvPr/>
        </p:nvSpPr>
        <p:spPr>
          <a:xfrm>
            <a:off x="8763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5"/>
          <p:cNvSpPr txBox="1"/>
          <p:nvPr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rgbClr val="FFFFFF"/>
              </a:gs>
              <a:gs pos="100000">
                <a:srgbClr val="4472C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title" idx="4294967295"/>
          </p:nvPr>
        </p:nvSpPr>
        <p:spPr>
          <a:xfrm>
            <a:off x="5043797" y="121881"/>
            <a:ext cx="7071294" cy="566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Atomic-scale origin of the low grain-boundary resistance in perovskite solid electrolyte Li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0.375</a:t>
            </a:r>
            <a:r>
              <a:rPr lang="en-US" sz="20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Sr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0.4375</a:t>
            </a:r>
            <a:r>
              <a:rPr lang="en-US" sz="20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Ta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0.75</a:t>
            </a:r>
            <a:r>
              <a:rPr lang="en-US" sz="20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Zr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0.25</a:t>
            </a:r>
            <a:r>
              <a:rPr lang="en-US" sz="20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O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3</a:t>
            </a:r>
            <a:endParaRPr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00483" y="300183"/>
            <a:ext cx="241752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DMR-2011967,  MRSEC</a:t>
            </a:r>
            <a:endParaRPr/>
          </a:p>
        </p:txBody>
      </p:sp>
      <p:sp>
        <p:nvSpPr>
          <p:cNvPr id="62" name="Google Shape;62;p1"/>
          <p:cNvSpPr/>
          <p:nvPr/>
        </p:nvSpPr>
        <p:spPr>
          <a:xfrm>
            <a:off x="100482" y="-27263"/>
            <a:ext cx="39762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FBE4D4"/>
                </a:solidFill>
                <a:latin typeface="Arial"/>
                <a:ea typeface="Arial"/>
                <a:cs typeface="Arial"/>
                <a:sym typeface="Arial"/>
              </a:rPr>
              <a:t>2022  IRG-1 Intellectual Merit</a:t>
            </a:r>
            <a:endParaRPr/>
          </a:p>
        </p:txBody>
      </p:sp>
      <p:sp>
        <p:nvSpPr>
          <p:cNvPr id="64" name="Google Shape;64;p1"/>
          <p:cNvSpPr txBox="1"/>
          <p:nvPr/>
        </p:nvSpPr>
        <p:spPr>
          <a:xfrm>
            <a:off x="47496" y="1480272"/>
            <a:ext cx="5863176" cy="4493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The </a:t>
            </a:r>
            <a:r>
              <a:rPr lang="en-US" sz="1300" b="1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main goal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 of this research is to reveal the atomic-scale origin of the low grain-boundary (GB) resistance in Li</a:t>
            </a:r>
            <a:r>
              <a:rPr lang="en-US" sz="1300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0.375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Sr</a:t>
            </a:r>
            <a:r>
              <a:rPr lang="en-US" sz="1300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0.4375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Ta</a:t>
            </a:r>
            <a:r>
              <a:rPr lang="en-US" sz="1300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0.75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Zr</a:t>
            </a:r>
            <a:r>
              <a:rPr lang="en-US" sz="1300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0.25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O</a:t>
            </a:r>
            <a:r>
              <a:rPr lang="en-US" sz="1300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3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 (LSTZ0.75) perovskite solid electrolyte and to provide insights on overcoming the ubiquitous bottleneck of high GB resistance in other oxide solid electrolytes.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latin typeface="+mj-l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latin typeface="+mj-lt"/>
              </a:rPr>
              <a:t>Scientific highlight</a:t>
            </a:r>
            <a:endParaRPr sz="1300" b="1" dirty="0">
              <a:latin typeface="+mj-l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Aberration-corrected scanning transmission electron microscopy and spectroscopy, along with an active learning moment tensor potential, were used to reveal the atomic scale structure and composition of LSTZ0.75 GBs.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Li depletion, which is a major cause for the low GB ionic conductivity of </a:t>
            </a:r>
            <a:r>
              <a:rPr lang="en-US" sz="1300" i="0" u="none" strike="noStrike" cap="none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Li</a:t>
            </a:r>
            <a:r>
              <a:rPr lang="en-US" sz="1300" i="0" u="none" strike="noStrike" cap="none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3</a:t>
            </a:r>
            <a:r>
              <a:rPr lang="en-US" sz="1300" i="1" u="none" strike="noStrike" cap="none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x</a:t>
            </a:r>
            <a:r>
              <a:rPr lang="en-US" sz="1300" i="0" u="none" strike="noStrike" cap="none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La</a:t>
            </a:r>
            <a:r>
              <a:rPr lang="en-US" sz="1300" i="0" u="none" strike="noStrike" cap="none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2/3-</a:t>
            </a:r>
            <a:r>
              <a:rPr lang="en-US" sz="1300" i="1" u="none" strike="noStrike" cap="none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x</a:t>
            </a:r>
            <a:r>
              <a:rPr lang="en-US" sz="1300" i="0" u="none" strike="noStrike" cap="none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TiO</a:t>
            </a:r>
            <a:r>
              <a:rPr lang="en-US" sz="1300" i="0" u="none" strike="noStrike" cap="none" baseline="-25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3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 (LLTO), </a:t>
            </a:r>
            <a:r>
              <a:rPr lang="en-US" sz="1300" dirty="0">
                <a:solidFill>
                  <a:schemeClr val="dk1"/>
                </a:solidFill>
                <a:latin typeface="+mj-lt"/>
              </a:rPr>
              <a:t>was found to be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 absent for the GBs of LSTZ0.75.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A unique defective cubic perovskite interfacial structure that contained abundant vacancies was discovered at the GBs of LSTZ0.75. We attributed the low GB resistance of LSTZ0.75 to this microstructure.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· Based on our results, we conclude vacancy and defect engineering can effectively improve GB ionic conductivity of solid Li-ion conductors, given that the material’s original structural framework should be maintained.</a:t>
            </a:r>
            <a:endParaRPr lang="en-US" sz="13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latin typeface="+mj-lt"/>
              </a:rPr>
              <a:t>Scientific impact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+mj-lt"/>
              </a:rPr>
              <a:t>This </a:t>
            </a:r>
            <a:r>
              <a:rPr lang="en-US" sz="13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study provides new insights into the atomic-scale mechanisms of low GB resistance and sheds light on possible paths for designing oxide solid electrolytes with high total ionic conductivity.</a:t>
            </a:r>
            <a:endParaRPr sz="1300" dirty="0">
              <a:latin typeface="+mj-lt"/>
            </a:endParaRPr>
          </a:p>
        </p:txBody>
      </p:sp>
      <p:pic>
        <p:nvPicPr>
          <p:cNvPr id="65" name="Google Shape;65;p1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" r="3540"/>
          <a:stretch/>
        </p:blipFill>
        <p:spPr>
          <a:xfrm>
            <a:off x="7641294" y="6295667"/>
            <a:ext cx="4496685" cy="600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 descr="a) Oxygen K edge EEL spectrum and b) Entire metal edge EEL spectrum of LSTZ.  c) Intensity profiles of elements from a STEM micrograph, d-g) Colored elemental maps of LSTZ. (For maps, Sr: orange, Zr: green, Ta: turqoise, O: red)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22122" y="1538162"/>
            <a:ext cx="5992969" cy="328158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 txBox="1"/>
          <p:nvPr/>
        </p:nvSpPr>
        <p:spPr>
          <a:xfrm>
            <a:off x="6281329" y="4860774"/>
            <a:ext cx="573968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dirty="0">
                <a:solidFill>
                  <a:srgbClr val="00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Core-loss EELS data of (010) faceted GB showing the unique defective cubic perovskite structure that contained cation vacancies. </a:t>
            </a:r>
            <a:endParaRPr sz="12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3303854" y="792470"/>
            <a:ext cx="889571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T. Lee, C.A. </a:t>
            </a:r>
            <a:r>
              <a:rPr lang="en-US" sz="1200" b="1" dirty="0" err="1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Gadre</a:t>
            </a:r>
            <a:r>
              <a:rPr lang="en-US" sz="1200" b="1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, H. Huyan, C. Du, J. Li, T. Aoki, R. Wu, X. Pan (University of California, Irvine)</a:t>
            </a:r>
            <a:endParaRPr sz="1200" b="1" dirty="0">
              <a:latin typeface="+mj-lt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J. Qi, S. Ko, Y. </a:t>
            </a:r>
            <a:r>
              <a:rPr lang="en-US" sz="1200" b="1" dirty="0" err="1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Zuo</a:t>
            </a:r>
            <a:r>
              <a:rPr lang="en-US" sz="1200" b="1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, J. Luo, S. P. Ong (University of California, San Diego)</a:t>
            </a:r>
            <a:endParaRPr sz="1200" b="1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DA53BE-2813-51A3-B7B2-E7C84D1860DE}"/>
              </a:ext>
            </a:extLst>
          </p:cNvPr>
          <p:cNvSpPr txBox="1"/>
          <p:nvPr/>
        </p:nvSpPr>
        <p:spPr>
          <a:xfrm>
            <a:off x="6281329" y="5427033"/>
            <a:ext cx="5906221" cy="622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Lee T, Qi J, </a:t>
            </a:r>
            <a:r>
              <a:rPr lang="en-US" sz="11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Gadre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CA, Huyan H, Ko ST, </a:t>
            </a:r>
            <a:r>
              <a:rPr lang="en-US" sz="11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Zuo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Y, Du C, Li J, Aoki T, </a:t>
            </a:r>
            <a:r>
              <a:rPr lang="en-US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Wu R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Luo J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Ong SP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Pan X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“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Atomic-scale origin of the low grain-boundary resistance in perovskite solid electrolyte Li</a:t>
            </a:r>
            <a:r>
              <a:rPr lang="en-US" sz="1100" baseline="-25000" dirty="0">
                <a:effectLst/>
                <a:latin typeface="+mj-lt"/>
                <a:ea typeface="Times New Roman" panose="02020603050405020304" pitchFamily="18" charset="0"/>
              </a:rPr>
              <a:t>0.375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Sr</a:t>
            </a:r>
            <a:r>
              <a:rPr lang="en-US" sz="1100" baseline="-25000" dirty="0">
                <a:effectLst/>
                <a:latin typeface="+mj-lt"/>
                <a:ea typeface="Times New Roman" panose="02020603050405020304" pitchFamily="18" charset="0"/>
              </a:rPr>
              <a:t>0.4375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Ta</a:t>
            </a:r>
            <a:r>
              <a:rPr lang="en-US" sz="1100" baseline="-25000" dirty="0">
                <a:effectLst/>
                <a:latin typeface="+mj-lt"/>
                <a:ea typeface="Times New Roman" panose="02020603050405020304" pitchFamily="18" charset="0"/>
              </a:rPr>
              <a:t>0.75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Zr</a:t>
            </a:r>
            <a:r>
              <a:rPr lang="en-US" sz="1100" baseline="-25000" dirty="0">
                <a:effectLst/>
                <a:latin typeface="+mj-lt"/>
                <a:ea typeface="Times New Roman" panose="02020603050405020304" pitchFamily="18" charset="0"/>
              </a:rPr>
              <a:t>0.25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O</a:t>
            </a:r>
            <a:r>
              <a:rPr lang="en-US" sz="1100" baseline="-25000" dirty="0">
                <a:effectLst/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”, In Preparation (2022)</a:t>
            </a:r>
            <a:endParaRPr lang="en-US" sz="1100" dirty="0">
              <a:effectLst/>
              <a:latin typeface="+mj-lt"/>
              <a:ea typeface="Noto Sans Symbols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681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Noto Sans Symbols</vt:lpstr>
      <vt:lpstr>Arial</vt:lpstr>
      <vt:lpstr>Calibri</vt:lpstr>
      <vt:lpstr>Times New Roman</vt:lpstr>
      <vt:lpstr>Office Theme</vt:lpstr>
      <vt:lpstr>Atomic-scale origin of the low grain-boundary resistance in perovskite solid electrolyte Li0.375Sr0.4375Ta0.75Zr0.25O3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Atomic-scale origin of the low grain-boundary resistance  in perovskite solid electrolytes</dc:title>
  <dc:creator>TD</dc:creator>
  <cp:lastModifiedBy>Sung Joo Kim</cp:lastModifiedBy>
  <cp:revision>20</cp:revision>
  <dcterms:created xsi:type="dcterms:W3CDTF">2017-10-05T17:34:54Z</dcterms:created>
  <dcterms:modified xsi:type="dcterms:W3CDTF">2022-05-13T21:22:57Z</dcterms:modified>
</cp:coreProperties>
</file>