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 roundtripDataSignature="AMtx7mjhPkf5su+IzCIWPqcV/1vzobN61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2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1"/>
            <a:ext cx="3037840" cy="466434"/>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1"/>
            <a:ext cx="3037840" cy="466434"/>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3"/>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notes"/>
          <p:cNvSpPr txBox="1">
            <a:spLocks noGrp="1"/>
          </p:cNvSpPr>
          <p:nvPr>
            <p:ph type="body" idx="1"/>
          </p:nvPr>
        </p:nvSpPr>
        <p:spPr>
          <a:xfrm>
            <a:off x="701040" y="4473893"/>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57" name="Google Shape;57;p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3"/>
          <p:cNvSpPr txBox="1"/>
          <p:nvPr/>
        </p:nvSpPr>
        <p:spPr>
          <a:xfrm>
            <a:off x="1" y="3483"/>
            <a:ext cx="12191999" cy="805955"/>
          </a:xfrm>
          <a:prstGeom prst="rect">
            <a:avLst/>
          </a:prstGeom>
          <a:gradFill>
            <a:gsLst>
              <a:gs pos="0">
                <a:srgbClr val="FFFFFF"/>
              </a:gs>
              <a:gs pos="35000">
                <a:srgbClr val="FFFFFF"/>
              </a:gs>
              <a:gs pos="100000">
                <a:srgbClr val="4472C3"/>
              </a:gs>
            </a:gsLst>
            <a:path path="circle">
              <a:fillToRect l="50000" t="50000" r="50000" b="50000"/>
            </a:path>
            <a:tileRect/>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4400" b="1">
              <a:solidFill>
                <a:srgbClr val="0BC564"/>
              </a:solidFill>
              <a:latin typeface="Arial"/>
              <a:ea typeface="Arial"/>
              <a:cs typeface="Arial"/>
              <a:sym typeface="Arial"/>
            </a:endParaRPr>
          </a:p>
        </p:txBody>
      </p:sp>
      <p:sp>
        <p:nvSpPr>
          <p:cNvPr id="17" name="Google Shape;17;p3"/>
          <p:cNvSpPr txBox="1">
            <a:spLocks noGrp="1"/>
          </p:cNvSpPr>
          <p:nvPr>
            <p:ph type="body" idx="1"/>
          </p:nvPr>
        </p:nvSpPr>
        <p:spPr>
          <a:xfrm>
            <a:off x="505332" y="1334133"/>
            <a:ext cx="10962967" cy="4351338"/>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rgbClr val="BF9000"/>
              </a:buClr>
              <a:buSzPts val="2400"/>
              <a:buFont typeface="Noto Sans Symbols"/>
              <a:buChar char="⮚"/>
              <a:defRPr sz="2400"/>
            </a:lvl1pPr>
            <a:lvl2pPr marL="914400" lvl="1" indent="-340360" algn="l">
              <a:lnSpc>
                <a:spcPct val="90000"/>
              </a:lnSpc>
              <a:spcBef>
                <a:spcPts val="500"/>
              </a:spcBef>
              <a:spcAft>
                <a:spcPts val="0"/>
              </a:spcAft>
              <a:buClr>
                <a:srgbClr val="00B050"/>
              </a:buClr>
              <a:buSzPts val="1760"/>
              <a:buFont typeface="Noto Sans Symbols"/>
              <a:buChar char="❖"/>
              <a:defRPr sz="2000">
                <a:solidFill>
                  <a:srgbClr val="0070C0"/>
                </a:solidFill>
              </a:defRPr>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grpSp>
        <p:nvGrpSpPr>
          <p:cNvPr id="21" name="Google Shape;21;p3"/>
          <p:cNvGrpSpPr/>
          <p:nvPr/>
        </p:nvGrpSpPr>
        <p:grpSpPr>
          <a:xfrm>
            <a:off x="0" y="6243697"/>
            <a:ext cx="12192000" cy="653979"/>
            <a:chOff x="0" y="6243697"/>
            <a:chExt cx="12192000" cy="653979"/>
          </a:xfrm>
        </p:grpSpPr>
        <p:sp>
          <p:nvSpPr>
            <p:cNvPr id="22" name="Google Shape;22;p3"/>
            <p:cNvSpPr/>
            <p:nvPr/>
          </p:nvSpPr>
          <p:spPr>
            <a:xfrm>
              <a:off x="0" y="6243697"/>
              <a:ext cx="12192000" cy="653979"/>
            </a:xfrm>
            <a:prstGeom prst="rect">
              <a:avLst/>
            </a:prstGeom>
            <a:gradFill>
              <a:gsLst>
                <a:gs pos="0">
                  <a:srgbClr val="F5F7FC"/>
                </a:gs>
                <a:gs pos="100000">
                  <a:srgbClr val="CFAECF"/>
                </a:gs>
              </a:gsLst>
              <a:lin ang="10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imes New Roman"/>
                <a:ea typeface="Times New Roman"/>
                <a:cs typeface="Times New Roman"/>
                <a:sym typeface="Times New Roman"/>
              </a:endParaRPr>
            </a:p>
          </p:txBody>
        </p:sp>
        <p:pic>
          <p:nvPicPr>
            <p:cNvPr id="23" name="Google Shape;23;p3"/>
            <p:cNvPicPr preferRelativeResize="0"/>
            <p:nvPr/>
          </p:nvPicPr>
          <p:blipFill rotWithShape="1">
            <a:blip r:embed="rId2">
              <a:alphaModFix/>
            </a:blip>
            <a:srcRect/>
            <a:stretch/>
          </p:blipFill>
          <p:spPr>
            <a:xfrm>
              <a:off x="1228326" y="6272178"/>
              <a:ext cx="2200675" cy="547540"/>
            </a:xfrm>
            <a:prstGeom prst="rect">
              <a:avLst/>
            </a:prstGeom>
            <a:noFill/>
            <a:ln>
              <a:noFill/>
            </a:ln>
          </p:spPr>
        </p:pic>
        <p:sp>
          <p:nvSpPr>
            <p:cNvPr id="24" name="Google Shape;24;p3"/>
            <p:cNvSpPr/>
            <p:nvPr/>
          </p:nvSpPr>
          <p:spPr>
            <a:xfrm>
              <a:off x="3640136" y="6470393"/>
              <a:ext cx="4693357" cy="2308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900" b="0" i="1">
                  <a:solidFill>
                    <a:schemeClr val="accent1"/>
                  </a:solidFill>
                  <a:latin typeface="Arial"/>
                  <a:ea typeface="Arial"/>
                  <a:cs typeface="Arial"/>
                  <a:sym typeface="Arial"/>
                </a:rPr>
                <a:t>Where Materials Begin and Society Benefits</a:t>
              </a:r>
              <a:endParaRPr/>
            </a:p>
          </p:txBody>
        </p:sp>
        <p:pic>
          <p:nvPicPr>
            <p:cNvPr id="25" name="Google Shape;25;p3" descr="G:\Apodaca Work Current\NSF logo\NEW NSF Logo Design\Final\BitmapLogo_NOLayers_F.png"/>
            <p:cNvPicPr preferRelativeResize="0"/>
            <p:nvPr/>
          </p:nvPicPr>
          <p:blipFill rotWithShape="1">
            <a:blip r:embed="rId3">
              <a:alphaModFix/>
            </a:blip>
            <a:srcRect/>
            <a:stretch/>
          </p:blipFill>
          <p:spPr>
            <a:xfrm>
              <a:off x="380999" y="6257889"/>
              <a:ext cx="616493" cy="619937"/>
            </a:xfrm>
            <a:prstGeom prst="rect">
              <a:avLst/>
            </a:prstGeom>
            <a:noFill/>
            <a:ln>
              <a:noFill/>
            </a:ln>
          </p:spPr>
        </p:pic>
      </p:grpSp>
      <p:sp>
        <p:nvSpPr>
          <p:cNvPr id="26" name="Google Shape;26;p3"/>
          <p:cNvSpPr txBox="1"/>
          <p:nvPr/>
        </p:nvSpPr>
        <p:spPr>
          <a:xfrm>
            <a:off x="87630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2000" b="0" u="none">
              <a:solidFill>
                <a:schemeClr val="dk1"/>
              </a:solidFill>
              <a:latin typeface="Calibri"/>
              <a:ea typeface="Calibri"/>
              <a:cs typeface="Calibri"/>
              <a:sym typeface="Calibri"/>
            </a:endParaRPr>
          </a:p>
        </p:txBody>
      </p:sp>
      <p:sp>
        <p:nvSpPr>
          <p:cNvPr id="27" name="Google Shape;27;p3"/>
          <p:cNvSpPr/>
          <p:nvPr/>
        </p:nvSpPr>
        <p:spPr>
          <a:xfrm>
            <a:off x="0" y="262753"/>
            <a:ext cx="2765425" cy="416411"/>
          </a:xfrm>
          <a:prstGeom prst="rect">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 name="Google Shape;28;p3"/>
          <p:cNvSpPr/>
          <p:nvPr/>
        </p:nvSpPr>
        <p:spPr>
          <a:xfrm>
            <a:off x="2762250" y="261462"/>
            <a:ext cx="457269" cy="417701"/>
          </a:xfrm>
          <a:prstGeom prst="rtTriangle">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29" name="Google Shape;29;p3"/>
          <p:cNvGrpSpPr/>
          <p:nvPr/>
        </p:nvGrpSpPr>
        <p:grpSpPr>
          <a:xfrm>
            <a:off x="4707584" y="807282"/>
            <a:ext cx="7484416" cy="444970"/>
            <a:chOff x="4707584" y="910048"/>
            <a:chExt cx="7484416" cy="444970"/>
          </a:xfrm>
        </p:grpSpPr>
        <p:sp>
          <p:nvSpPr>
            <p:cNvPr id="30" name="Google Shape;30;p3"/>
            <p:cNvSpPr/>
            <p:nvPr/>
          </p:nvSpPr>
          <p:spPr>
            <a:xfrm>
              <a:off x="5164853" y="910048"/>
              <a:ext cx="7027147" cy="444969"/>
            </a:xfrm>
            <a:prstGeom prst="rect">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 name="Google Shape;31;p3"/>
            <p:cNvSpPr/>
            <p:nvPr/>
          </p:nvSpPr>
          <p:spPr>
            <a:xfrm rot="10800000">
              <a:off x="4707584" y="910048"/>
              <a:ext cx="457269" cy="444970"/>
            </a:xfrm>
            <a:prstGeom prst="rtTriangle">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5" name="Google Shape;35;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2000">
                <a:solidFill>
                  <a:srgbClr val="888888"/>
                </a:solidFill>
                <a:latin typeface="Calibri"/>
                <a:ea typeface="Calibri"/>
                <a:cs typeface="Calibri"/>
                <a:sym typeface="Calibri"/>
              </a:defRPr>
            </a:lvl1pPr>
            <a:lvl2pPr marL="0" lvl="1" indent="0" algn="r">
              <a:spcBef>
                <a:spcPts val="0"/>
              </a:spcBef>
              <a:buNone/>
              <a:defRPr sz="2000">
                <a:solidFill>
                  <a:srgbClr val="888888"/>
                </a:solidFill>
                <a:latin typeface="Calibri"/>
                <a:ea typeface="Calibri"/>
                <a:cs typeface="Calibri"/>
                <a:sym typeface="Calibri"/>
              </a:defRPr>
            </a:lvl2pPr>
            <a:lvl3pPr marL="0" lvl="2" indent="0" algn="r">
              <a:spcBef>
                <a:spcPts val="0"/>
              </a:spcBef>
              <a:buNone/>
              <a:defRPr sz="2000">
                <a:solidFill>
                  <a:srgbClr val="888888"/>
                </a:solidFill>
                <a:latin typeface="Calibri"/>
                <a:ea typeface="Calibri"/>
                <a:cs typeface="Calibri"/>
                <a:sym typeface="Calibri"/>
              </a:defRPr>
            </a:lvl3pPr>
            <a:lvl4pPr marL="0" lvl="3" indent="0" algn="r">
              <a:spcBef>
                <a:spcPts val="0"/>
              </a:spcBef>
              <a:buNone/>
              <a:defRPr sz="2000">
                <a:solidFill>
                  <a:srgbClr val="888888"/>
                </a:solidFill>
                <a:latin typeface="Calibri"/>
                <a:ea typeface="Calibri"/>
                <a:cs typeface="Calibri"/>
                <a:sym typeface="Calibri"/>
              </a:defRPr>
            </a:lvl4pPr>
            <a:lvl5pPr marL="0" lvl="4" indent="0" algn="r">
              <a:spcBef>
                <a:spcPts val="0"/>
              </a:spcBef>
              <a:buNone/>
              <a:defRPr sz="2000">
                <a:solidFill>
                  <a:srgbClr val="888888"/>
                </a:solidFill>
                <a:latin typeface="Calibri"/>
                <a:ea typeface="Calibri"/>
                <a:cs typeface="Calibri"/>
                <a:sym typeface="Calibri"/>
              </a:defRPr>
            </a:lvl5pPr>
            <a:lvl6pPr marL="0" lvl="5" indent="0" algn="r">
              <a:spcBef>
                <a:spcPts val="0"/>
              </a:spcBef>
              <a:buNone/>
              <a:defRPr sz="2000">
                <a:solidFill>
                  <a:srgbClr val="888888"/>
                </a:solidFill>
                <a:latin typeface="Calibri"/>
                <a:ea typeface="Calibri"/>
                <a:cs typeface="Calibri"/>
                <a:sym typeface="Calibri"/>
              </a:defRPr>
            </a:lvl6pPr>
            <a:lvl7pPr marL="0" lvl="6" indent="0" algn="r">
              <a:spcBef>
                <a:spcPts val="0"/>
              </a:spcBef>
              <a:buNone/>
              <a:defRPr sz="2000">
                <a:solidFill>
                  <a:srgbClr val="888888"/>
                </a:solidFill>
                <a:latin typeface="Calibri"/>
                <a:ea typeface="Calibri"/>
                <a:cs typeface="Calibri"/>
                <a:sym typeface="Calibri"/>
              </a:defRPr>
            </a:lvl7pPr>
            <a:lvl8pPr marL="0" lvl="7" indent="0" algn="r">
              <a:spcBef>
                <a:spcPts val="0"/>
              </a:spcBef>
              <a:buNone/>
              <a:defRPr sz="2000">
                <a:solidFill>
                  <a:srgbClr val="888888"/>
                </a:solidFill>
                <a:latin typeface="Calibri"/>
                <a:ea typeface="Calibri"/>
                <a:cs typeface="Calibri"/>
                <a:sym typeface="Calibri"/>
              </a:defRPr>
            </a:lvl8pPr>
            <a:lvl9pPr marL="0" lvl="8" indent="0" algn="r">
              <a:spcBef>
                <a:spcPts val="0"/>
              </a:spcBef>
              <a:buNone/>
              <a:defRPr sz="20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type="obj">
  <p:cSld name="OBJECT">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614515" y="152008"/>
            <a:ext cx="10962967" cy="56671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C00000"/>
              </a:buClr>
              <a:buSzPts val="2800"/>
              <a:buFont typeface="Arial"/>
              <a:buNone/>
              <a:defRPr sz="2800" b="0">
                <a:solidFill>
                  <a:srgbClr val="C00000"/>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5"/>
          <p:cNvSpPr txBox="1">
            <a:spLocks noGrp="1"/>
          </p:cNvSpPr>
          <p:nvPr>
            <p:ph type="body" idx="1"/>
          </p:nvPr>
        </p:nvSpPr>
        <p:spPr>
          <a:xfrm>
            <a:off x="614514" y="1211301"/>
            <a:ext cx="10962967" cy="4351338"/>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rgbClr val="BF9000"/>
              </a:buClr>
              <a:buSzPts val="2400"/>
              <a:buFont typeface="Noto Sans Symbols"/>
              <a:buChar char="⮚"/>
              <a:defRPr sz="2400"/>
            </a:lvl1pPr>
            <a:lvl2pPr marL="914400" lvl="1" indent="-340360" algn="l">
              <a:lnSpc>
                <a:spcPct val="90000"/>
              </a:lnSpc>
              <a:spcBef>
                <a:spcPts val="500"/>
              </a:spcBef>
              <a:spcAft>
                <a:spcPts val="0"/>
              </a:spcAft>
              <a:buClr>
                <a:srgbClr val="00B050"/>
              </a:buClr>
              <a:buSzPts val="1760"/>
              <a:buFont typeface="Noto Sans Symbols"/>
              <a:buChar char="❖"/>
              <a:defRPr sz="2000">
                <a:solidFill>
                  <a:srgbClr val="0070C0"/>
                </a:solidFill>
              </a:defRPr>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grpSp>
        <p:nvGrpSpPr>
          <p:cNvPr id="44" name="Google Shape;44;p5"/>
          <p:cNvGrpSpPr/>
          <p:nvPr/>
        </p:nvGrpSpPr>
        <p:grpSpPr>
          <a:xfrm>
            <a:off x="0" y="6163799"/>
            <a:ext cx="12192000" cy="733878"/>
            <a:chOff x="0" y="6163799"/>
            <a:chExt cx="12192000" cy="733878"/>
          </a:xfrm>
        </p:grpSpPr>
        <p:sp>
          <p:nvSpPr>
            <p:cNvPr id="45" name="Google Shape;45;p5"/>
            <p:cNvSpPr/>
            <p:nvPr/>
          </p:nvSpPr>
          <p:spPr>
            <a:xfrm>
              <a:off x="0" y="6163799"/>
              <a:ext cx="12192000" cy="733878"/>
            </a:xfrm>
            <a:prstGeom prst="rect">
              <a:avLst/>
            </a:prstGeom>
            <a:gradFill>
              <a:gsLst>
                <a:gs pos="0">
                  <a:srgbClr val="F5F7FC"/>
                </a:gs>
                <a:gs pos="100000">
                  <a:srgbClr val="CFAECF"/>
                </a:gs>
              </a:gsLst>
              <a:lin ang="10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imes New Roman"/>
                <a:ea typeface="Times New Roman"/>
                <a:cs typeface="Times New Roman"/>
                <a:sym typeface="Times New Roman"/>
              </a:endParaRPr>
            </a:p>
          </p:txBody>
        </p:sp>
        <p:pic>
          <p:nvPicPr>
            <p:cNvPr id="46" name="Google Shape;46;p5"/>
            <p:cNvPicPr preferRelativeResize="0"/>
            <p:nvPr/>
          </p:nvPicPr>
          <p:blipFill rotWithShape="1">
            <a:blip r:embed="rId2">
              <a:alphaModFix/>
            </a:blip>
            <a:srcRect/>
            <a:stretch/>
          </p:blipFill>
          <p:spPr>
            <a:xfrm>
              <a:off x="1304694" y="6201502"/>
              <a:ext cx="2445810" cy="608531"/>
            </a:xfrm>
            <a:prstGeom prst="rect">
              <a:avLst/>
            </a:prstGeom>
            <a:noFill/>
            <a:ln>
              <a:noFill/>
            </a:ln>
          </p:spPr>
        </p:pic>
        <p:sp>
          <p:nvSpPr>
            <p:cNvPr id="47" name="Google Shape;47;p5"/>
            <p:cNvSpPr/>
            <p:nvPr/>
          </p:nvSpPr>
          <p:spPr>
            <a:xfrm>
              <a:off x="3921219" y="6374350"/>
              <a:ext cx="4693357"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b="1">
                  <a:solidFill>
                    <a:schemeClr val="accent1"/>
                  </a:solidFill>
                  <a:latin typeface="Times New Roman"/>
                  <a:ea typeface="Times New Roman"/>
                  <a:cs typeface="Times New Roman"/>
                  <a:sym typeface="Times New Roman"/>
                </a:rPr>
                <a:t>Where Materials Begin &amp; Society Benefits</a:t>
              </a:r>
              <a:endParaRPr/>
            </a:p>
          </p:txBody>
        </p:sp>
        <p:pic>
          <p:nvPicPr>
            <p:cNvPr id="48" name="Google Shape;48;p5" descr="G:\Apodaca Work Current\NSF logo\NEW NSF Logo Design\Final\BitmapLogo_NOLayers_F.png"/>
            <p:cNvPicPr preferRelativeResize="0"/>
            <p:nvPr/>
          </p:nvPicPr>
          <p:blipFill rotWithShape="1">
            <a:blip r:embed="rId3">
              <a:alphaModFix/>
            </a:blip>
            <a:srcRect/>
            <a:stretch/>
          </p:blipFill>
          <p:spPr>
            <a:xfrm>
              <a:off x="350381" y="6201502"/>
              <a:ext cx="647112" cy="650727"/>
            </a:xfrm>
            <a:prstGeom prst="rect">
              <a:avLst/>
            </a:prstGeom>
            <a:noFill/>
            <a:ln>
              <a:noFill/>
            </a:ln>
          </p:spPr>
        </p:pic>
      </p:grpSp>
      <p:sp>
        <p:nvSpPr>
          <p:cNvPr id="49" name="Google Shape;49;p5"/>
          <p:cNvSpPr txBox="1"/>
          <p:nvPr/>
        </p:nvSpPr>
        <p:spPr>
          <a:xfrm>
            <a:off x="8763000" y="6356350"/>
            <a:ext cx="27432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2000">
                <a:solidFill>
                  <a:schemeClr val="dk1"/>
                </a:solidFill>
                <a:latin typeface="Calibri"/>
                <a:ea typeface="Calibri"/>
                <a:cs typeface="Calibri"/>
                <a:sym typeface="Calibri"/>
              </a:rPr>
              <a:t>‹#›</a:t>
            </a:fld>
            <a:endParaRPr sz="2000">
              <a:solidFill>
                <a:schemeClr val="dk1"/>
              </a:solidFill>
              <a:latin typeface="Calibri"/>
              <a:ea typeface="Calibri"/>
              <a:cs typeface="Calibri"/>
              <a:sym typeface="Calibri"/>
            </a:endParaRPr>
          </a:p>
        </p:txBody>
      </p:sp>
      <p:sp>
        <p:nvSpPr>
          <p:cNvPr id="50" name="Google Shape;50;p5"/>
          <p:cNvSpPr txBox="1"/>
          <p:nvPr/>
        </p:nvSpPr>
        <p:spPr>
          <a:xfrm>
            <a:off x="25052" y="-3562"/>
            <a:ext cx="12192000" cy="131031"/>
          </a:xfrm>
          <a:prstGeom prst="rect">
            <a:avLst/>
          </a:prstGeom>
          <a:gradFill>
            <a:gsLst>
              <a:gs pos="0">
                <a:schemeClr val="accent6"/>
              </a:gs>
              <a:gs pos="35000">
                <a:srgbClr val="FFFFFF"/>
              </a:gs>
              <a:gs pos="100000">
                <a:srgbClr val="4472C3"/>
              </a:gs>
            </a:gsLst>
            <a:path path="circle">
              <a:fillToRect l="50000" t="50000" r="50000" b="50000"/>
            </a:path>
            <a:tileRect/>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400">
              <a:solidFill>
                <a:schemeClr val="dk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Google Shape;5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doi.org/10.1021/jacs.2c01884"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pic>
        <p:nvPicPr>
          <p:cNvPr id="59" name="Google Shape;59;p1" descr="The image is a time-series of fluorescence micrographs taken over the course of 30 minutes. There is a carbon electrode at the bottom of the image, and when current is passed through the electrode fluorescent fibers grow outwards. When the current is turned off, they dissolve and the fluorescence disappears. The growth takes about 5 minutes to reach 50 um from the electrode, and about 30 minutes to disappear."/>
          <p:cNvPicPr preferRelativeResize="0"/>
          <p:nvPr/>
        </p:nvPicPr>
        <p:blipFill rotWithShape="1">
          <a:blip r:embed="rId3">
            <a:alphaModFix/>
          </a:blip>
          <a:srcRect/>
          <a:stretch/>
        </p:blipFill>
        <p:spPr>
          <a:xfrm>
            <a:off x="6986860" y="1266114"/>
            <a:ext cx="5151119" cy="1471748"/>
          </a:xfrm>
          <a:prstGeom prst="rect">
            <a:avLst/>
          </a:prstGeom>
          <a:noFill/>
          <a:ln>
            <a:noFill/>
          </a:ln>
        </p:spPr>
      </p:pic>
      <p:sp>
        <p:nvSpPr>
          <p:cNvPr id="60" name="Google Shape;60;p1"/>
          <p:cNvSpPr txBox="1"/>
          <p:nvPr/>
        </p:nvSpPr>
        <p:spPr>
          <a:xfrm>
            <a:off x="7004276" y="2737862"/>
            <a:ext cx="5133703" cy="60016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100" b="1">
                <a:solidFill>
                  <a:schemeClr val="dk1"/>
                </a:solidFill>
                <a:latin typeface="Arial"/>
                <a:ea typeface="Arial"/>
                <a:cs typeface="Arial"/>
                <a:sym typeface="Arial"/>
              </a:rPr>
              <a:t>Figure 1.</a:t>
            </a:r>
            <a:r>
              <a:rPr lang="en-US" sz="1100">
                <a:solidFill>
                  <a:schemeClr val="dk1"/>
                </a:solidFill>
                <a:latin typeface="Arial"/>
                <a:ea typeface="Arial"/>
                <a:cs typeface="Arial"/>
                <a:sym typeface="Arial"/>
              </a:rPr>
              <a:t> Fluorescence snapshots showing directional fiber growth when current was applied (green square), and dissolution when current was turned off (red square), scale bar = 50 µm.</a:t>
            </a:r>
            <a:endParaRPr sz="1100">
              <a:solidFill>
                <a:schemeClr val="dk1"/>
              </a:solidFill>
              <a:latin typeface="Arial"/>
              <a:ea typeface="Arial"/>
              <a:cs typeface="Arial"/>
              <a:sym typeface="Arial"/>
            </a:endParaRPr>
          </a:p>
        </p:txBody>
      </p:sp>
      <p:sp>
        <p:nvSpPr>
          <p:cNvPr id="61" name="Google Shape;61;p1"/>
          <p:cNvSpPr/>
          <p:nvPr/>
        </p:nvSpPr>
        <p:spPr>
          <a:xfrm>
            <a:off x="7004276" y="1311060"/>
            <a:ext cx="5133703" cy="207313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2" name="Google Shape;62;p1"/>
          <p:cNvSpPr txBox="1">
            <a:spLocks noGrp="1"/>
          </p:cNvSpPr>
          <p:nvPr>
            <p:ph type="title" idx="4294967295"/>
          </p:nvPr>
        </p:nvSpPr>
        <p:spPr>
          <a:xfrm>
            <a:off x="5581291" y="151087"/>
            <a:ext cx="4510377" cy="56671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C00000"/>
              </a:buClr>
              <a:buSzPts val="2000"/>
              <a:buFont typeface="Arial"/>
              <a:buNone/>
            </a:pPr>
            <a:r>
              <a:rPr lang="en-US" sz="2000" b="1">
                <a:solidFill>
                  <a:srgbClr val="C00000"/>
                </a:solidFill>
                <a:latin typeface="Arial"/>
                <a:ea typeface="Arial"/>
                <a:cs typeface="Arial"/>
                <a:sym typeface="Arial"/>
              </a:rPr>
              <a:t>Electrically-Fueled Active Materials</a:t>
            </a:r>
            <a:endParaRPr/>
          </a:p>
        </p:txBody>
      </p:sp>
      <p:sp>
        <p:nvSpPr>
          <p:cNvPr id="63" name="Google Shape;63;p1"/>
          <p:cNvSpPr txBox="1"/>
          <p:nvPr/>
        </p:nvSpPr>
        <p:spPr>
          <a:xfrm>
            <a:off x="100483" y="300183"/>
            <a:ext cx="2417521"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chemeClr val="dk1"/>
                </a:solidFill>
                <a:latin typeface="Arial"/>
                <a:ea typeface="Arial"/>
                <a:cs typeface="Arial"/>
                <a:sym typeface="Arial"/>
              </a:rPr>
              <a:t>DMR-2011967,  MRSEC</a:t>
            </a:r>
            <a:endParaRPr/>
          </a:p>
        </p:txBody>
      </p:sp>
      <p:sp>
        <p:nvSpPr>
          <p:cNvPr id="64" name="Google Shape;64;p1"/>
          <p:cNvSpPr/>
          <p:nvPr/>
        </p:nvSpPr>
        <p:spPr>
          <a:xfrm>
            <a:off x="100482" y="-27263"/>
            <a:ext cx="3976218" cy="338554"/>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600" b="1">
                <a:solidFill>
                  <a:srgbClr val="FBE4D4"/>
                </a:solidFill>
                <a:latin typeface="Arial"/>
                <a:ea typeface="Arial"/>
                <a:cs typeface="Arial"/>
                <a:sym typeface="Arial"/>
              </a:rPr>
              <a:t>2022  IRG-2 Intellectual Merit</a:t>
            </a:r>
            <a:endParaRPr/>
          </a:p>
        </p:txBody>
      </p:sp>
      <p:sp>
        <p:nvSpPr>
          <p:cNvPr id="65" name="Google Shape;65;p1"/>
          <p:cNvSpPr txBox="1"/>
          <p:nvPr/>
        </p:nvSpPr>
        <p:spPr>
          <a:xfrm>
            <a:off x="4695776" y="766575"/>
            <a:ext cx="7575425" cy="52320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400" b="1" dirty="0">
                <a:solidFill>
                  <a:schemeClr val="dk1"/>
                </a:solidFill>
                <a:latin typeface="Arial"/>
                <a:ea typeface="Arial"/>
                <a:cs typeface="Arial"/>
                <a:sym typeface="Arial"/>
              </a:rPr>
              <a:t>S. </a:t>
            </a:r>
            <a:r>
              <a:rPr lang="en-US" sz="1400" b="1" dirty="0" err="1">
                <a:solidFill>
                  <a:schemeClr val="dk1"/>
                </a:solidFill>
                <a:latin typeface="Arial"/>
                <a:ea typeface="Arial"/>
                <a:cs typeface="Arial"/>
                <a:sym typeface="Arial"/>
              </a:rPr>
              <a:t>Selmani</a:t>
            </a:r>
            <a:r>
              <a:rPr lang="en-US" sz="1400" b="1" dirty="0">
                <a:solidFill>
                  <a:schemeClr val="dk1"/>
                </a:solidFill>
                <a:latin typeface="Arial"/>
                <a:ea typeface="Arial"/>
                <a:cs typeface="Arial"/>
                <a:sym typeface="Arial"/>
              </a:rPr>
              <a:t>, E. Schwartz, J. T. Mulvey, A. </a:t>
            </a:r>
            <a:r>
              <a:rPr lang="en-US" sz="1400" b="1" dirty="0" err="1">
                <a:solidFill>
                  <a:schemeClr val="dk1"/>
                </a:solidFill>
                <a:latin typeface="Arial"/>
                <a:ea typeface="Arial"/>
                <a:cs typeface="Arial"/>
                <a:sym typeface="Arial"/>
              </a:rPr>
              <a:t>Grosvirt-Dramen</a:t>
            </a:r>
            <a:r>
              <a:rPr lang="en-US" sz="1400" b="1" dirty="0">
                <a:solidFill>
                  <a:schemeClr val="dk1"/>
                </a:solidFill>
                <a:latin typeface="Arial"/>
                <a:ea typeface="Arial"/>
                <a:cs typeface="Arial"/>
                <a:sym typeface="Arial"/>
              </a:rPr>
              <a:t>, W. Gibson, A. I. </a:t>
            </a:r>
            <a:r>
              <a:rPr lang="en-US" sz="1400" b="1" dirty="0" err="1">
                <a:solidFill>
                  <a:schemeClr val="dk1"/>
                </a:solidFill>
                <a:latin typeface="Arial"/>
                <a:ea typeface="Arial"/>
                <a:cs typeface="Arial"/>
                <a:sym typeface="Arial"/>
              </a:rPr>
              <a:t>Hochbaum</a:t>
            </a:r>
            <a:r>
              <a:rPr lang="en-US" sz="1400" dirty="0">
                <a:solidFill>
                  <a:schemeClr val="dk1"/>
                </a:solidFill>
                <a:latin typeface="Arial"/>
                <a:ea typeface="Arial"/>
                <a:cs typeface="Arial"/>
                <a:sym typeface="Arial"/>
              </a:rPr>
              <a:t>, </a:t>
            </a:r>
            <a:r>
              <a:rPr lang="en-US" sz="1400" b="1" dirty="0">
                <a:solidFill>
                  <a:schemeClr val="dk1"/>
                </a:solidFill>
                <a:latin typeface="Arial"/>
                <a:ea typeface="Arial"/>
                <a:cs typeface="Arial"/>
                <a:sym typeface="Arial"/>
              </a:rPr>
              <a:t>J. P. Patterson</a:t>
            </a:r>
            <a:r>
              <a:rPr lang="en-US" sz="1400" dirty="0">
                <a:solidFill>
                  <a:schemeClr val="dk1"/>
                </a:solidFill>
                <a:latin typeface="Arial"/>
                <a:ea typeface="Arial"/>
                <a:cs typeface="Arial"/>
                <a:sym typeface="Arial"/>
              </a:rPr>
              <a:t>,</a:t>
            </a:r>
            <a:r>
              <a:rPr lang="en-US" sz="1400" b="1" dirty="0">
                <a:solidFill>
                  <a:schemeClr val="dk1"/>
                </a:solidFill>
                <a:latin typeface="Arial"/>
                <a:ea typeface="Arial"/>
                <a:cs typeface="Arial"/>
                <a:sym typeface="Arial"/>
              </a:rPr>
              <a:t> R. Ragan</a:t>
            </a:r>
            <a:r>
              <a:rPr lang="en-US" sz="1400" dirty="0">
                <a:solidFill>
                  <a:schemeClr val="dk1"/>
                </a:solidFill>
                <a:latin typeface="Arial"/>
                <a:ea typeface="Arial"/>
                <a:cs typeface="Arial"/>
                <a:sym typeface="Arial"/>
              </a:rPr>
              <a:t>, </a:t>
            </a:r>
            <a:r>
              <a:rPr lang="en-US" sz="1400" b="1" dirty="0">
                <a:solidFill>
                  <a:schemeClr val="dk1"/>
                </a:solidFill>
                <a:latin typeface="Arial"/>
                <a:ea typeface="Arial"/>
                <a:cs typeface="Arial"/>
                <a:sym typeface="Arial"/>
              </a:rPr>
              <a:t>Z. Guan (University of California, Irvine)</a:t>
            </a:r>
            <a:endParaRPr dirty="0"/>
          </a:p>
        </p:txBody>
      </p:sp>
      <p:sp>
        <p:nvSpPr>
          <p:cNvPr id="66" name="Google Shape;66;p1"/>
          <p:cNvSpPr txBox="1"/>
          <p:nvPr/>
        </p:nvSpPr>
        <p:spPr>
          <a:xfrm>
            <a:off x="0" y="1079814"/>
            <a:ext cx="6987000" cy="30477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b="1" dirty="0">
                <a:solidFill>
                  <a:schemeClr val="dk1"/>
                </a:solidFill>
                <a:latin typeface="Arial"/>
                <a:ea typeface="Arial"/>
                <a:cs typeface="Arial"/>
                <a:sym typeface="Arial"/>
              </a:rPr>
              <a:t>Dissipative Self-Assembly</a:t>
            </a:r>
            <a:endParaRPr dirty="0"/>
          </a:p>
          <a:p>
            <a:pPr marL="0" marR="0" lvl="0" indent="0" algn="just" rtl="0">
              <a:spcBef>
                <a:spcPts val="0"/>
              </a:spcBef>
              <a:spcAft>
                <a:spcPts val="0"/>
              </a:spcAft>
              <a:buNone/>
            </a:pPr>
            <a:r>
              <a:rPr lang="en-US" sz="1200" dirty="0">
                <a:solidFill>
                  <a:schemeClr val="dk1"/>
                </a:solidFill>
                <a:latin typeface="Arial"/>
                <a:ea typeface="Arial"/>
                <a:cs typeface="Arial"/>
                <a:sym typeface="Arial"/>
              </a:rPr>
              <a:t>Fuel-driven self-assembly is ubiquitous in natural systems, leading to complex phenomena including </a:t>
            </a:r>
            <a:r>
              <a:rPr lang="en-US" sz="1200" dirty="0">
                <a:solidFill>
                  <a:schemeClr val="dk1"/>
                </a:solidFill>
              </a:rPr>
              <a:t>cell motility,</a:t>
            </a:r>
            <a:r>
              <a:rPr lang="en-US" sz="1200" dirty="0">
                <a:solidFill>
                  <a:schemeClr val="dk1"/>
                </a:solidFill>
                <a:latin typeface="Arial"/>
                <a:ea typeface="Arial"/>
                <a:cs typeface="Arial"/>
                <a:sym typeface="Arial"/>
              </a:rPr>
              <a:t> cell </a:t>
            </a:r>
            <a:r>
              <a:rPr lang="en-US" sz="1200" dirty="0">
                <a:solidFill>
                  <a:schemeClr val="dk1"/>
                </a:solidFill>
              </a:rPr>
              <a:t>divis</a:t>
            </a:r>
            <a:r>
              <a:rPr lang="en-US" sz="1200" dirty="0">
                <a:solidFill>
                  <a:schemeClr val="dk1"/>
                </a:solidFill>
                <a:latin typeface="Arial"/>
                <a:ea typeface="Arial"/>
                <a:cs typeface="Arial"/>
                <a:sym typeface="Arial"/>
              </a:rPr>
              <a:t>ion, </a:t>
            </a:r>
            <a:r>
              <a:rPr lang="en-US" sz="1200" dirty="0">
                <a:solidFill>
                  <a:schemeClr val="dk1"/>
                </a:solidFill>
              </a:rPr>
              <a:t>camouflage</a:t>
            </a:r>
            <a:r>
              <a:rPr lang="en-US" sz="1200" dirty="0">
                <a:solidFill>
                  <a:schemeClr val="dk1"/>
                </a:solidFill>
                <a:latin typeface="Arial"/>
                <a:ea typeface="Arial"/>
                <a:cs typeface="Arial"/>
                <a:sym typeface="Arial"/>
              </a:rPr>
              <a:t>, and self-healing. Creating synthetic equivalents of these biological assemblies is challenging but offers the reward of </a:t>
            </a:r>
            <a:r>
              <a:rPr lang="en-US" sz="1200" dirty="0">
                <a:solidFill>
                  <a:schemeClr val="dk1"/>
                </a:solidFill>
              </a:rPr>
              <a:t>active</a:t>
            </a:r>
            <a:r>
              <a:rPr lang="en-US" sz="1200" dirty="0">
                <a:solidFill>
                  <a:schemeClr val="dk1"/>
                </a:solidFill>
                <a:latin typeface="Arial"/>
                <a:ea typeface="Arial"/>
                <a:cs typeface="Arial"/>
                <a:sym typeface="Arial"/>
              </a:rPr>
              <a:t>, dynamic materials.</a:t>
            </a:r>
            <a:endParaRPr dirty="0"/>
          </a:p>
          <a:p>
            <a:pPr marL="0" marR="0" lvl="0" indent="0" algn="just" rtl="0">
              <a:spcBef>
                <a:spcPts val="0"/>
              </a:spcBef>
              <a:spcAft>
                <a:spcPts val="0"/>
              </a:spcAft>
              <a:buNone/>
            </a:pPr>
            <a:endParaRPr sz="1200" dirty="0">
              <a:solidFill>
                <a:schemeClr val="dk1"/>
              </a:solidFill>
              <a:latin typeface="Arial"/>
              <a:ea typeface="Arial"/>
              <a:cs typeface="Arial"/>
              <a:sym typeface="Arial"/>
            </a:endParaRPr>
          </a:p>
          <a:p>
            <a:pPr marL="0" marR="0" lvl="0" indent="0" algn="just" rtl="0">
              <a:spcBef>
                <a:spcPts val="0"/>
              </a:spcBef>
              <a:spcAft>
                <a:spcPts val="0"/>
              </a:spcAft>
              <a:buNone/>
            </a:pPr>
            <a:r>
              <a:rPr lang="en-US" sz="1200" b="1" dirty="0">
                <a:solidFill>
                  <a:schemeClr val="dk1"/>
                </a:solidFill>
                <a:latin typeface="Arial"/>
                <a:ea typeface="Arial"/>
                <a:cs typeface="Arial"/>
                <a:sym typeface="Arial"/>
              </a:rPr>
              <a:t>Electrically-Fueled Assembly</a:t>
            </a:r>
            <a:endParaRPr dirty="0"/>
          </a:p>
          <a:p>
            <a:pPr marL="0" marR="0" lvl="0" indent="0" algn="just" rtl="0">
              <a:spcBef>
                <a:spcPts val="0"/>
              </a:spcBef>
              <a:spcAft>
                <a:spcPts val="0"/>
              </a:spcAft>
              <a:buNone/>
            </a:pPr>
            <a:r>
              <a:rPr lang="en-US" sz="1200" dirty="0">
                <a:solidFill>
                  <a:schemeClr val="dk1"/>
                </a:solidFill>
              </a:rPr>
              <a:t>Current</a:t>
            </a:r>
            <a:r>
              <a:rPr lang="en-US" sz="1200" dirty="0">
                <a:solidFill>
                  <a:schemeClr val="dk1"/>
                </a:solidFill>
                <a:latin typeface="Arial"/>
                <a:ea typeface="Arial"/>
                <a:cs typeface="Arial"/>
                <a:sym typeface="Arial"/>
              </a:rPr>
              <a:t> synthetic dissipative self-assembly systems are fueled either by chemicals or light. Here, the UCI MRSEC team have developed the </a:t>
            </a:r>
            <a:r>
              <a:rPr lang="en-US" sz="1200" i="1" dirty="0">
                <a:solidFill>
                  <a:schemeClr val="dk1"/>
                </a:solidFill>
                <a:latin typeface="Arial"/>
                <a:ea typeface="Arial"/>
                <a:cs typeface="Arial"/>
                <a:sym typeface="Arial"/>
              </a:rPr>
              <a:t>first </a:t>
            </a:r>
            <a:r>
              <a:rPr lang="en-US" sz="1200" dirty="0">
                <a:solidFill>
                  <a:schemeClr val="dk1"/>
                </a:solidFill>
                <a:latin typeface="Arial"/>
                <a:ea typeface="Arial"/>
                <a:cs typeface="Arial"/>
                <a:sym typeface="Arial"/>
              </a:rPr>
              <a:t>electrically-fueled dissipative system that offers rapid kinetics, directionality, and unprecedented spatiotemporal control, closely mimicking systems found in nature. The electrochemical</a:t>
            </a:r>
            <a:r>
              <a:rPr lang="en-US" sz="1200" dirty="0">
                <a:solidFill>
                  <a:schemeClr val="dk1"/>
                </a:solidFill>
              </a:rPr>
              <a:t>ly-fueled active, dynamic, and directional assembly is shown in Figure 1. Excitingly, the system demonstrates an unprecedented level of spatiotemporal control of self-assembly </a:t>
            </a:r>
            <a:r>
              <a:rPr lang="en-US" sz="1200" dirty="0">
                <a:solidFill>
                  <a:schemeClr val="dk1"/>
                </a:solidFill>
                <a:latin typeface="Arial"/>
                <a:ea typeface="Arial"/>
                <a:cs typeface="Arial"/>
                <a:sym typeface="Arial"/>
              </a:rPr>
              <a:t>(Figure</a:t>
            </a:r>
            <a:r>
              <a:rPr lang="en-US" sz="1200" dirty="0">
                <a:solidFill>
                  <a:schemeClr val="dk1"/>
                </a:solidFill>
              </a:rPr>
              <a:t> </a:t>
            </a:r>
            <a:r>
              <a:rPr lang="en-US" sz="1200" dirty="0">
                <a:solidFill>
                  <a:schemeClr val="dk1"/>
                </a:solidFill>
                <a:latin typeface="Arial"/>
                <a:ea typeface="Arial"/>
                <a:cs typeface="Arial"/>
                <a:sym typeface="Arial"/>
              </a:rPr>
              <a:t>2).</a:t>
            </a:r>
            <a:endParaRPr dirty="0"/>
          </a:p>
          <a:p>
            <a:pPr marL="0" marR="0" lvl="0" indent="0" algn="just" rtl="0">
              <a:spcBef>
                <a:spcPts val="0"/>
              </a:spcBef>
              <a:spcAft>
                <a:spcPts val="0"/>
              </a:spcAft>
              <a:buNone/>
            </a:pPr>
            <a:endParaRPr sz="1200" dirty="0">
              <a:solidFill>
                <a:schemeClr val="dk1"/>
              </a:solidFill>
              <a:latin typeface="Arial"/>
              <a:ea typeface="Arial"/>
              <a:cs typeface="Arial"/>
              <a:sym typeface="Arial"/>
            </a:endParaRPr>
          </a:p>
          <a:p>
            <a:pPr marL="0" marR="0" lvl="0" indent="0" algn="just" rtl="0">
              <a:spcBef>
                <a:spcPts val="0"/>
              </a:spcBef>
              <a:spcAft>
                <a:spcPts val="0"/>
              </a:spcAft>
              <a:buNone/>
            </a:pPr>
            <a:r>
              <a:rPr lang="en-US" sz="1200" dirty="0">
                <a:solidFill>
                  <a:schemeClr val="dk1"/>
                </a:solidFill>
                <a:latin typeface="Arial"/>
                <a:ea typeface="Arial"/>
                <a:cs typeface="Arial"/>
                <a:sym typeface="Arial"/>
              </a:rPr>
              <a:t>The team is now working on expanding this chemistry to a completely waste-free dissipative system. The transient behavior of dissipative self-assembly using dual electrocatalysts without generating any waste has been preliminarily demonstrated (Figure 3). </a:t>
            </a:r>
            <a:endParaRPr dirty="0"/>
          </a:p>
        </p:txBody>
      </p:sp>
      <p:pic>
        <p:nvPicPr>
          <p:cNvPr id="67" name="Google Shape;67;p1" descr="Text&#10;&#10;Description automatically generated"/>
          <p:cNvPicPr preferRelativeResize="0"/>
          <p:nvPr/>
        </p:nvPicPr>
        <p:blipFill rotWithShape="1">
          <a:blip r:embed="rId4">
            <a:alphaModFix/>
          </a:blip>
          <a:srcRect l="1" r="3540"/>
          <a:stretch/>
        </p:blipFill>
        <p:spPr>
          <a:xfrm>
            <a:off x="7641294" y="6295667"/>
            <a:ext cx="4496685" cy="600433"/>
          </a:xfrm>
          <a:prstGeom prst="rect">
            <a:avLst/>
          </a:prstGeom>
          <a:noFill/>
          <a:ln>
            <a:noFill/>
          </a:ln>
        </p:spPr>
      </p:pic>
      <p:sp>
        <p:nvSpPr>
          <p:cNvPr id="68" name="Google Shape;68;p1"/>
          <p:cNvSpPr txBox="1"/>
          <p:nvPr/>
        </p:nvSpPr>
        <p:spPr>
          <a:xfrm>
            <a:off x="-37107" y="5913384"/>
            <a:ext cx="6763372" cy="4616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800" dirty="0" err="1">
                <a:solidFill>
                  <a:srgbClr val="000000"/>
                </a:solidFill>
                <a:latin typeface="Arial"/>
                <a:ea typeface="Arial"/>
                <a:cs typeface="Arial"/>
                <a:sym typeface="Arial"/>
              </a:rPr>
              <a:t>Selmani</a:t>
            </a:r>
            <a:r>
              <a:rPr lang="en-US" sz="800" dirty="0">
                <a:solidFill>
                  <a:srgbClr val="000000"/>
                </a:solidFill>
                <a:latin typeface="Arial"/>
                <a:ea typeface="Arial"/>
                <a:cs typeface="Arial"/>
                <a:sym typeface="Arial"/>
              </a:rPr>
              <a:t> S, Schwartz E, Mulvey J, Wei H, </a:t>
            </a:r>
            <a:r>
              <a:rPr lang="en-US" sz="800" dirty="0" err="1">
                <a:solidFill>
                  <a:srgbClr val="000000"/>
                </a:solidFill>
                <a:latin typeface="Arial"/>
                <a:ea typeface="Arial"/>
                <a:cs typeface="Arial"/>
                <a:sym typeface="Arial"/>
              </a:rPr>
              <a:t>Grosvirt-Dramen</a:t>
            </a:r>
            <a:r>
              <a:rPr lang="en-US" sz="800" dirty="0">
                <a:solidFill>
                  <a:srgbClr val="000000"/>
                </a:solidFill>
                <a:latin typeface="Arial"/>
                <a:ea typeface="Arial"/>
                <a:cs typeface="Arial"/>
                <a:sym typeface="Arial"/>
              </a:rPr>
              <a:t> A, Gibson W, </a:t>
            </a:r>
            <a:r>
              <a:rPr lang="en-US" sz="800" dirty="0" err="1">
                <a:solidFill>
                  <a:srgbClr val="000000"/>
                </a:solidFill>
                <a:latin typeface="Arial"/>
                <a:ea typeface="Arial"/>
                <a:cs typeface="Arial"/>
                <a:sym typeface="Arial"/>
              </a:rPr>
              <a:t>Hochbaum</a:t>
            </a:r>
            <a:r>
              <a:rPr lang="en-US" sz="800" dirty="0">
                <a:solidFill>
                  <a:srgbClr val="000000"/>
                </a:solidFill>
                <a:latin typeface="Arial"/>
                <a:ea typeface="Arial"/>
                <a:cs typeface="Arial"/>
                <a:sym typeface="Arial"/>
              </a:rPr>
              <a:t> AI, Ragan R, Patterson J, </a:t>
            </a:r>
            <a:r>
              <a:rPr lang="en-US" sz="800" b="1" dirty="0">
                <a:solidFill>
                  <a:srgbClr val="000000"/>
                </a:solidFill>
                <a:latin typeface="Arial"/>
                <a:ea typeface="Arial"/>
                <a:cs typeface="Arial"/>
                <a:sym typeface="Arial"/>
              </a:rPr>
              <a:t>Guan Z,</a:t>
            </a:r>
            <a:r>
              <a:rPr lang="en-US" sz="800" b="1" dirty="0"/>
              <a:t>*</a:t>
            </a:r>
            <a:r>
              <a:rPr lang="en-US" sz="800" b="1" dirty="0">
                <a:solidFill>
                  <a:srgbClr val="000000"/>
                </a:solidFill>
                <a:latin typeface="Arial"/>
                <a:ea typeface="Arial"/>
                <a:cs typeface="Arial"/>
                <a:sym typeface="Arial"/>
              </a:rPr>
              <a:t> </a:t>
            </a:r>
            <a:r>
              <a:rPr lang="en-US" sz="800" dirty="0">
                <a:solidFill>
                  <a:srgbClr val="000000"/>
                </a:solidFill>
                <a:latin typeface="Arial"/>
                <a:ea typeface="Arial"/>
                <a:cs typeface="Arial"/>
                <a:sym typeface="Arial"/>
              </a:rPr>
              <a:t>“Electrically fueled active supramolecular materials” </a:t>
            </a:r>
            <a:r>
              <a:rPr lang="en-US" sz="800" i="1" dirty="0">
                <a:solidFill>
                  <a:srgbClr val="000000"/>
                </a:solidFill>
                <a:latin typeface="Arial"/>
                <a:ea typeface="Arial"/>
                <a:cs typeface="Arial"/>
                <a:sym typeface="Arial"/>
              </a:rPr>
              <a:t>Journal of American Chemical Society</a:t>
            </a:r>
            <a:r>
              <a:rPr lang="en-US" sz="800" dirty="0">
                <a:solidFill>
                  <a:srgbClr val="000000"/>
                </a:solidFill>
                <a:latin typeface="Arial"/>
                <a:ea typeface="Arial"/>
                <a:cs typeface="Arial"/>
                <a:sym typeface="Arial"/>
              </a:rPr>
              <a:t>, </a:t>
            </a:r>
            <a:r>
              <a:rPr lang="en-US" sz="800" b="1" dirty="0">
                <a:solidFill>
                  <a:srgbClr val="000000"/>
                </a:solidFill>
                <a:latin typeface="Arial"/>
                <a:ea typeface="Arial"/>
                <a:cs typeface="Arial"/>
                <a:sym typeface="Arial"/>
              </a:rPr>
              <a:t>144</a:t>
            </a:r>
            <a:r>
              <a:rPr lang="en-US" sz="800" dirty="0">
                <a:solidFill>
                  <a:srgbClr val="000000"/>
                </a:solidFill>
                <a:latin typeface="Arial"/>
                <a:ea typeface="Arial"/>
                <a:cs typeface="Arial"/>
                <a:sym typeface="Arial"/>
              </a:rPr>
              <a:t>, 7844-7851 (2022). </a:t>
            </a:r>
            <a:r>
              <a:rPr lang="en-US" sz="800" u="sng" dirty="0">
                <a:solidFill>
                  <a:srgbClr val="0000FF"/>
                </a:solidFill>
                <a:latin typeface="Arial"/>
                <a:ea typeface="Arial"/>
                <a:cs typeface="Arial"/>
                <a:sym typeface="Arial"/>
                <a:hlinkClick r:id="rId5">
                  <a:extLst>
                    <a:ext uri="{A12FA001-AC4F-418D-AE19-62706E023703}">
                      <ahyp:hlinkClr xmlns:ahyp="http://schemas.microsoft.com/office/drawing/2018/hyperlinkcolor" val="tx"/>
                    </a:ext>
                  </a:extLst>
                </a:hlinkClick>
              </a:rPr>
              <a:t>https://doi.org/10.1021/jacs.2c01884</a:t>
            </a:r>
            <a:r>
              <a:rPr lang="en-US" sz="800" dirty="0">
                <a:solidFill>
                  <a:srgbClr val="000000"/>
                </a:solidFill>
                <a:latin typeface="Arial"/>
                <a:ea typeface="Arial"/>
                <a:cs typeface="Arial"/>
                <a:sym typeface="Arial"/>
              </a:rPr>
              <a:t> </a:t>
            </a:r>
            <a:endParaRPr sz="800" dirty="0">
              <a:solidFill>
                <a:schemeClr val="dk1"/>
              </a:solidFill>
              <a:latin typeface="Arial"/>
              <a:ea typeface="Arial"/>
              <a:cs typeface="Arial"/>
              <a:sym typeface="Arial"/>
            </a:endParaRPr>
          </a:p>
          <a:p>
            <a:pPr marL="0" marR="0" lvl="0" indent="0" algn="just" rtl="0">
              <a:spcBef>
                <a:spcPts val="0"/>
              </a:spcBef>
              <a:spcAft>
                <a:spcPts val="0"/>
              </a:spcAft>
              <a:buNone/>
            </a:pPr>
            <a:endParaRPr sz="800" i="1" dirty="0">
              <a:solidFill>
                <a:schemeClr val="dk1"/>
              </a:solidFill>
              <a:latin typeface="Arial"/>
              <a:ea typeface="Arial"/>
              <a:cs typeface="Arial"/>
              <a:sym typeface="Arial"/>
            </a:endParaRPr>
          </a:p>
        </p:txBody>
      </p:sp>
      <p:pic>
        <p:nvPicPr>
          <p:cNvPr id="69" name="Google Shape;69;p1" descr="Fluorescence micrographs of the growth and disassembly happening at individual electrodes designated with numbers (indicated with colored arrows and shown in the schematics on the left)."/>
          <p:cNvPicPr preferRelativeResize="0"/>
          <p:nvPr/>
        </p:nvPicPr>
        <p:blipFill rotWithShape="1">
          <a:blip r:embed="rId6">
            <a:alphaModFix/>
          </a:blip>
          <a:srcRect/>
          <a:stretch/>
        </p:blipFill>
        <p:spPr>
          <a:xfrm>
            <a:off x="7004276" y="3404513"/>
            <a:ext cx="5133703" cy="2252969"/>
          </a:xfrm>
          <a:prstGeom prst="rect">
            <a:avLst/>
          </a:prstGeom>
          <a:noFill/>
          <a:ln>
            <a:noFill/>
          </a:ln>
        </p:spPr>
      </p:pic>
      <p:sp>
        <p:nvSpPr>
          <p:cNvPr id="70" name="Google Shape;70;p1"/>
          <p:cNvSpPr/>
          <p:nvPr/>
        </p:nvSpPr>
        <p:spPr>
          <a:xfrm>
            <a:off x="7004276" y="3376047"/>
            <a:ext cx="5133703" cy="286219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1" name="Google Shape;71;p1"/>
          <p:cNvSpPr txBox="1"/>
          <p:nvPr/>
        </p:nvSpPr>
        <p:spPr>
          <a:xfrm>
            <a:off x="6953959" y="5624738"/>
            <a:ext cx="5133703" cy="60016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100" b="1">
                <a:solidFill>
                  <a:schemeClr val="dk1"/>
                </a:solidFill>
                <a:latin typeface="Arial"/>
                <a:ea typeface="Arial"/>
                <a:cs typeface="Arial"/>
                <a:sym typeface="Arial"/>
              </a:rPr>
              <a:t>Figure 2.</a:t>
            </a:r>
            <a:r>
              <a:rPr lang="en-US" sz="1100">
                <a:solidFill>
                  <a:schemeClr val="dk1"/>
                </a:solidFill>
                <a:latin typeface="Arial"/>
                <a:ea typeface="Arial"/>
                <a:cs typeface="Arial"/>
                <a:sym typeface="Arial"/>
              </a:rPr>
              <a:t> Controlled growth and disassembly at individually addressable electrodes demonstrating unprecedented spatiotemporal control over dissipative self-assembly. </a:t>
            </a:r>
            <a:endParaRPr sz="1100">
              <a:solidFill>
                <a:schemeClr val="dk1"/>
              </a:solidFill>
              <a:latin typeface="Arial"/>
              <a:ea typeface="Arial"/>
              <a:cs typeface="Arial"/>
              <a:sym typeface="Arial"/>
            </a:endParaRPr>
          </a:p>
        </p:txBody>
      </p:sp>
      <p:grpSp>
        <p:nvGrpSpPr>
          <p:cNvPr id="72" name="Google Shape;72;p1" descr="A time series of fluorescence micrographs showing the fiber growth under voltage (indicated with a green box) and dissolution when the voltage is turned off (indicated with a red box)."/>
          <p:cNvGrpSpPr/>
          <p:nvPr/>
        </p:nvGrpSpPr>
        <p:grpSpPr>
          <a:xfrm>
            <a:off x="537738" y="4106628"/>
            <a:ext cx="5438264" cy="1375869"/>
            <a:chOff x="59074" y="4126020"/>
            <a:chExt cx="5438264" cy="1375869"/>
          </a:xfrm>
        </p:grpSpPr>
        <p:pic>
          <p:nvPicPr>
            <p:cNvPr id="73" name="Google Shape;73;p1"/>
            <p:cNvPicPr preferRelativeResize="0"/>
            <p:nvPr/>
          </p:nvPicPr>
          <p:blipFill rotWithShape="1">
            <a:blip r:embed="rId7">
              <a:alphaModFix/>
            </a:blip>
            <a:srcRect/>
            <a:stretch/>
          </p:blipFill>
          <p:spPr>
            <a:xfrm>
              <a:off x="114103" y="4148460"/>
              <a:ext cx="5383235" cy="1353429"/>
            </a:xfrm>
            <a:prstGeom prst="rect">
              <a:avLst/>
            </a:prstGeom>
            <a:noFill/>
            <a:ln>
              <a:noFill/>
            </a:ln>
          </p:spPr>
        </p:pic>
        <p:sp>
          <p:nvSpPr>
            <p:cNvPr id="74" name="Google Shape;74;p1"/>
            <p:cNvSpPr txBox="1"/>
            <p:nvPr/>
          </p:nvSpPr>
          <p:spPr>
            <a:xfrm>
              <a:off x="59074" y="4126802"/>
              <a:ext cx="472426" cy="23083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900">
                  <a:solidFill>
                    <a:schemeClr val="lt1"/>
                  </a:solidFill>
                  <a:latin typeface="Arial"/>
                  <a:ea typeface="Arial"/>
                  <a:cs typeface="Arial"/>
                  <a:sym typeface="Arial"/>
                </a:rPr>
                <a:t>0′</a:t>
              </a:r>
              <a:endParaRPr sz="900">
                <a:solidFill>
                  <a:schemeClr val="lt1"/>
                </a:solidFill>
                <a:latin typeface="Arial"/>
                <a:ea typeface="Arial"/>
                <a:cs typeface="Arial"/>
                <a:sym typeface="Arial"/>
              </a:endParaRPr>
            </a:p>
          </p:txBody>
        </p:sp>
        <p:sp>
          <p:nvSpPr>
            <p:cNvPr id="75" name="Google Shape;75;p1"/>
            <p:cNvSpPr txBox="1"/>
            <p:nvPr/>
          </p:nvSpPr>
          <p:spPr>
            <a:xfrm>
              <a:off x="838333" y="4126802"/>
              <a:ext cx="472426" cy="23083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900">
                  <a:solidFill>
                    <a:schemeClr val="lt1"/>
                  </a:solidFill>
                  <a:latin typeface="Arial"/>
                  <a:ea typeface="Arial"/>
                  <a:cs typeface="Arial"/>
                  <a:sym typeface="Arial"/>
                </a:rPr>
                <a:t>10′′</a:t>
              </a:r>
              <a:endParaRPr sz="900">
                <a:solidFill>
                  <a:schemeClr val="lt1"/>
                </a:solidFill>
                <a:latin typeface="Arial"/>
                <a:ea typeface="Arial"/>
                <a:cs typeface="Arial"/>
                <a:sym typeface="Arial"/>
              </a:endParaRPr>
            </a:p>
          </p:txBody>
        </p:sp>
        <p:sp>
          <p:nvSpPr>
            <p:cNvPr id="76" name="Google Shape;76;p1"/>
            <p:cNvSpPr txBox="1"/>
            <p:nvPr/>
          </p:nvSpPr>
          <p:spPr>
            <a:xfrm>
              <a:off x="1631291" y="4126802"/>
              <a:ext cx="424563" cy="23083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900">
                  <a:solidFill>
                    <a:schemeClr val="lt1"/>
                  </a:solidFill>
                  <a:latin typeface="Arial"/>
                  <a:ea typeface="Arial"/>
                  <a:cs typeface="Arial"/>
                  <a:sym typeface="Arial"/>
                </a:rPr>
                <a:t>20′</a:t>
              </a:r>
              <a:endParaRPr sz="900">
                <a:solidFill>
                  <a:schemeClr val="lt1"/>
                </a:solidFill>
                <a:latin typeface="Arial"/>
                <a:ea typeface="Arial"/>
                <a:cs typeface="Arial"/>
                <a:sym typeface="Arial"/>
              </a:endParaRPr>
            </a:p>
          </p:txBody>
        </p:sp>
        <p:sp>
          <p:nvSpPr>
            <p:cNvPr id="77" name="Google Shape;77;p1"/>
            <p:cNvSpPr txBox="1"/>
            <p:nvPr/>
          </p:nvSpPr>
          <p:spPr>
            <a:xfrm>
              <a:off x="2410550" y="4126802"/>
              <a:ext cx="558404" cy="23083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900">
                  <a:solidFill>
                    <a:schemeClr val="lt1"/>
                  </a:solidFill>
                  <a:latin typeface="Arial"/>
                  <a:ea typeface="Arial"/>
                  <a:cs typeface="Arial"/>
                  <a:sym typeface="Arial"/>
                </a:rPr>
                <a:t>20′10′′</a:t>
              </a:r>
              <a:endParaRPr sz="900">
                <a:solidFill>
                  <a:schemeClr val="lt1"/>
                </a:solidFill>
                <a:latin typeface="Arial"/>
                <a:ea typeface="Arial"/>
                <a:cs typeface="Arial"/>
                <a:sym typeface="Arial"/>
              </a:endParaRPr>
            </a:p>
          </p:txBody>
        </p:sp>
        <p:sp>
          <p:nvSpPr>
            <p:cNvPr id="78" name="Google Shape;78;p1"/>
            <p:cNvSpPr txBox="1"/>
            <p:nvPr/>
          </p:nvSpPr>
          <p:spPr>
            <a:xfrm>
              <a:off x="3182959" y="4126020"/>
              <a:ext cx="489891" cy="23083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900" dirty="0">
                  <a:solidFill>
                    <a:schemeClr val="lt1"/>
                  </a:solidFill>
                  <a:latin typeface="Arial"/>
                  <a:ea typeface="Arial"/>
                  <a:cs typeface="Arial"/>
                  <a:sym typeface="Arial"/>
                </a:rPr>
                <a:t>40′</a:t>
              </a:r>
              <a:endParaRPr sz="900" dirty="0">
                <a:solidFill>
                  <a:schemeClr val="lt1"/>
                </a:solidFill>
                <a:latin typeface="Arial"/>
                <a:ea typeface="Arial"/>
                <a:cs typeface="Arial"/>
                <a:sym typeface="Arial"/>
              </a:endParaRPr>
            </a:p>
          </p:txBody>
        </p:sp>
        <p:sp>
          <p:nvSpPr>
            <p:cNvPr id="79" name="Google Shape;79;p1"/>
            <p:cNvSpPr txBox="1"/>
            <p:nvPr/>
          </p:nvSpPr>
          <p:spPr>
            <a:xfrm>
              <a:off x="3962218" y="4126020"/>
              <a:ext cx="522488" cy="23083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900">
                  <a:solidFill>
                    <a:schemeClr val="lt1"/>
                  </a:solidFill>
                  <a:latin typeface="Arial"/>
                  <a:ea typeface="Arial"/>
                  <a:cs typeface="Arial"/>
                  <a:sym typeface="Arial"/>
                </a:rPr>
                <a:t>40′10′′</a:t>
              </a:r>
              <a:endParaRPr sz="900">
                <a:solidFill>
                  <a:schemeClr val="lt1"/>
                </a:solidFill>
                <a:latin typeface="Arial"/>
                <a:ea typeface="Arial"/>
                <a:cs typeface="Arial"/>
                <a:sym typeface="Arial"/>
              </a:endParaRPr>
            </a:p>
          </p:txBody>
        </p:sp>
        <p:sp>
          <p:nvSpPr>
            <p:cNvPr id="80" name="Google Shape;80;p1"/>
            <p:cNvSpPr txBox="1"/>
            <p:nvPr/>
          </p:nvSpPr>
          <p:spPr>
            <a:xfrm>
              <a:off x="4734971" y="4126020"/>
              <a:ext cx="615424" cy="23083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900">
                  <a:solidFill>
                    <a:schemeClr val="lt1"/>
                  </a:solidFill>
                  <a:latin typeface="Arial"/>
                  <a:ea typeface="Arial"/>
                  <a:cs typeface="Arial"/>
                  <a:sym typeface="Arial"/>
                </a:rPr>
                <a:t>60′</a:t>
              </a:r>
              <a:endParaRPr sz="900">
                <a:solidFill>
                  <a:schemeClr val="lt1"/>
                </a:solidFill>
                <a:latin typeface="Arial"/>
                <a:ea typeface="Arial"/>
                <a:cs typeface="Arial"/>
                <a:sym typeface="Arial"/>
              </a:endParaRPr>
            </a:p>
          </p:txBody>
        </p:sp>
      </p:grpSp>
      <p:sp>
        <p:nvSpPr>
          <p:cNvPr id="81" name="Google Shape;81;p1"/>
          <p:cNvSpPr txBox="1"/>
          <p:nvPr/>
        </p:nvSpPr>
        <p:spPr>
          <a:xfrm>
            <a:off x="592767" y="5482497"/>
            <a:ext cx="5383235" cy="43088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100" b="1" dirty="0">
                <a:solidFill>
                  <a:schemeClr val="dk1"/>
                </a:solidFill>
                <a:latin typeface="Arial"/>
                <a:ea typeface="Arial"/>
                <a:cs typeface="Arial"/>
                <a:sym typeface="Arial"/>
              </a:rPr>
              <a:t>Figure 3. </a:t>
            </a:r>
            <a:r>
              <a:rPr lang="en-US" sz="1100" dirty="0">
                <a:solidFill>
                  <a:schemeClr val="dk1"/>
                </a:solidFill>
                <a:latin typeface="Arial"/>
                <a:ea typeface="Arial"/>
                <a:cs typeface="Arial"/>
                <a:sym typeface="Arial"/>
              </a:rPr>
              <a:t>Fluorescence snapshots showing fiber growth under voltage (green square) and dissolution when voltage is turned off (red square), scale bar = 100 µm.</a:t>
            </a:r>
            <a:endParaRPr sz="1100" dirty="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377</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Noto Sans Symbols</vt:lpstr>
      <vt:lpstr>Arial</vt:lpstr>
      <vt:lpstr>Calibri</vt:lpstr>
      <vt:lpstr>Times New Roman</vt:lpstr>
      <vt:lpstr>Office Theme</vt:lpstr>
      <vt:lpstr>Electrically-Fueled Active Materials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Electrically-Fueled Active Materials</dc:title>
  <dc:creator>TD</dc:creator>
  <cp:lastModifiedBy>Sung Joo Kim</cp:lastModifiedBy>
  <cp:revision>10</cp:revision>
  <dcterms:created xsi:type="dcterms:W3CDTF">2017-10-05T17:34:54Z</dcterms:created>
  <dcterms:modified xsi:type="dcterms:W3CDTF">2022-05-13T21:30:42Z</dcterms:modified>
</cp:coreProperties>
</file>