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8282" autoAdjust="0"/>
  </p:normalViewPr>
  <p:slideViewPr>
    <p:cSldViewPr snapToGrid="0" snapToObjects="1">
      <p:cViewPr varScale="1">
        <p:scale>
          <a:sx n="65" d="100"/>
          <a:sy n="65" d="100"/>
        </p:scale>
        <p:origin x="1474" y="53"/>
      </p:cViewPr>
      <p:guideLst/>
    </p:cSldViewPr>
  </p:slideViewPr>
  <p:notesTextViewPr>
    <p:cViewPr>
      <p:scale>
        <a:sx n="3" d="2"/>
        <a:sy n="3" d="2"/>
      </p:scale>
      <p:origin x="0" y="-1536"/>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4/24/2024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BBB7-BE29-45F4-9EDA-76CAF01B6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5778A-2CFC-609C-9427-3A22C42FF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8CDC7-86D1-34F4-3D94-A789F551451A}"/>
              </a:ext>
            </a:extLst>
          </p:cNvPr>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We have performed the first in-depth time-resolved cryo-electron microscopy study on molecular active materials formed under dissipative self-assembly conditions and compared the results to the same molecular formed under thermodynamic control. We found that the dissipative self-assembly conditions can stabilize the formation on transient, thermodynamically unstable phases and that these phases can be highly ordered</a:t>
            </a:r>
            <a:r>
              <a:rPr lang="en-US" sz="1200" b="1">
                <a:solidFill>
                  <a:schemeClr val="tx1"/>
                </a:solidFill>
                <a:latin typeface="+mn-lt"/>
              </a:rPr>
              <a:t>. </a:t>
            </a: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From a design point of view, these findings are important as we can now tune the reaction kinetics to select for and enhance the yield of this unstable phase. We anticipate that these findings will also be useful for understanding how higher-ordered systems are maintained using synchronous chemistry and will aid in establishing tunable structure–property relationships and subsequent applications.</a:t>
            </a: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This strikes to the heart of IRG2 goals of understanding and controlling active materials through dissipative self-assembly mechanisms.</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Chemical Science 2024. doi.org/10.1039/D3SC05790A  </a:t>
            </a:r>
          </a:p>
        </p:txBody>
      </p:sp>
      <p:sp>
        <p:nvSpPr>
          <p:cNvPr id="4" name="Slide Number Placeholder 3">
            <a:extLst>
              <a:ext uri="{FF2B5EF4-FFF2-40B4-BE49-F238E27FC236}">
                <a16:creationId xmlns:a16="http://schemas.microsoft.com/office/drawing/2014/main" id="{96947473-94E4-B3BC-2B9C-54F1E190C567}"/>
              </a:ext>
            </a:extLst>
          </p:cNvPr>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981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FB90-1701-3843-CFBF-78C4F41A501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A595280-2CB5-5E33-B6DB-87DD36D588DB}"/>
              </a:ext>
            </a:extLst>
          </p:cNvPr>
          <p:cNvSpPr txBox="1">
            <a:spLocks/>
          </p:cNvSpPr>
          <p:nvPr/>
        </p:nvSpPr>
        <p:spPr>
          <a:xfrm>
            <a:off x="3818375" y="151087"/>
            <a:ext cx="7863342"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CryoEM finds complexity in structural evolution of active materials</a:t>
            </a:r>
          </a:p>
        </p:txBody>
      </p:sp>
      <p:sp>
        <p:nvSpPr>
          <p:cNvPr id="9" name="TextBox 8">
            <a:extLst>
              <a:ext uri="{FF2B5EF4-FFF2-40B4-BE49-F238E27FC236}">
                <a16:creationId xmlns:a16="http://schemas.microsoft.com/office/drawing/2014/main" id="{F0B69470-EC21-4207-EE2B-2E49171A6193}"/>
              </a:ext>
            </a:extLst>
          </p:cNvPr>
          <p:cNvSpPr txBox="1"/>
          <p:nvPr/>
        </p:nvSpPr>
        <p:spPr>
          <a:xfrm>
            <a:off x="147781" y="200554"/>
            <a:ext cx="3047482"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UCI MRSEC </a:t>
            </a:r>
          </a:p>
          <a:p>
            <a:r>
              <a:rPr lang="en-US" sz="1400" b="1" dirty="0">
                <a:latin typeface="Arial" panose="020B0604020202020204" pitchFamily="34" charset="0"/>
                <a:cs typeface="Arial" panose="020B0604020202020204" pitchFamily="34" charset="0"/>
              </a:rPr>
              <a:t>DMR-2011967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885F41BF-3042-B15D-0A51-C546DFDEC984}"/>
              </a:ext>
            </a:extLst>
          </p:cNvPr>
          <p:cNvSpPr txBox="1"/>
          <p:nvPr/>
        </p:nvSpPr>
        <p:spPr>
          <a:xfrm>
            <a:off x="4615713" y="872342"/>
            <a:ext cx="7576287"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P. Hurst, S. </a:t>
            </a:r>
            <a:r>
              <a:rPr lang="en-US" sz="1400" dirty="0" err="1">
                <a:latin typeface="Arial" panose="020B0604020202020204" pitchFamily="34" charset="0"/>
                <a:cs typeface="Arial" panose="020B0604020202020204" pitchFamily="34" charset="0"/>
              </a:rPr>
              <a:t>Selmani</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Z. Guan, J. Patterson </a:t>
            </a:r>
            <a:r>
              <a:rPr lang="en-US" sz="1400" dirty="0">
                <a:latin typeface="Arial" panose="020B0604020202020204" pitchFamily="34" charset="0"/>
                <a:cs typeface="Arial" panose="020B0604020202020204" pitchFamily="34" charset="0"/>
              </a:rPr>
              <a:t>(University of California, Irvine)</a:t>
            </a:r>
          </a:p>
        </p:txBody>
      </p:sp>
      <p:sp>
        <p:nvSpPr>
          <p:cNvPr id="11" name="Text Box 28">
            <a:extLst>
              <a:ext uri="{FF2B5EF4-FFF2-40B4-BE49-F238E27FC236}">
                <a16:creationId xmlns:a16="http://schemas.microsoft.com/office/drawing/2014/main" id="{1479A767-0E6A-8E43-4145-F14BEB078E5F}"/>
              </a:ext>
            </a:extLst>
          </p:cNvPr>
          <p:cNvSpPr txBox="1">
            <a:spLocks noChangeArrowheads="1"/>
          </p:cNvSpPr>
          <p:nvPr/>
        </p:nvSpPr>
        <p:spPr bwMode="auto">
          <a:xfrm>
            <a:off x="485422" y="1183710"/>
            <a:ext cx="474400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Synthetic active materials are designed to mimic complex biological materials such as microtubules.</a:t>
            </a:r>
          </a:p>
          <a:p>
            <a:pPr eaLnBrk="1" hangingPunct="1"/>
            <a:endParaRPr lang="en-US" sz="1400" dirty="0"/>
          </a:p>
          <a:p>
            <a:pPr eaLnBrk="1" hangingPunct="1"/>
            <a:r>
              <a:rPr lang="en-US" sz="1400" dirty="0"/>
              <a:t>Here, we studied a chemically driven active material using cryo electron microscopy which allowed us to see the structures these materials form at very high resolution.</a:t>
            </a:r>
          </a:p>
          <a:p>
            <a:pPr eaLnBrk="1" hangingPunct="1"/>
            <a:endParaRPr lang="en-US" sz="1400" dirty="0"/>
          </a:p>
          <a:p>
            <a:pPr eaLnBrk="1" hangingPunct="1"/>
            <a:r>
              <a:rPr lang="en-US" sz="1400" dirty="0"/>
              <a:t>We found that active materials can form specific types of structures, in this case ordered arrays of nanorods, for long periods of time (hours). In contrast, these structures would typically only form for a few seconds in conventional materials. </a:t>
            </a:r>
          </a:p>
          <a:p>
            <a:pPr eaLnBrk="1" hangingPunct="1"/>
            <a:endParaRPr lang="en-US" sz="1400" dirty="0"/>
          </a:p>
          <a:p>
            <a:pPr eaLnBrk="1" hangingPunct="1"/>
            <a:r>
              <a:rPr lang="en-US" sz="1400" dirty="0"/>
              <a:t>This is important because novel structures, especially ordered arrays, often display novel properties. We believe this new structural insight will lead to new applications for active materials.</a:t>
            </a:r>
          </a:p>
          <a:p>
            <a:pPr eaLnBrk="1" hangingPunct="1"/>
            <a:endParaRPr lang="en-US" sz="1400" dirty="0"/>
          </a:p>
          <a:p>
            <a:pPr eaLnBrk="1" hangingPunct="1"/>
            <a:r>
              <a:rPr lang="en-US" sz="1400" dirty="0"/>
              <a:t>This study advances the MRSEC IRG2 goal of engineering and controlling a active materials with unique structural properties that can respond to external stimuli.  </a:t>
            </a:r>
          </a:p>
          <a:p>
            <a:pPr eaLnBrk="1" hangingPunct="1"/>
            <a:endParaRPr lang="en-US" sz="1400" dirty="0"/>
          </a:p>
        </p:txBody>
      </p:sp>
      <p:sp>
        <p:nvSpPr>
          <p:cNvPr id="13" name="Rectangle 37">
            <a:extLst>
              <a:ext uri="{FF2B5EF4-FFF2-40B4-BE49-F238E27FC236}">
                <a16:creationId xmlns:a16="http://schemas.microsoft.com/office/drawing/2014/main" id="{D57B9F67-8FAF-785B-2B9D-3791E76BEBBA}"/>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87B2A272-0FBD-788C-5F65-5C7D617AF117}"/>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F4CD6589-3A17-FF90-173B-D20EAC806552}"/>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279400D4-B7FD-3960-65DF-5C7418C279C2}"/>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A diagram showing a cycle of chemical reactions which form fibers. Two electron microscopy picture of fibers which is highlight showing that the fibers are arrange in stacks of between 3 and 8">
            <a:extLst>
              <a:ext uri="{FF2B5EF4-FFF2-40B4-BE49-F238E27FC236}">
                <a16:creationId xmlns:a16="http://schemas.microsoft.com/office/drawing/2014/main" id="{9DDF5161-8391-211A-C3BB-F83813A20ACC}"/>
              </a:ext>
            </a:extLst>
          </p:cNvPr>
          <p:cNvPicPr>
            <a:picLocks noChangeAspect="1"/>
          </p:cNvPicPr>
          <p:nvPr/>
        </p:nvPicPr>
        <p:blipFill>
          <a:blip r:embed="rId4"/>
          <a:stretch>
            <a:fillRect/>
          </a:stretch>
        </p:blipFill>
        <p:spPr>
          <a:xfrm>
            <a:off x="6413552" y="1701512"/>
            <a:ext cx="4979342" cy="2488750"/>
          </a:xfrm>
          <a:prstGeom prst="rect">
            <a:avLst/>
          </a:prstGeom>
        </p:spPr>
      </p:pic>
      <p:sp>
        <p:nvSpPr>
          <p:cNvPr id="14" name="Text Box 28">
            <a:extLst>
              <a:ext uri="{FF2B5EF4-FFF2-40B4-BE49-F238E27FC236}">
                <a16:creationId xmlns:a16="http://schemas.microsoft.com/office/drawing/2014/main" id="{E481A7B6-A52B-BF5E-5C63-CF87CBEF5E5D}"/>
              </a:ext>
            </a:extLst>
          </p:cNvPr>
          <p:cNvSpPr txBox="1">
            <a:spLocks noChangeArrowheads="1"/>
          </p:cNvSpPr>
          <p:nvPr/>
        </p:nvSpPr>
        <p:spPr bwMode="auto">
          <a:xfrm>
            <a:off x="874176" y="5943506"/>
            <a:ext cx="10443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0" i="1" dirty="0"/>
              <a:t>Hurst, P. J.;  Mulvey, J. T.;  Bone, R. A.;  </a:t>
            </a:r>
            <a:r>
              <a:rPr lang="en-US" sz="900" i="1" dirty="0" err="1"/>
              <a:t>Selmani</a:t>
            </a:r>
            <a:r>
              <a:rPr lang="en-US" sz="900" i="1" dirty="0"/>
              <a:t>, S.;  Hudson, R. F.;  Guan, Z.;  Green, J. R.; Patterson, J. P.,* CryoEM reveals the complex self-assembly of a chemically driven disulfide hydrogel. Chemical Science 2024. doi.org/10.1039/D3SC05790A </a:t>
            </a:r>
          </a:p>
        </p:txBody>
      </p:sp>
      <p:sp>
        <p:nvSpPr>
          <p:cNvPr id="15" name="Text Box 34">
            <a:extLst>
              <a:ext uri="{FF2B5EF4-FFF2-40B4-BE49-F238E27FC236}">
                <a16:creationId xmlns:a16="http://schemas.microsoft.com/office/drawing/2014/main" id="{89524A64-9008-478F-3CA7-62954850D798}"/>
              </a:ext>
            </a:extLst>
          </p:cNvPr>
          <p:cNvSpPr txBox="1">
            <a:spLocks noChangeArrowheads="1"/>
          </p:cNvSpPr>
          <p:nvPr/>
        </p:nvSpPr>
        <p:spPr bwMode="auto">
          <a:xfrm>
            <a:off x="6338482" y="4087854"/>
            <a:ext cx="49793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A diagram showing a reaction cycle for a chemically driven active material. Hydrogen peroxide is used as a fuel to convert an inactive building block (red) to an active building block (blue) which assembles into a stacked nanorod phase. Simultaneously dithiothreitol (DTT) converts the active building blocks and the fibers back to the inactive building blocks. CryoEM images showing the stacked nanorods, annotated to show the degree of stacking. </a:t>
            </a:r>
          </a:p>
        </p:txBody>
      </p:sp>
      <p:sp>
        <p:nvSpPr>
          <p:cNvPr id="3" name="Rectangle 2">
            <a:extLst>
              <a:ext uri="{FF2B5EF4-FFF2-40B4-BE49-F238E27FC236}">
                <a16:creationId xmlns:a16="http://schemas.microsoft.com/office/drawing/2014/main" id="{2EF01DAD-E5C4-B870-B05A-8F71A0C2F255}"/>
              </a:ext>
            </a:extLst>
          </p:cNvPr>
          <p:cNvSpPr/>
          <p:nvPr/>
        </p:nvSpPr>
        <p:spPr>
          <a:xfrm>
            <a:off x="158476" y="-22898"/>
            <a:ext cx="3214217" cy="307777"/>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accent2">
                    <a:lumMod val="20000"/>
                    <a:lumOff val="80000"/>
                  </a:schemeClr>
                </a:solidFill>
                <a:latin typeface="Arial" panose="020B0604020202020204" pitchFamily="34" charset="0"/>
                <a:cs typeface="Arial" panose="020B0604020202020204" pitchFamily="34" charset="0"/>
              </a:rPr>
              <a:t>2024 IRG-2 Intellectual Merit</a:t>
            </a:r>
          </a:p>
        </p:txBody>
      </p:sp>
    </p:spTree>
    <p:extLst>
      <p:ext uri="{BB962C8B-B14F-4D97-AF65-F5344CB8AC3E}">
        <p14:creationId xmlns:p14="http://schemas.microsoft.com/office/powerpoint/2010/main" val="2752059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3244</TotalTime>
  <Words>518</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Yizhang Zhou</cp:lastModifiedBy>
  <cp:revision>294</cp:revision>
  <cp:lastPrinted>2018-03-20T12:31:18Z</cp:lastPrinted>
  <dcterms:created xsi:type="dcterms:W3CDTF">2017-10-05T17:34:54Z</dcterms:created>
  <dcterms:modified xsi:type="dcterms:W3CDTF">2024-04-24T20:52:46Z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