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handoutMasterIdLst>
    <p:handoutMasterId r:id="rId4"/>
  </p:handoutMasterIdLst>
  <p:sldIdLst>
    <p:sldId id="387" r:id="rId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7" autoAdjust="0"/>
    <p:restoredTop sz="77357" autoAdjust="0"/>
  </p:normalViewPr>
  <p:slideViewPr>
    <p:cSldViewPr snapToGrid="0" snapToObjects="1">
      <p:cViewPr varScale="1">
        <p:scale>
          <a:sx n="49" d="100"/>
          <a:sy n="49" d="100"/>
        </p:scale>
        <p:origin x="1376" y="40"/>
      </p:cViewPr>
      <p:guideLst/>
    </p:cSldViewPr>
  </p:slideViewPr>
  <p:notesTextViewPr>
    <p:cViewPr>
      <p:scale>
        <a:sx n="3" d="2"/>
        <a:sy n="3" d="2"/>
      </p:scale>
      <p:origin x="0" y="0"/>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4/20/2023</a:t>
            </a:fld>
            <a:endParaRPr lang="en-US"/>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4/20/2023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i.org/10.1021/jacs.2c11122"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sz="1400">
                <a:latin typeface="Helvetica Neue"/>
                <a:ea typeface="Helvetica Neue"/>
                <a:cs typeface="Helvetica Neue"/>
                <a:sym typeface="Helvetica Neue"/>
              </a:defRPr>
            </a:pPr>
            <a:r>
              <a:rPr lang="en-US" sz="1200" b="1" dirty="0">
                <a:solidFill>
                  <a:schemeClr val="tx1"/>
                </a:solidFill>
                <a:latin typeface="+mn-lt"/>
              </a:rPr>
              <a:t>What Has Been Achieved: </a:t>
            </a:r>
            <a:r>
              <a:rPr lang="en-US" sz="1200" dirty="0">
                <a:solidFill>
                  <a:schemeClr val="tx1"/>
                </a:solidFill>
                <a:latin typeface="+mn-lt"/>
              </a:rPr>
              <a:t>The first example of synthetic living material featuring dissipative behaviors directly controlled by the fuel consumption of living cells.</a:t>
            </a:r>
          </a:p>
          <a:p>
            <a:pPr defTabSz="914400">
              <a:defRPr sz="1400">
                <a:latin typeface="Helvetica Neue"/>
                <a:ea typeface="Helvetica Neue"/>
                <a:cs typeface="Helvetica Neue"/>
                <a:sym typeface="Helvetica Neue"/>
              </a:defRPr>
            </a:pPr>
            <a:r>
              <a:rPr lang="en-US" sz="1200" b="1" dirty="0">
                <a:solidFill>
                  <a:schemeClr val="tx1"/>
                </a:solidFill>
                <a:latin typeface="+mn-lt"/>
              </a:rPr>
              <a:t>Importance of the Achievement: </a:t>
            </a:r>
            <a:r>
              <a:rPr lang="en-US" sz="1800" dirty="0">
                <a:solidFill>
                  <a:srgbClr val="000000"/>
                </a:solidFill>
                <a:effectLst/>
                <a:latin typeface="Arial" panose="020B0604020202020204" pitchFamily="34" charset="0"/>
                <a:ea typeface="Malgun Gothic" panose="020B0503020000020004" pitchFamily="34" charset="-127"/>
              </a:rPr>
              <a:t>It significantly expands the scope of dissipative materials by enabling integration with biology. In addition, this work provides a new tool and knowledge to design synthetic dissipative systems with living cells. </a:t>
            </a:r>
          </a:p>
          <a:p>
            <a:pPr defTabSz="914400">
              <a:defRPr sz="1400">
                <a:latin typeface="Helvetica Neue"/>
                <a:ea typeface="Helvetica Neue"/>
                <a:cs typeface="Helvetica Neue"/>
                <a:sym typeface="Helvetica Neue"/>
              </a:defRPr>
            </a:pPr>
            <a:r>
              <a:rPr lang="en-US" sz="1200" b="1" dirty="0">
                <a:solidFill>
                  <a:schemeClr val="tx1"/>
                </a:solidFill>
                <a:latin typeface="+mn-lt"/>
              </a:rPr>
              <a:t>How is the achievement related to the IRG, and how does it help it achieve its goals? </a:t>
            </a:r>
            <a:r>
              <a:rPr lang="en-US" sz="1800" dirty="0">
                <a:solidFill>
                  <a:srgbClr val="000000"/>
                </a:solidFill>
                <a:effectLst/>
                <a:latin typeface="Arial" panose="020B0604020202020204" pitchFamily="34" charset="0"/>
                <a:ea typeface="Malgun Gothic" panose="020B0503020000020004" pitchFamily="34" charset="-127"/>
              </a:rPr>
              <a:t>CCAM IRG2 aims to develop an array of novel active bioinspired materials harnessing supramolecular chemistry as guiding molecular principles. One of the key challenges in bioinspired synthetic systems is the seamless integration with living systems and corresponding dynamic behaviors. Current understanding of cell-material interfaces is limited, and strategies to harness living cells to build and control synthetic dissipative materials are lacking. This work shows for the first time a method to create dynamic </a:t>
            </a:r>
            <a:r>
              <a:rPr lang="en-US" sz="1800" i="1" u="sng" dirty="0">
                <a:solidFill>
                  <a:srgbClr val="000000"/>
                </a:solidFill>
                <a:effectLst/>
                <a:latin typeface="Arial" panose="020B0604020202020204" pitchFamily="34" charset="0"/>
                <a:ea typeface="Malgun Gothic" panose="020B0503020000020004" pitchFamily="34" charset="-127"/>
              </a:rPr>
              <a:t>living, and dissipative</a:t>
            </a:r>
            <a:r>
              <a:rPr lang="en-US" sz="1800" dirty="0">
                <a:solidFill>
                  <a:srgbClr val="000000"/>
                </a:solidFill>
                <a:effectLst/>
                <a:latin typeface="Arial" panose="020B0604020202020204" pitchFamily="34" charset="0"/>
                <a:ea typeface="Malgun Gothic" panose="020B0503020000020004" pitchFamily="34" charset="-127"/>
              </a:rPr>
              <a:t> materials, which directly contributes to the core mission of IRG2. </a:t>
            </a:r>
          </a:p>
          <a:p>
            <a:pPr algn="just" eaLnBrk="1" hangingPunct="1"/>
            <a:r>
              <a:rPr lang="en-US" sz="1200" b="1" dirty="0">
                <a:solidFill>
                  <a:schemeClr val="tx1"/>
                </a:solidFill>
                <a:latin typeface="+mn-lt"/>
              </a:rPr>
              <a:t>Where the findings are published: </a:t>
            </a:r>
            <a:r>
              <a:rPr lang="en-US" sz="1200" i="1" dirty="0"/>
              <a:t>Journal of the American Chemical Society </a:t>
            </a:r>
            <a:r>
              <a:rPr lang="en-US" sz="1200" b="1" dirty="0"/>
              <a:t>2023</a:t>
            </a:r>
            <a:r>
              <a:rPr lang="en-US" sz="1200" dirty="0"/>
              <a:t>, </a:t>
            </a:r>
            <a:r>
              <a:rPr lang="en-US" sz="1200" i="1" dirty="0"/>
              <a:t>145</a:t>
            </a:r>
            <a:r>
              <a:rPr lang="en-US" sz="1200" dirty="0"/>
              <a:t>, 1811–1817</a:t>
            </a:r>
            <a:r>
              <a:rPr lang="en-US" sz="1200"/>
              <a:t>, doi:</a:t>
            </a:r>
            <a:r>
              <a:rPr lang="en-US" b="0" i="0" u="none" strike="noStrike">
                <a:solidFill>
                  <a:srgbClr val="000000"/>
                </a:solidFill>
                <a:effectLst/>
                <a:latin typeface="Roboto" panose="020F0502020204030204" pitchFamily="34" charset="0"/>
                <a:hlinkClick r:id="rId3" tooltip="DOI URL"/>
              </a:rPr>
              <a:t>10.1021</a:t>
            </a:r>
            <a:r>
              <a:rPr lang="en-US" b="0" i="0" u="none" strike="noStrike" dirty="0">
                <a:solidFill>
                  <a:srgbClr val="000000"/>
                </a:solidFill>
                <a:effectLst/>
                <a:latin typeface="Roboto" panose="020F0502020204030204" pitchFamily="34" charset="0"/>
                <a:hlinkClick r:id="rId3" tooltip="DOI URL"/>
              </a:rPr>
              <a:t>/jacs.2c11122</a:t>
            </a:r>
            <a:endParaRPr lang="en-US" sz="1200" dirty="0"/>
          </a:p>
          <a:p>
            <a:endParaRPr lang="en-JP" dirty="0"/>
          </a:p>
        </p:txBody>
      </p:sp>
      <p:sp>
        <p:nvSpPr>
          <p:cNvPr id="4" name="Slide Number Placeholder 3"/>
          <p:cNvSpPr>
            <a:spLocks noGrp="1"/>
          </p:cNvSpPr>
          <p:nvPr>
            <p:ph type="sldNum" sz="quarter" idx="5"/>
          </p:nvPr>
        </p:nvSpPr>
        <p:spPr/>
        <p:txBody>
          <a:bodyPr/>
          <a:lstStyle/>
          <a:p>
            <a:fld id="{B17D0DCA-A90A-4D9A-9651-03AC7085FB63}" type="slidenum">
              <a:rPr lang="en-US" smtClean="0"/>
              <a:t>1</a:t>
            </a:fld>
            <a:endParaRPr lang="en-US"/>
          </a:p>
        </p:txBody>
      </p:sp>
    </p:spTree>
    <p:extLst>
      <p:ext uri="{BB962C8B-B14F-4D97-AF65-F5344CB8AC3E}">
        <p14:creationId xmlns:p14="http://schemas.microsoft.com/office/powerpoint/2010/main" val="31493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191999"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Tree>
    <p:extLst>
      <p:ext uri="{BB962C8B-B14F-4D97-AF65-F5344CB8AC3E}">
        <p14:creationId xmlns:p14="http://schemas.microsoft.com/office/powerpoint/2010/main" val="59430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4/20/2023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4/20/2023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doi.org/10.1021/jacs.2c11122" TargetMode="External"/><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5136218" y="142014"/>
            <a:ext cx="5406672" cy="566719"/>
          </a:xfrm>
        </p:spPr>
        <p:txBody>
          <a:bodyPr>
            <a:normAutofit/>
          </a:bodyPr>
          <a:lstStyle/>
          <a:p>
            <a:r>
              <a:rPr lang="en-US" sz="2000" b="1" dirty="0">
                <a:solidFill>
                  <a:srgbClr val="C00000"/>
                </a:solidFill>
                <a:latin typeface="Arial" panose="020B0604020202020204" pitchFamily="34" charset="0"/>
                <a:cs typeface="Arial" panose="020B0604020202020204" pitchFamily="34" charset="0"/>
              </a:rPr>
              <a:t>Sugar-fueled Dissipative Living Materials</a:t>
            </a:r>
          </a:p>
        </p:txBody>
      </p:sp>
      <p:sp>
        <p:nvSpPr>
          <p:cNvPr id="5" name="TextBox 4">
            <a:extLst>
              <a:ext uri="{FF2B5EF4-FFF2-40B4-BE49-F238E27FC236}">
                <a16:creationId xmlns:a16="http://schemas.microsoft.com/office/drawing/2014/main" id="{9ED36953-0DFC-4F49-9298-E739FD3F2CFC}"/>
              </a:ext>
            </a:extLst>
          </p:cNvPr>
          <p:cNvSpPr txBox="1"/>
          <p:nvPr/>
        </p:nvSpPr>
        <p:spPr>
          <a:xfrm>
            <a:off x="184519" y="210751"/>
            <a:ext cx="1338572" cy="523220"/>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UCI MRSEC</a:t>
            </a:r>
          </a:p>
          <a:p>
            <a:r>
              <a:rPr lang="en-US" sz="1400" b="1" dirty="0">
                <a:latin typeface="Arial" panose="020B0604020202020204" pitchFamily="34" charset="0"/>
                <a:cs typeface="Arial" panose="020B0604020202020204" pitchFamily="34" charset="0"/>
              </a:rPr>
              <a:t>DMR-2011967</a:t>
            </a:r>
          </a:p>
        </p:txBody>
      </p:sp>
      <p:sp>
        <p:nvSpPr>
          <p:cNvPr id="7" name="Rectangle 6">
            <a:extLst>
              <a:ext uri="{FF2B5EF4-FFF2-40B4-BE49-F238E27FC236}">
                <a16:creationId xmlns:a16="http://schemas.microsoft.com/office/drawing/2014/main" id="{386F1C4C-66FF-4C4C-A15E-FBB5BE953C6F}"/>
              </a:ext>
            </a:extLst>
          </p:cNvPr>
          <p:cNvSpPr/>
          <p:nvPr/>
        </p:nvSpPr>
        <p:spPr>
          <a:xfrm>
            <a:off x="100482" y="-41551"/>
            <a:ext cx="3976218"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2023 IRG-2 Intellectual Merit</a:t>
            </a:r>
          </a:p>
        </p:txBody>
      </p:sp>
      <p:sp>
        <p:nvSpPr>
          <p:cNvPr id="21" name="TextBox 20">
            <a:extLst>
              <a:ext uri="{FF2B5EF4-FFF2-40B4-BE49-F238E27FC236}">
                <a16:creationId xmlns:a16="http://schemas.microsoft.com/office/drawing/2014/main" id="{426A9296-2844-4E28-A508-770A45A2E9C0}"/>
              </a:ext>
            </a:extLst>
          </p:cNvPr>
          <p:cNvSpPr txBox="1"/>
          <p:nvPr/>
        </p:nvSpPr>
        <p:spPr>
          <a:xfrm>
            <a:off x="7034685" y="738197"/>
            <a:ext cx="5245347" cy="553998"/>
          </a:xfrm>
          <a:prstGeom prst="rect">
            <a:avLst/>
          </a:prstGeom>
          <a:noFill/>
        </p:spPr>
        <p:txBody>
          <a:bodyPr wrap="none" rtlCol="0">
            <a:spAutoFit/>
          </a:bodyPr>
          <a:lstStyle/>
          <a:p>
            <a:r>
              <a:rPr lang="en-US" sz="1500" dirty="0">
                <a:latin typeface="Arial" panose="020B0604020202020204" pitchFamily="34" charset="0"/>
                <a:cs typeface="Arial" panose="020B0604020202020204" pitchFamily="34" charset="0"/>
              </a:rPr>
              <a:t>Hyuna Jo, </a:t>
            </a:r>
            <a:r>
              <a:rPr lang="en-US" sz="1500" dirty="0" err="1">
                <a:latin typeface="Arial" panose="020B0604020202020204" pitchFamily="34" charset="0"/>
                <a:cs typeface="Arial" panose="020B0604020202020204" pitchFamily="34" charset="0"/>
              </a:rPr>
              <a:t>Serxho</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Selmani</a:t>
            </a:r>
            <a:r>
              <a:rPr lang="en-US" sz="1500"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Zhibin</a:t>
            </a:r>
            <a:r>
              <a:rPr lang="en-US" sz="1500" b="1" dirty="0">
                <a:latin typeface="Arial" panose="020B0604020202020204" pitchFamily="34" charset="0"/>
                <a:cs typeface="Arial" panose="020B0604020202020204" pitchFamily="34" charset="0"/>
              </a:rPr>
              <a:t> Guan</a:t>
            </a:r>
            <a:r>
              <a:rPr lang="en-US" sz="1500"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Seunghyun</a:t>
            </a:r>
            <a:r>
              <a:rPr lang="en-US" sz="1500" b="1" dirty="0">
                <a:latin typeface="Arial" panose="020B0604020202020204" pitchFamily="34" charset="0"/>
                <a:cs typeface="Arial" panose="020B0604020202020204" pitchFamily="34" charset="0"/>
              </a:rPr>
              <a:t> Sim</a:t>
            </a:r>
          </a:p>
          <a:p>
            <a:pPr algn="r"/>
            <a:r>
              <a:rPr lang="en-US" sz="1500" dirty="0">
                <a:latin typeface="Arial" panose="020B0604020202020204" pitchFamily="34" charset="0"/>
                <a:cs typeface="Arial" panose="020B0604020202020204" pitchFamily="34" charset="0"/>
              </a:rPr>
              <a:t>(University of California, Irvine)</a:t>
            </a:r>
          </a:p>
        </p:txBody>
      </p:sp>
      <p:sp>
        <p:nvSpPr>
          <p:cNvPr id="3" name="Text Box 28">
            <a:extLst>
              <a:ext uri="{FF2B5EF4-FFF2-40B4-BE49-F238E27FC236}">
                <a16:creationId xmlns:a16="http://schemas.microsoft.com/office/drawing/2014/main" id="{1ECF6B61-63FD-47EF-B775-0F2DBA9AD6D4}"/>
              </a:ext>
            </a:extLst>
          </p:cNvPr>
          <p:cNvSpPr txBox="1">
            <a:spLocks noChangeArrowheads="1"/>
          </p:cNvSpPr>
          <p:nvPr/>
        </p:nvSpPr>
        <p:spPr bwMode="auto">
          <a:xfrm>
            <a:off x="284923" y="1114590"/>
            <a:ext cx="4695824"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600" b="1" dirty="0"/>
              <a:t>This paper reports:</a:t>
            </a:r>
            <a:endParaRPr lang="en-US" sz="1400" dirty="0"/>
          </a:p>
          <a:p>
            <a:pPr marL="285750" indent="-285750" algn="just" eaLnBrk="1" hangingPunct="1">
              <a:buFont typeface="Arial" panose="020B0604020202020204" pitchFamily="34" charset="0"/>
              <a:buChar char="•"/>
            </a:pPr>
            <a:r>
              <a:rPr lang="en-US" sz="1600" dirty="0"/>
              <a:t>The first example of synthetic living material featuring dissipative behaviors directly controlled by the fuel consumption of their constituent cells</a:t>
            </a:r>
          </a:p>
          <a:p>
            <a:pPr marL="285750" indent="-285750" algn="just" eaLnBrk="1" hangingPunct="1">
              <a:buFont typeface="Arial" panose="020B0604020202020204" pitchFamily="34" charset="0"/>
              <a:buChar char="•"/>
            </a:pPr>
            <a:r>
              <a:rPr lang="en-US" sz="1600" dirty="0"/>
              <a:t>A synthetic dissipative system that interfaces biology and shows repeated macroscopic phase transition</a:t>
            </a:r>
          </a:p>
          <a:p>
            <a:pPr marL="285750" indent="-285750" algn="just" eaLnBrk="1" hangingPunct="1">
              <a:buFont typeface="Arial" panose="020B0604020202020204" pitchFamily="34" charset="0"/>
              <a:buChar char="•"/>
            </a:pPr>
            <a:r>
              <a:rPr lang="en-US" sz="1600" dirty="0"/>
              <a:t>Detailed examination of kinetics of fuel consumption by living cells at a molecular level</a:t>
            </a:r>
            <a:endParaRPr lang="en-US" sz="1600" b="1" dirty="0"/>
          </a:p>
          <a:p>
            <a:pPr algn="just" eaLnBrk="1" hangingPunct="1"/>
            <a:endParaRPr lang="en-US" sz="1600" b="1" dirty="0"/>
          </a:p>
          <a:p>
            <a:pPr algn="just" eaLnBrk="1" hangingPunct="1"/>
            <a:r>
              <a:rPr lang="en-US" sz="1600" b="1" dirty="0"/>
              <a:t>Impact:</a:t>
            </a:r>
          </a:p>
          <a:p>
            <a:pPr marL="285750" indent="-285750" algn="just" eaLnBrk="1" hangingPunct="1">
              <a:buFont typeface="Arial" panose="020B0604020202020204" pitchFamily="34" charset="0"/>
              <a:buChar char="•"/>
            </a:pPr>
            <a:r>
              <a:rPr lang="en-US" sz="1600" dirty="0"/>
              <a:t>This work significantly expands the scope of dissipative materials by bringing it one step closer to integration with biology.</a:t>
            </a:r>
          </a:p>
          <a:p>
            <a:pPr marL="285750" indent="-285750" algn="just" eaLnBrk="1" hangingPunct="1">
              <a:buFont typeface="Arial" panose="020B0604020202020204" pitchFamily="34" charset="0"/>
              <a:buChar char="•"/>
            </a:pPr>
            <a:r>
              <a:rPr lang="en-US" sz="1600" dirty="0"/>
              <a:t>This work provides a new tool and knowledge to design synthetic dissipative systems with living cells.</a:t>
            </a:r>
          </a:p>
        </p:txBody>
      </p:sp>
      <p:pic>
        <p:nvPicPr>
          <p:cNvPr id="11" name="Picture 10" descr="Text&#10;&#10;Description automatically generated">
            <a:extLst>
              <a:ext uri="{FF2B5EF4-FFF2-40B4-BE49-F238E27FC236}">
                <a16:creationId xmlns:a16="http://schemas.microsoft.com/office/drawing/2014/main" id="{D3406F82-5201-4B09-A142-5AC6E2C45304}"/>
              </a:ext>
            </a:extLst>
          </p:cNvPr>
          <p:cNvPicPr>
            <a:picLocks noChangeAspect="1"/>
          </p:cNvPicPr>
          <p:nvPr/>
        </p:nvPicPr>
        <p:blipFill rotWithShape="1">
          <a:blip r:embed="rId3">
            <a:extLst>
              <a:ext uri="{28A0092B-C50C-407E-A947-70E740481C1C}">
                <a14:useLocalDpi xmlns:a14="http://schemas.microsoft.com/office/drawing/2010/main" val="0"/>
              </a:ext>
            </a:extLst>
          </a:blip>
          <a:srcRect l="1" r="3541"/>
          <a:stretch/>
        </p:blipFill>
        <p:spPr>
          <a:xfrm>
            <a:off x="7641294" y="6295667"/>
            <a:ext cx="4496685" cy="600433"/>
          </a:xfrm>
          <a:prstGeom prst="rect">
            <a:avLst/>
          </a:prstGeom>
        </p:spPr>
      </p:pic>
      <p:pic>
        <p:nvPicPr>
          <p:cNvPr id="9" name="Picture 8" descr="A network comprising cells and polymers undergoes disassembly upon addition of glucose, which competitively binds to polymers. Resulting suspension containing freed polymers and cell clusters spontaneously converts back into a network (gel) as the added glucose gets consumed by living cells.">
            <a:extLst>
              <a:ext uri="{FF2B5EF4-FFF2-40B4-BE49-F238E27FC236}">
                <a16:creationId xmlns:a16="http://schemas.microsoft.com/office/drawing/2014/main" id="{E41D2DB1-49BA-5C40-9109-83E5DB02F3E6}"/>
              </a:ext>
              <a:ext uri="{C183D7F6-B498-43B3-948B-1728B52AA6E4}">
                <adec:decorative xmlns:adec="http://schemas.microsoft.com/office/drawing/2017/decorative" val="0"/>
              </a:ext>
            </a:extLst>
          </p:cNvPr>
          <p:cNvPicPr>
            <a:picLocks noChangeAspect="1"/>
          </p:cNvPicPr>
          <p:nvPr/>
        </p:nvPicPr>
        <p:blipFill rotWithShape="1">
          <a:blip r:embed="rId4"/>
          <a:srcRect l="7691" r="7487"/>
          <a:stretch/>
        </p:blipFill>
        <p:spPr>
          <a:xfrm>
            <a:off x="5499652" y="1705523"/>
            <a:ext cx="6407425" cy="4020141"/>
          </a:xfrm>
          <a:prstGeom prst="rect">
            <a:avLst/>
          </a:prstGeom>
        </p:spPr>
      </p:pic>
      <p:sp>
        <p:nvSpPr>
          <p:cNvPr id="10" name="TextBox 9">
            <a:extLst>
              <a:ext uri="{FF2B5EF4-FFF2-40B4-BE49-F238E27FC236}">
                <a16:creationId xmlns:a16="http://schemas.microsoft.com/office/drawing/2014/main" id="{AD230D53-B280-7470-4D2F-BBEAC6B0448B}"/>
              </a:ext>
            </a:extLst>
          </p:cNvPr>
          <p:cNvSpPr txBox="1"/>
          <p:nvPr/>
        </p:nvSpPr>
        <p:spPr>
          <a:xfrm>
            <a:off x="29042" y="5801804"/>
            <a:ext cx="6588719" cy="461665"/>
          </a:xfrm>
          <a:prstGeom prst="rect">
            <a:avLst/>
          </a:prstGeom>
          <a:noFill/>
        </p:spPr>
        <p:txBody>
          <a:bodyPr wrap="square">
            <a:spAutoFit/>
          </a:bodyPr>
          <a:lstStyle/>
          <a:p>
            <a:r>
              <a:rPr lang="en-US" sz="1200" dirty="0">
                <a:effectLst/>
                <a:latin typeface="Arial" panose="020B0604020202020204" pitchFamily="34" charset="0"/>
                <a:ea typeface="Times New Roman" panose="02020603050405020304" pitchFamily="18" charset="0"/>
                <a:cs typeface="Arial" panose="020B0604020202020204" pitchFamily="34" charset="0"/>
              </a:rPr>
              <a:t>Jo H, </a:t>
            </a:r>
            <a:r>
              <a:rPr lang="en-US" sz="1200" dirty="0" err="1">
                <a:effectLst/>
                <a:latin typeface="Arial" panose="020B0604020202020204" pitchFamily="34" charset="0"/>
                <a:ea typeface="Times New Roman" panose="02020603050405020304" pitchFamily="18" charset="0"/>
                <a:cs typeface="Arial" panose="020B0604020202020204" pitchFamily="34" charset="0"/>
              </a:rPr>
              <a:t>Selmani</a:t>
            </a:r>
            <a:r>
              <a:rPr lang="en-US" sz="1200" dirty="0">
                <a:effectLst/>
                <a:latin typeface="Arial" panose="020B0604020202020204" pitchFamily="34" charset="0"/>
                <a:ea typeface="Times New Roman" panose="02020603050405020304" pitchFamily="18" charset="0"/>
                <a:cs typeface="Arial" panose="020B0604020202020204" pitchFamily="34" charset="0"/>
              </a:rPr>
              <a:t> S, </a:t>
            </a:r>
            <a:r>
              <a:rPr lang="en-US" sz="1200" b="1" dirty="0">
                <a:effectLst/>
                <a:latin typeface="Arial" panose="020B0604020202020204" pitchFamily="34" charset="0"/>
                <a:ea typeface="Times New Roman" panose="02020603050405020304" pitchFamily="18" charset="0"/>
                <a:cs typeface="Arial" panose="020B0604020202020204" pitchFamily="34" charset="0"/>
              </a:rPr>
              <a:t>Guan Z</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b="1" dirty="0">
                <a:effectLst/>
                <a:latin typeface="Arial" panose="020B0604020202020204" pitchFamily="34" charset="0"/>
                <a:ea typeface="Times New Roman" panose="02020603050405020304" pitchFamily="18" charset="0"/>
                <a:cs typeface="Arial" panose="020B0604020202020204" pitchFamily="34" charset="0"/>
              </a:rPr>
              <a:t>Sim S</a:t>
            </a:r>
            <a:r>
              <a:rPr lang="en-US" sz="1200" dirty="0">
                <a:effectLst/>
                <a:latin typeface="Arial" panose="020B0604020202020204" pitchFamily="34" charset="0"/>
                <a:ea typeface="Times New Roman" panose="02020603050405020304" pitchFamily="18" charset="0"/>
                <a:cs typeface="Arial" panose="020B0604020202020204" pitchFamily="34" charset="0"/>
              </a:rPr>
              <a:t>, “Sugar-Fueled Dissipative Living Materials” </a:t>
            </a:r>
            <a:r>
              <a:rPr lang="en-US" sz="1200" i="1" dirty="0">
                <a:effectLst/>
                <a:latin typeface="Arial" panose="020B0604020202020204" pitchFamily="34" charset="0"/>
                <a:ea typeface="Times New Roman" panose="02020603050405020304" pitchFamily="18" charset="0"/>
                <a:cs typeface="Arial" panose="020B0604020202020204" pitchFamily="34" charset="0"/>
              </a:rPr>
              <a:t>Journal of the American Chemical Society</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b="1" dirty="0">
                <a:effectLst/>
                <a:latin typeface="Arial" panose="020B0604020202020204" pitchFamily="34" charset="0"/>
                <a:ea typeface="Times New Roman" panose="02020603050405020304" pitchFamily="18" charset="0"/>
                <a:cs typeface="Arial" panose="020B0604020202020204" pitchFamily="34" charset="0"/>
              </a:rPr>
              <a:t>145</a:t>
            </a:r>
            <a:r>
              <a:rPr lang="en-US" sz="1200" dirty="0">
                <a:effectLst/>
                <a:latin typeface="Arial" panose="020B0604020202020204" pitchFamily="34" charset="0"/>
                <a:ea typeface="Times New Roman" panose="02020603050405020304" pitchFamily="18" charset="0"/>
                <a:cs typeface="Arial" panose="020B0604020202020204" pitchFamily="34" charset="0"/>
              </a:rPr>
              <a:t>, 1811-1817 (2023). </a:t>
            </a:r>
            <a:r>
              <a:rPr lang="en-US" sz="12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5"/>
              </a:rPr>
              <a:t>https://doi.org/10.1021/jacs.2c11122</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0260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3568</TotalTime>
  <Words>363</Words>
  <Application>Microsoft Office PowerPoint</Application>
  <PresentationFormat>Widescreen</PresentationFormat>
  <Paragraphs>20</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Calibri Light</vt:lpstr>
      <vt:lpstr>Roboto</vt:lpstr>
      <vt:lpstr>Sitka Subheading</vt:lpstr>
      <vt:lpstr>Times New Roman</vt:lpstr>
      <vt:lpstr>Wingdings</vt:lpstr>
      <vt:lpstr>Office Theme</vt:lpstr>
      <vt:lpstr>Sugar-fueled Dissipative Living Materials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Sung Joo Kim</cp:lastModifiedBy>
  <cp:revision>307</cp:revision>
  <cp:lastPrinted>2018-03-20T12:31:18Z</cp:lastPrinted>
  <dcterms:created xsi:type="dcterms:W3CDTF">2017-10-05T17:34:54Z</dcterms:created>
  <dcterms:modified xsi:type="dcterms:W3CDTF">2023-04-20T16:57:24Z</dcterms:modified>
</cp:coreProperties>
</file>