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/>
    <p:restoredTop sz="97615"/>
  </p:normalViewPr>
  <p:slideViewPr>
    <p:cSldViewPr snapToGrid="0" snapToObjects="1" showGuides="1">
      <p:cViewPr varScale="1">
        <p:scale>
          <a:sx n="197" d="100"/>
          <a:sy n="197" d="100"/>
        </p:scale>
        <p:origin x="5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orbe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2C1C-3085-5443-A31E-A3052AE9EDC1}" type="datetimeFigureOut">
              <a:rPr lang="en-US" smtClean="0">
                <a:latin typeface="Corbel"/>
              </a:rPr>
              <a:t>7/5/16</a:t>
            </a:fld>
            <a:endParaRPr lang="en-US" dirty="0">
              <a:latin typeface="Corbe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orbe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B8F58-779A-CD4A-B3A8-6F776BC0011A}" type="slidenum">
              <a:rPr lang="en-US" smtClean="0">
                <a:latin typeface="Corbel"/>
              </a:rPr>
              <a:t>‹#›</a:t>
            </a:fld>
            <a:endParaRPr lang="en-US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12477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rbe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rbel"/>
              </a:defRPr>
            </a:lvl1pPr>
          </a:lstStyle>
          <a:p>
            <a:fld id="{637C347F-88E8-C94A-92AF-E66988173146}" type="datetimeFigureOut">
              <a:rPr lang="en-US" smtClean="0"/>
              <a:pPr/>
              <a:t>7/5/16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rbe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rbel"/>
              </a:defRPr>
            </a:lvl1pPr>
          </a:lstStyle>
          <a:p>
            <a:fld id="{04E6E11F-3514-EC4B-B895-C00BDE8AAE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300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Corbe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Corbe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Corbe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Corbe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Corbe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6E11F-3514-EC4B-B895-C00BDE8AAE4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4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52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MRL-Slide-Banner-201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477000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53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837" y="2354309"/>
            <a:ext cx="4133735" cy="3962185"/>
          </a:xfrm>
          <a:prstGeom prst="rect">
            <a:avLst/>
          </a:prstGeom>
        </p:spPr>
      </p:pic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0" y="1426411"/>
            <a:ext cx="4738838" cy="5509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defRPr>
            </a:lvl1pPr>
            <a:lvl2pPr marL="37931725" indent="-37474525" eaLnBrk="0" hangingPunct="0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2pPr>
            <a:lvl3pPr eaLnBrk="0" hangingPunct="0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3pPr>
            <a:lvl4pPr eaLnBrk="0" hangingPunct="0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4pPr>
            <a:lvl5pPr eaLnBrk="0" hangingPunct="0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sym typeface="Arial" charset="0"/>
              </a:defRPr>
            </a:lvl9pPr>
          </a:lstStyle>
          <a:p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The use of a prototype “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TriBeam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” microscope, a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scanning electron microscope equipped with a femtosecond laser for rapid serial sectioning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, allows 3D views of materials to be obtained. Incorporating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both chemical data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and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crystallographic data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has allowed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the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nature, structure, and crystal orientation of the components to be determined within a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155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× 178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× 210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volume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of a biphasic 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Heusler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thermoelectric material. </a:t>
            </a:r>
            <a:endParaRPr lang="en-US" sz="1600" dirty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endParaRPr lang="en-US" sz="1600" dirty="0" smtClean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Right top: Visualization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of the TiNi</a:t>
            </a:r>
            <a:r>
              <a:rPr lang="en-US" sz="1600" baseline="-250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1.20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Sn dataset,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155 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 × 178</a:t>
            </a:r>
            <a:r>
              <a:rPr lang="en-US" sz="1600" baseline="-250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 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 × 210 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μm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in size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. Surfaces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of the volume colored by phase, where blue is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TiNiSn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, green is TiNi</a:t>
            </a:r>
            <a:r>
              <a:rPr lang="en-US" sz="1600" baseline="-250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2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Sn, and yellow is a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Ti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–Sn binary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.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Bottom: 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Misorientation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distribution function for grain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boundaries at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each of three interfaces in the volume: 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TiNiSn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/</a:t>
            </a:r>
            <a:r>
              <a:rPr lang="en-US" sz="160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TiNiSn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(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hH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/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hH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), 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TiNiSn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/TiNi</a:t>
            </a:r>
            <a:r>
              <a:rPr lang="en-US" sz="1600" baseline="-250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2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Sn (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hH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/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fH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), and TiNi</a:t>
            </a:r>
            <a:r>
              <a:rPr lang="en-US" sz="1600" baseline="-250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2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Sn/TiNi</a:t>
            </a:r>
            <a:r>
              <a:rPr lang="en-US" sz="1600" baseline="-250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2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Sn (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fH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/</a:t>
            </a:r>
            <a:r>
              <a:rPr lang="en-US" sz="1600" dirty="0" err="1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fH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).</a:t>
            </a:r>
          </a:p>
          <a:p>
            <a:endParaRPr lang="en-US" sz="1600" dirty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Published in </a:t>
            </a:r>
            <a:r>
              <a:rPr lang="en-US" sz="1600" i="1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APL Mater</a:t>
            </a:r>
            <a:r>
              <a:rPr lang="en-US" sz="1600" i="1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.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3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(2015)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096107.</a:t>
            </a:r>
            <a:endParaRPr lang="en-US" sz="1600" dirty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6135476"/>
            <a:ext cx="5334000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-1481757" y="20274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8" y="20022"/>
            <a:ext cx="4572000" cy="1415772"/>
          </a:xfrm>
          <a:prstGeom prst="rect">
            <a:avLst/>
          </a:prstGeom>
          <a:ln w="25400">
            <a:solidFill>
              <a:srgbClr val="00408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IRG-3: Robust Biphasic Materials</a:t>
            </a:r>
            <a:endParaRPr lang="en-US" dirty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3D Multimodal Imaging of Biphasic </a:t>
            </a:r>
            <a:r>
              <a:rPr lang="en-US" b="1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Thermoelectrics</a:t>
            </a:r>
            <a:endParaRPr lang="en-US" b="1" dirty="0" smtClean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algn="ctr"/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Craig J. Hawker, University of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California</a:t>
            </a:r>
          </a:p>
          <a:p>
            <a:pPr algn="ctr"/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Santa </a:t>
            </a:r>
            <a:r>
              <a:rPr lang="en-US" sz="160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Barbara, DMR 1121053</a:t>
            </a:r>
            <a:endParaRPr lang="en-US" sz="1600" dirty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214" y="163408"/>
            <a:ext cx="2497358" cy="277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2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109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Corbel</vt:lpstr>
      <vt:lpstr>Trebuchet MS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Seshadri</dc:creator>
  <cp:lastModifiedBy>Microsoft Office User</cp:lastModifiedBy>
  <cp:revision>57</cp:revision>
  <dcterms:created xsi:type="dcterms:W3CDTF">2015-03-08T23:50:49Z</dcterms:created>
  <dcterms:modified xsi:type="dcterms:W3CDTF">2016-07-05T17:41:22Z</dcterms:modified>
</cp:coreProperties>
</file>