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CF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30" autoAdjust="0"/>
    <p:restoredTop sz="84262" autoAdjust="0"/>
  </p:normalViewPr>
  <p:slideViewPr>
    <p:cSldViewPr snapToGrid="0" snapToObjects="1">
      <p:cViewPr>
        <p:scale>
          <a:sx n="131" d="100"/>
          <a:sy n="131" d="100"/>
        </p:scale>
        <p:origin x="344" y="-4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4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0CAD82-A0C8-4D0A-ABD4-C7506DA867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B8966-CA86-4F8B-A1DC-E4B27EA05F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72AFE-C766-4234-802D-4743A0E558C8}" type="datetimeFigureOut">
              <a:rPr lang="en-US" smtClean="0"/>
              <a:t>1/3/25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46503-97A3-4D9E-9B73-906CF497EA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24FD7-5E8B-4800-B492-5643BF03B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B36C-FB73-4403-8335-B2E006F35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2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FB3966-F140-43F2-BB90-69495BF7B5CD}" type="datetimeFigureOut">
              <a:rPr lang="en-US" smtClean="0"/>
              <a:t>1/3/25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7D0DCA-A90A-4D9A-9651-03AC7085F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2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D0DCA-A90A-4D9A-9651-03AC7085F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0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A3C91C77-9858-7D47-A426-16DA406264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cSlideMaster.Title SlideHeader">
            <a:extLst>
              <a:ext uri="{FF2B5EF4-FFF2-40B4-BE49-F238E27FC236}">
                <a16:creationId xmlns:a16="http://schemas.microsoft.com/office/drawing/2014/main" id="{2BD27BF1-EC54-988C-1D40-0EE7FA9F18E2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8" name="hcTitle SlideHeader">
            <a:extLst>
              <a:ext uri="{FF2B5EF4-FFF2-40B4-BE49-F238E27FC236}">
                <a16:creationId xmlns:a16="http://schemas.microsoft.com/office/drawing/2014/main" id="{4B0B0697-DADC-6BA5-FBBB-FC40609681C2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hcSlideMaster.Title and ContentHeader">
            <a:extLst>
              <a:ext uri="{FF2B5EF4-FFF2-40B4-BE49-F238E27FC236}">
                <a16:creationId xmlns:a16="http://schemas.microsoft.com/office/drawing/2014/main" id="{5ACF62A3-9F6A-9470-6FE6-034F7FA68558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@@T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704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15" y="152008"/>
            <a:ext cx="10962967" cy="566719"/>
          </a:xfrm>
        </p:spPr>
        <p:txBody>
          <a:bodyPr>
            <a:normAutofit/>
          </a:bodyPr>
          <a:lstStyle>
            <a:lvl1pPr algn="ctr">
              <a:defRPr sz="28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14" y="1211301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163799"/>
            <a:ext cx="12192000" cy="733878"/>
            <a:chOff x="0" y="6163799"/>
            <a:chExt cx="12192000" cy="7338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163799"/>
              <a:ext cx="12192000" cy="73387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4694" y="6201502"/>
              <a:ext cx="2445810" cy="60853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921219" y="6374350"/>
              <a:ext cx="4693357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Where Materials Begin &amp;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381" y="6201502"/>
              <a:ext cx="647112" cy="650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52E7C3-15CD-4B7F-B5C0-8618139B0E1C}" type="slidenum">
              <a:rPr lang="en-US" sz="2000" smtClean="0">
                <a:solidFill>
                  <a:schemeClr val="tx1"/>
                </a:solidFill>
              </a:rPr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6F2311-A370-47F6-8671-AADFADC6F053}"/>
              </a:ext>
            </a:extLst>
          </p:cNvPr>
          <p:cNvSpPr txBox="1"/>
          <p:nvPr userDrawn="1"/>
        </p:nvSpPr>
        <p:spPr>
          <a:xfrm>
            <a:off x="25052" y="-3562"/>
            <a:ext cx="12192000" cy="131031"/>
          </a:xfrm>
          <a:prstGeom prst="rect">
            <a:avLst/>
          </a:prstGeom>
          <a:gradFill>
            <a:gsLst>
              <a:gs pos="0">
                <a:schemeClr val="accent6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7" name="hcSlideMaster.1_Title and ContentHeader">
            <a:extLst>
              <a:ext uri="{FF2B5EF4-FFF2-40B4-BE49-F238E27FC236}">
                <a16:creationId xmlns:a16="http://schemas.microsoft.com/office/drawing/2014/main" id="{E061D820-C746-F621-7B53-C7E2CBCC766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0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1/3/25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hcSlideMaster.BlankHeader">
            <a:extLst>
              <a:ext uri="{FF2B5EF4-FFF2-40B4-BE49-F238E27FC236}">
                <a16:creationId xmlns:a16="http://schemas.microsoft.com/office/drawing/2014/main" id="{411FC376-3BBB-EB9A-073D-3013A6079BFC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8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FBA00-CEC0-FF45-A57B-8470651015F1}" type="datetimeFigureOut">
              <a:rPr lang="en-US" smtClean="0"/>
              <a:t>1/3/25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84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D36953-0DFC-4F49-9298-E739FD3F2CFC}"/>
              </a:ext>
            </a:extLst>
          </p:cNvPr>
          <p:cNvSpPr txBox="1"/>
          <p:nvPr/>
        </p:nvSpPr>
        <p:spPr>
          <a:xfrm>
            <a:off x="100483" y="207286"/>
            <a:ext cx="2814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UC Santa Barbara MRSEC</a:t>
            </a: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DMR-1720256	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6A9296-2844-4E28-A508-770A45A2E9C0}"/>
              </a:ext>
            </a:extLst>
          </p:cNvPr>
          <p:cNvSpPr txBox="1"/>
          <p:nvPr/>
        </p:nvSpPr>
        <p:spPr>
          <a:xfrm>
            <a:off x="5622122" y="845156"/>
            <a:ext cx="6027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Javier Read de Alaniz, Glenn Fredrickson, Rachel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Segalman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Slide132Footer" descr="  ">
            <a:extLst>
              <a:ext uri="{FF2B5EF4-FFF2-40B4-BE49-F238E27FC236}">
                <a16:creationId xmlns:a16="http://schemas.microsoft.com/office/drawing/2014/main" id="{7953A5E8-0785-710B-2979-10C32B3954A7}"/>
              </a:ext>
            </a:extLst>
          </p:cNvPr>
          <p:cNvSpPr txBox="1"/>
          <p:nvPr/>
        </p:nvSpPr>
        <p:spPr>
          <a:xfrm>
            <a:off x="0" y="6537960"/>
            <a:ext cx="242374" cy="22313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50">
                <a:solidFill>
                  <a:srgbClr val="000000"/>
                </a:solidFill>
                <a:latin typeface="Microsoft Sans Serif" panose="020B0604020202020204" pitchFamily="34" charset="0"/>
              </a:rPr>
              <a:t>  </a:t>
            </a:r>
          </a:p>
        </p:txBody>
      </p:sp>
      <p:sp>
        <p:nvSpPr>
          <p:cNvPr id="10" name="hcSlide132Header">
            <a:extLst>
              <a:ext uri="{FF2B5EF4-FFF2-40B4-BE49-F238E27FC236}">
                <a16:creationId xmlns:a16="http://schemas.microsoft.com/office/drawing/2014/main" id="{BEA88C26-D972-85D7-01BF-F2612F084A6D}"/>
              </a:ext>
            </a:extLst>
          </p:cNvPr>
          <p:cNvSpPr txBox="1"/>
          <p:nvPr/>
        </p:nvSpPr>
        <p:spPr>
          <a:xfrm>
            <a:off x="5994400" y="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FD30C1E-B398-C13E-4B7B-130D7712CFB5}"/>
              </a:ext>
            </a:extLst>
          </p:cNvPr>
          <p:cNvSpPr txBox="1">
            <a:spLocks/>
          </p:cNvSpPr>
          <p:nvPr/>
        </p:nvSpPr>
        <p:spPr>
          <a:xfrm>
            <a:off x="3818375" y="151087"/>
            <a:ext cx="7759108" cy="566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IRG-2: Light-Switchable and Self-Healable Polymer Electrolytes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084CBE-279E-47CA-942C-02C6C1A5932F}"/>
              </a:ext>
            </a:extLst>
          </p:cNvPr>
          <p:cNvSpPr/>
          <p:nvPr/>
        </p:nvSpPr>
        <p:spPr>
          <a:xfrm>
            <a:off x="5200650" y="4031302"/>
            <a:ext cx="6751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Figure: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Functionalizing different polymers with a small number of complementary ions dramatically changes the optical properties and morphology of blends.</a:t>
            </a:r>
          </a:p>
        </p:txBody>
      </p:sp>
      <p:sp>
        <p:nvSpPr>
          <p:cNvPr id="12" name="Text Box 28">
            <a:extLst>
              <a:ext uri="{FF2B5EF4-FFF2-40B4-BE49-F238E27FC236}">
                <a16:creationId xmlns:a16="http://schemas.microsoft.com/office/drawing/2014/main" id="{F5838CB8-5DBF-407F-BCB2-709E53B8F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48" y="1493716"/>
            <a:ext cx="4713922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/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Intellectual merit: </a:t>
            </a:r>
            <a:r>
              <a:rPr lang="en-US" sz="1400" dirty="0">
                <a:solidFill>
                  <a:prstClr val="black"/>
                </a:solidFill>
                <a:ea typeface="Arial" charset="0"/>
                <a:cs typeface="Arial" charset="0"/>
              </a:rPr>
              <a:t>Chemically dissimilar polymers are rarely miscible due to an entropy of mixing that scales as 1/</a:t>
            </a:r>
            <a:r>
              <a:rPr lang="en-US" sz="1400" i="1" dirty="0">
                <a:solidFill>
                  <a:prstClr val="black"/>
                </a:solidFill>
                <a:ea typeface="Arial" charset="0"/>
                <a:cs typeface="Arial" charset="0"/>
              </a:rPr>
              <a:t>N</a:t>
            </a:r>
            <a:r>
              <a:rPr lang="en-US" sz="1400" dirty="0">
                <a:solidFill>
                  <a:prstClr val="black"/>
                </a:solidFill>
                <a:ea typeface="Arial" charset="0"/>
                <a:cs typeface="Arial" charset="0"/>
              </a:rPr>
              <a:t>, where </a:t>
            </a:r>
            <a:r>
              <a:rPr lang="en-US" sz="1400" i="1" dirty="0">
                <a:solidFill>
                  <a:prstClr val="black"/>
                </a:solidFill>
                <a:ea typeface="Arial" charset="0"/>
                <a:cs typeface="Arial" charset="0"/>
              </a:rPr>
              <a:t>N</a:t>
            </a:r>
            <a:r>
              <a:rPr lang="en-US" sz="1400" dirty="0">
                <a:solidFill>
                  <a:prstClr val="black"/>
                </a:solidFill>
                <a:ea typeface="Arial" charset="0"/>
                <a:cs typeface="Arial" charset="0"/>
              </a:rPr>
              <a:t> is the degree of polymerization. As a consequence, the compatibilization of immiscible polymer blends presents a major challenge to plastics recycling efforts. This work demonstrates that when the chain ends of two highly immiscible polymers are functionalized with reacting acid and base groups, ionic junctions form </a:t>
            </a:r>
            <a:r>
              <a:rPr lang="en-US" sz="1400" i="1" dirty="0">
                <a:solidFill>
                  <a:prstClr val="black"/>
                </a:solidFill>
                <a:ea typeface="Arial" charset="0"/>
                <a:cs typeface="Arial" charset="0"/>
              </a:rPr>
              <a:t>in situ</a:t>
            </a:r>
            <a:r>
              <a:rPr lang="en-US" sz="1400" dirty="0">
                <a:solidFill>
                  <a:prstClr val="black"/>
                </a:solidFill>
                <a:ea typeface="Arial" charset="0"/>
                <a:cs typeface="Arial" charset="0"/>
              </a:rPr>
              <a:t> by proton transfer, leading to the stabilization of interfaces and the suppression of macroscopic phase separation. Self-consistent field theory (SCFT) revealed that ionic interactions can be tuned to create a broad range of morphologies, from microphases to </a:t>
            </a:r>
            <a:r>
              <a:rPr lang="en-US" sz="1400" dirty="0" err="1">
                <a:solidFill>
                  <a:prstClr val="black"/>
                </a:solidFill>
                <a:ea typeface="Arial" charset="0"/>
                <a:cs typeface="Arial" charset="0"/>
              </a:rPr>
              <a:t>macrophases</a:t>
            </a:r>
            <a:r>
              <a:rPr lang="en-US" sz="1400" dirty="0">
                <a:solidFill>
                  <a:prstClr val="black"/>
                </a:solidFill>
                <a:ea typeface="Arial" charset="0"/>
                <a:cs typeface="Arial" charset="0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lvl="0" eaLnBrk="1" hangingPunct="1"/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Broader Impacts: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ea typeface="Arial" charset="0"/>
                <a:cs typeface="Arial" charset="0"/>
              </a:rPr>
              <a:t>This work demonstrates a unique route to compatibilize immiscible polymers. These insights have implications in more efficient strategies to recycle plastic waste, a significant issue in society today.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9CC3F0-BC5E-4410-A803-5D041F3C10A3}"/>
              </a:ext>
            </a:extLst>
          </p:cNvPr>
          <p:cNvSpPr/>
          <p:nvPr/>
        </p:nvSpPr>
        <p:spPr>
          <a:xfrm>
            <a:off x="4928363" y="4947861"/>
            <a:ext cx="72794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S. </a:t>
            </a:r>
            <a:r>
              <a:rPr lang="en-US" sz="140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Xie</a:t>
            </a:r>
            <a:r>
              <a:rPr lang="en-US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, K. M. </a:t>
            </a:r>
            <a:r>
              <a:rPr lang="en-US" sz="140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Karnaukh</a:t>
            </a:r>
            <a:r>
              <a:rPr lang="en-US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, K.-C. Yang, D. Sun, K. T. Delaney, J. Read de Alaniz, G. H. Fredrickson, R. A. </a:t>
            </a:r>
            <a:r>
              <a:rPr lang="en-US" sz="1400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Segalman</a:t>
            </a:r>
            <a:r>
              <a:rPr lang="en-US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. Compatibilization of Polymer Blends by Ionic Bonding. </a:t>
            </a:r>
            <a:r>
              <a:rPr lang="fr-FR" sz="1400" i="1" dirty="0" err="1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Macromolecules</a:t>
            </a:r>
            <a:r>
              <a:rPr lang="fr-FR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2023</a:t>
            </a:r>
            <a:r>
              <a:rPr lang="fr-FR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, 56, 3617−3630.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46EA99-7318-44A9-8293-9685EB349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0677" y="5843189"/>
            <a:ext cx="2950472" cy="886028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4A03DA0-E037-4020-B0E0-230DD18547A5}"/>
              </a:ext>
            </a:extLst>
          </p:cNvPr>
          <p:cNvSpPr/>
          <p:nvPr/>
        </p:nvSpPr>
        <p:spPr>
          <a:xfrm>
            <a:off x="11030937" y="3589046"/>
            <a:ext cx="292100" cy="3324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6A8BAF-76F9-4A64-BDDE-B72EF3C1181C}"/>
              </a:ext>
            </a:extLst>
          </p:cNvPr>
          <p:cNvSpPr txBox="1"/>
          <p:nvPr/>
        </p:nvSpPr>
        <p:spPr>
          <a:xfrm>
            <a:off x="4674425" y="1602363"/>
            <a:ext cx="3680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Unfunctionalized PS/PDMS blend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8B641D-8F2A-497E-A234-3A6E4D0E4688}"/>
              </a:ext>
            </a:extLst>
          </p:cNvPr>
          <p:cNvSpPr txBox="1"/>
          <p:nvPr/>
        </p:nvSpPr>
        <p:spPr>
          <a:xfrm>
            <a:off x="8355012" y="1602363"/>
            <a:ext cx="3680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Compatibilized PS/PDMS ionic blend</a:t>
            </a:r>
          </a:p>
        </p:txBody>
      </p:sp>
      <p:pic>
        <p:nvPicPr>
          <p:cNvPr id="31" name="Picture 30" descr="As shown in the figure: Functionalizing different polymers with a small number of complementary ions dramatically changes the optical properties and morphology of blends.">
            <a:extLst>
              <a:ext uri="{FF2B5EF4-FFF2-40B4-BE49-F238E27FC236}">
                <a16:creationId xmlns:a16="http://schemas.microsoft.com/office/drawing/2014/main" id="{244EE652-07A2-491F-8911-67AD2ACC2A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1601" y="1897435"/>
            <a:ext cx="6408518" cy="185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026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3159</TotalTime>
  <Words>275</Words>
  <Application>Microsoft Macintosh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Sitka Subheading</vt:lpstr>
      <vt:lpstr>Arial</vt:lpstr>
      <vt:lpstr>Calibri</vt:lpstr>
      <vt:lpstr>Calibri Light</vt:lpstr>
      <vt:lpstr>Microsoft Sans Serif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</dc:creator>
  <cp:lastModifiedBy>Microsoft Office User</cp:lastModifiedBy>
  <cp:revision>311</cp:revision>
  <cp:lastPrinted>2018-03-20T12:31:18Z</cp:lastPrinted>
  <dcterms:created xsi:type="dcterms:W3CDTF">2017-10-05T17:34:54Z</dcterms:created>
  <dcterms:modified xsi:type="dcterms:W3CDTF">2025-01-03T17:25:27Z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b3ce50c2-235e-41d3-af8d-4994527742cb</vt:lpwstr>
  </property>
  <property fmtid="{D5CDD505-2E9C-101B-9397-08002B2CF9AE}" pid="3" name="ContainsCUI">
    <vt:lpwstr>No</vt:lpwstr>
  </property>
</Properties>
</file>