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6" autoAdjust="0"/>
    <p:restoredTop sz="84288" autoAdjust="0"/>
  </p:normalViewPr>
  <p:slideViewPr>
    <p:cSldViewPr snapToGrid="0" snapToObjects="1">
      <p:cViewPr varScale="1">
        <p:scale>
          <a:sx n="109" d="100"/>
          <a:sy n="109" d="100"/>
        </p:scale>
        <p:origin x="1424" y="19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1/3/25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1/3/25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3508209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2BD27BF1-EC54-988C-1D40-0EE7FA9F18E2}"/>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4B0B0697-DADC-6BA5-FBBB-FC40609681C2}"/>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5ACF62A3-9F6A-9470-6FE6-034F7FA68558}"/>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704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E061D820-C746-F621-7B53-C7E2CBCC766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411FC376-3BBB-EB9A-073D-3013A6079BF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1/3/25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ED36953-0DFC-4F49-9298-E739FD3F2CFC}"/>
              </a:ext>
            </a:extLst>
          </p:cNvPr>
          <p:cNvSpPr txBox="1"/>
          <p:nvPr/>
        </p:nvSpPr>
        <p:spPr>
          <a:xfrm>
            <a:off x="100483" y="207286"/>
            <a:ext cx="2814167" cy="523220"/>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UC Santa Barbara MRSEC</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DMR-1720256	</a:t>
            </a:r>
          </a:p>
        </p:txBody>
      </p:sp>
      <p:sp>
        <p:nvSpPr>
          <p:cNvPr id="21" name="TextBox 20">
            <a:extLst>
              <a:ext uri="{FF2B5EF4-FFF2-40B4-BE49-F238E27FC236}">
                <a16:creationId xmlns:a16="http://schemas.microsoft.com/office/drawing/2014/main" id="{426A9296-2844-4E28-A508-770A45A2E9C0}"/>
              </a:ext>
            </a:extLst>
          </p:cNvPr>
          <p:cNvSpPr txBox="1"/>
          <p:nvPr/>
        </p:nvSpPr>
        <p:spPr>
          <a:xfrm>
            <a:off x="6097055" y="845156"/>
            <a:ext cx="5225982"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Craig Hawker, Joan-Emma Shea, Matthew Helgeson</a:t>
            </a:r>
          </a:p>
        </p:txBody>
      </p:sp>
      <p:sp>
        <p:nvSpPr>
          <p:cNvPr id="9" name="flSlide132Footer" descr="  ">
            <a:extLst>
              <a:ext uri="{FF2B5EF4-FFF2-40B4-BE49-F238E27FC236}">
                <a16:creationId xmlns:a16="http://schemas.microsoft.com/office/drawing/2014/main" id="{7953A5E8-0785-710B-2979-10C32B3954A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10" name="hcSlide132Header">
            <a:extLst>
              <a:ext uri="{FF2B5EF4-FFF2-40B4-BE49-F238E27FC236}">
                <a16:creationId xmlns:a16="http://schemas.microsoft.com/office/drawing/2014/main" id="{BEA88C26-D972-85D7-01BF-F2612F084A6D}"/>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6" name="Title 1">
            <a:extLst>
              <a:ext uri="{FF2B5EF4-FFF2-40B4-BE49-F238E27FC236}">
                <a16:creationId xmlns:a16="http://schemas.microsoft.com/office/drawing/2014/main" id="{FFD30C1E-B398-C13E-4B7B-130D7712CFB5}"/>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IRG-3: Resilient Multiphase Soft Materials</a:t>
            </a:r>
          </a:p>
        </p:txBody>
      </p:sp>
      <p:sp>
        <p:nvSpPr>
          <p:cNvPr id="25" name="Rectangle 24">
            <a:extLst>
              <a:ext uri="{FF2B5EF4-FFF2-40B4-BE49-F238E27FC236}">
                <a16:creationId xmlns:a16="http://schemas.microsoft.com/office/drawing/2014/main" id="{AF084CBE-279E-47CA-942C-02C6C1A5932F}"/>
              </a:ext>
            </a:extLst>
          </p:cNvPr>
          <p:cNvSpPr/>
          <p:nvPr/>
        </p:nvSpPr>
        <p:spPr>
          <a:xfrm>
            <a:off x="5200650" y="1672335"/>
            <a:ext cx="6751180" cy="523220"/>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Figure:</a:t>
            </a:r>
            <a:r>
              <a:rPr lang="en-US" sz="1400" dirty="0">
                <a:latin typeface="Arial" panose="020B0604020202020204" pitchFamily="34" charset="0"/>
                <a:cs typeface="Arial" panose="020B0604020202020204" pitchFamily="34" charset="0"/>
              </a:rPr>
              <a:t> Mixtures of charged polymers create coacervates with unusual and unexpected morphologies. </a:t>
            </a:r>
          </a:p>
        </p:txBody>
      </p:sp>
      <p:sp>
        <p:nvSpPr>
          <p:cNvPr id="12" name="Text Box 28">
            <a:extLst>
              <a:ext uri="{FF2B5EF4-FFF2-40B4-BE49-F238E27FC236}">
                <a16:creationId xmlns:a16="http://schemas.microsoft.com/office/drawing/2014/main" id="{F5838CB8-5DBF-407F-BCB2-709E53B8FEA2}"/>
              </a:ext>
            </a:extLst>
          </p:cNvPr>
          <p:cNvSpPr txBox="1">
            <a:spLocks noChangeArrowheads="1"/>
          </p:cNvSpPr>
          <p:nvPr/>
        </p:nvSpPr>
        <p:spPr bwMode="auto">
          <a:xfrm>
            <a:off x="101248" y="1388443"/>
            <a:ext cx="4713922" cy="44012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eaLnBrk="1" hangingPunct="1"/>
            <a:r>
              <a:rPr kumimoji="0" lang="en-US" sz="1400" b="1" i="0" u="none" strike="noStrike" kern="1200" cap="none" spc="0" normalizeH="0" baseline="0" noProof="0" dirty="0">
                <a:ln>
                  <a:noFill/>
                </a:ln>
                <a:solidFill>
                  <a:prstClr val="black"/>
                </a:solidFill>
                <a:effectLst/>
                <a:uLnTx/>
                <a:uFillTx/>
                <a:latin typeface="Arial" charset="0"/>
                <a:ea typeface="Arial" charset="0"/>
                <a:cs typeface="Arial" charset="0"/>
              </a:rPr>
              <a:t>Intellectual merit: </a:t>
            </a:r>
            <a:r>
              <a:rPr lang="en-US" sz="1400" dirty="0">
                <a:solidFill>
                  <a:prstClr val="black"/>
                </a:solidFill>
                <a:ea typeface="Arial" charset="0"/>
                <a:cs typeface="Arial" charset="0"/>
              </a:rPr>
              <a:t>Biomolecular assembly processes involving a competition between specific intermolecular interactions and thermodynamic phase instability have been implicated in a number of pathological states and technological applications of biomaterials. This work studied polypeptide mixtures and revealed unexpectedly diverse morphologies ranging from partially coalescing and aggregated droplets to bulk precipitates, as well as a previously unreported reentrant liquid−liquid phase separation at high polypeptide concentration and ionic strength. All-atom molecular dynamics simulations of folded polypeptide complexes revealed a concentration dependence of β-sheet-rich secondary structure whose relative composition correlates with the observed macroscale mixture morphologies. </a:t>
            </a:r>
          </a:p>
          <a:p>
            <a:pPr lvl="0" eaLnBrk="1" hangingPunct="1"/>
            <a:endParaRPr kumimoji="0" lang="en-US" sz="1400" b="1" i="0" u="none" strike="noStrike" kern="1200" cap="none" spc="0" normalizeH="0" baseline="0" noProof="0" dirty="0">
              <a:ln>
                <a:noFill/>
              </a:ln>
              <a:solidFill>
                <a:prstClr val="black"/>
              </a:solidFill>
              <a:effectLst/>
              <a:uLnTx/>
              <a:uFillTx/>
              <a:latin typeface="Arial" charset="0"/>
              <a:ea typeface="Arial" charset="0"/>
              <a:cs typeface="Arial" charset="0"/>
            </a:endParaRPr>
          </a:p>
          <a:p>
            <a:pPr lvl="0" eaLnBrk="1" hangingPunct="1"/>
            <a:r>
              <a:rPr kumimoji="0" lang="en-US" sz="1400" b="1" i="0" u="none" strike="noStrike" kern="1200" cap="none" spc="0" normalizeH="0" baseline="0" noProof="0" dirty="0">
                <a:ln>
                  <a:noFill/>
                </a:ln>
                <a:solidFill>
                  <a:prstClr val="black"/>
                </a:solidFill>
                <a:effectLst/>
                <a:uLnTx/>
                <a:uFillTx/>
                <a:latin typeface="Arial" charset="0"/>
                <a:ea typeface="Arial" charset="0"/>
                <a:cs typeface="Arial" charset="0"/>
              </a:rPr>
              <a:t>Broader Impacts:</a:t>
            </a:r>
            <a:r>
              <a:rPr kumimoji="0" lang="en-US" sz="1400" b="0" i="0" u="none" strike="noStrike" kern="1200" cap="none" spc="0" normalizeH="0" baseline="0" noProof="0" dirty="0">
                <a:ln>
                  <a:noFill/>
                </a:ln>
                <a:solidFill>
                  <a:prstClr val="black"/>
                </a:solidFill>
                <a:effectLst/>
                <a:uLnTx/>
                <a:uFillTx/>
                <a:latin typeface="Arial" charset="0"/>
                <a:ea typeface="Arial" charset="0"/>
                <a:cs typeface="Arial" charset="0"/>
              </a:rPr>
              <a:t> </a:t>
            </a:r>
            <a:r>
              <a:rPr lang="en-US" sz="1400" dirty="0">
                <a:solidFill>
                  <a:prstClr val="black"/>
                </a:solidFill>
                <a:ea typeface="Arial" charset="0"/>
                <a:cs typeface="Arial" charset="0"/>
              </a:rPr>
              <a:t>This work elucidated the importance of balanced interactions in controlling morphology during coacervation with implications for biological systems that utilize similar physical principles.</a:t>
            </a:r>
            <a:endParaRPr lang="en-US" sz="1400" b="1" dirty="0">
              <a:solidFill>
                <a:prstClr val="black"/>
              </a:solidFill>
              <a:ea typeface="Arial" charset="0"/>
              <a:cs typeface="Arial" charset="0"/>
            </a:endParaRPr>
          </a:p>
        </p:txBody>
      </p:sp>
      <p:sp>
        <p:nvSpPr>
          <p:cNvPr id="13" name="Rectangle 12">
            <a:extLst>
              <a:ext uri="{FF2B5EF4-FFF2-40B4-BE49-F238E27FC236}">
                <a16:creationId xmlns:a16="http://schemas.microsoft.com/office/drawing/2014/main" id="{CC9CC3F0-BC5E-4410-A803-5D041F3C10A3}"/>
              </a:ext>
            </a:extLst>
          </p:cNvPr>
          <p:cNvSpPr/>
          <p:nvPr/>
        </p:nvSpPr>
        <p:spPr>
          <a:xfrm>
            <a:off x="4928363" y="4947861"/>
            <a:ext cx="6927735" cy="954107"/>
          </a:xfrm>
          <a:prstGeom prst="rect">
            <a:avLst/>
          </a:prstGeom>
        </p:spPr>
        <p:txBody>
          <a:bodyPr wrap="square">
            <a:spAutoFit/>
          </a:bodyPr>
          <a:lstStyle/>
          <a:p>
            <a:pPr lvl="0">
              <a:defRPr/>
            </a:pPr>
            <a:r>
              <a:rPr lang="en-US" sz="1400" dirty="0">
                <a:solidFill>
                  <a:prstClr val="black"/>
                </a:solidFill>
                <a:latin typeface="Arial" charset="0"/>
                <a:ea typeface="Arial" charset="0"/>
                <a:cs typeface="Arial" charset="0"/>
              </a:rPr>
              <a:t>N. J. Sinha, K. C. Cunha, R. Murphy, C. J. Hawker, J.-E. Shea, M. E. Helgeson. Competition Between </a:t>
            </a:r>
            <a:r>
              <a:rPr lang="en-US" sz="1400" i="1" dirty="0">
                <a:solidFill>
                  <a:prstClr val="black"/>
                </a:solidFill>
                <a:latin typeface="Arial" charset="0"/>
                <a:ea typeface="Arial" charset="0"/>
                <a:cs typeface="Arial" charset="0"/>
              </a:rPr>
              <a:t>β</a:t>
            </a:r>
            <a:r>
              <a:rPr lang="en-US" sz="1400" dirty="0">
                <a:solidFill>
                  <a:prstClr val="black"/>
                </a:solidFill>
                <a:latin typeface="Arial" charset="0"/>
                <a:ea typeface="Arial" charset="0"/>
                <a:cs typeface="Arial" charset="0"/>
              </a:rPr>
              <a:t>‑Sheet and Coacervate Domains Yields Diverse Morphologies in Mixtures of Oppositely Charged Homochiral Polypeptides. </a:t>
            </a:r>
            <a:r>
              <a:rPr lang="fr-FR" sz="1400" i="1" dirty="0" err="1">
                <a:solidFill>
                  <a:prstClr val="black"/>
                </a:solidFill>
                <a:latin typeface="Arial" charset="0"/>
                <a:ea typeface="Arial" charset="0"/>
                <a:cs typeface="Arial" charset="0"/>
              </a:rPr>
              <a:t>Biomacromolecules</a:t>
            </a:r>
            <a:r>
              <a:rPr lang="fr-FR" sz="1400" i="1" dirty="0">
                <a:solidFill>
                  <a:prstClr val="black"/>
                </a:solidFill>
                <a:latin typeface="Arial" charset="0"/>
                <a:ea typeface="Arial" charset="0"/>
                <a:cs typeface="Arial" charset="0"/>
              </a:rPr>
              <a:t> </a:t>
            </a:r>
            <a:r>
              <a:rPr lang="fr-FR" sz="1400" b="1" dirty="0">
                <a:solidFill>
                  <a:prstClr val="black"/>
                </a:solidFill>
                <a:latin typeface="Arial" charset="0"/>
                <a:ea typeface="Arial" charset="0"/>
                <a:cs typeface="Arial" charset="0"/>
              </a:rPr>
              <a:t>2023</a:t>
            </a:r>
            <a:r>
              <a:rPr lang="fr-FR" sz="1400" dirty="0">
                <a:solidFill>
                  <a:prstClr val="black"/>
                </a:solidFill>
                <a:latin typeface="Arial" charset="0"/>
                <a:ea typeface="Arial" charset="0"/>
                <a:cs typeface="Arial" charset="0"/>
              </a:rPr>
              <a:t>, 24, 3580−3588.</a:t>
            </a:r>
            <a:endParaRPr kumimoji="0" lang="en-US" sz="1400" b="0" u="none" strike="noStrike" kern="1200" cap="none" spc="0" normalizeH="0" baseline="0" noProof="0" dirty="0">
              <a:ln>
                <a:noFill/>
              </a:ln>
              <a:solidFill>
                <a:prstClr val="black"/>
              </a:solidFill>
              <a:effectLst/>
              <a:uLnTx/>
              <a:uFillTx/>
              <a:latin typeface="Arial" charset="0"/>
              <a:ea typeface="Arial" charset="0"/>
              <a:cs typeface="Arial" charset="0"/>
            </a:endParaRPr>
          </a:p>
        </p:txBody>
      </p:sp>
      <p:pic>
        <p:nvPicPr>
          <p:cNvPr id="4" name="Picture 3">
            <a:extLst>
              <a:ext uri="{FF2B5EF4-FFF2-40B4-BE49-F238E27FC236}">
                <a16:creationId xmlns:a16="http://schemas.microsoft.com/office/drawing/2014/main" id="{1346EA99-7318-44A9-8293-9685EB349A9A}"/>
              </a:ext>
            </a:extLst>
          </p:cNvPr>
          <p:cNvPicPr>
            <a:picLocks noChangeAspect="1"/>
          </p:cNvPicPr>
          <p:nvPr/>
        </p:nvPicPr>
        <p:blipFill>
          <a:blip r:embed="rId3"/>
          <a:stretch>
            <a:fillRect/>
          </a:stretch>
        </p:blipFill>
        <p:spPr>
          <a:xfrm>
            <a:off x="9040677" y="5843189"/>
            <a:ext cx="2950472" cy="886028"/>
          </a:xfrm>
          <a:prstGeom prst="rect">
            <a:avLst/>
          </a:prstGeom>
        </p:spPr>
      </p:pic>
      <p:sp>
        <p:nvSpPr>
          <p:cNvPr id="23" name="Rectangle 22">
            <a:extLst>
              <a:ext uri="{FF2B5EF4-FFF2-40B4-BE49-F238E27FC236}">
                <a16:creationId xmlns:a16="http://schemas.microsoft.com/office/drawing/2014/main" id="{E4A03DA0-E037-4020-B0E0-230DD18547A5}"/>
              </a:ext>
            </a:extLst>
          </p:cNvPr>
          <p:cNvSpPr/>
          <p:nvPr/>
        </p:nvSpPr>
        <p:spPr>
          <a:xfrm>
            <a:off x="11030937" y="3589046"/>
            <a:ext cx="292100" cy="3324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descr="Shown in the figure: Mixtures of charged polymers create coacervates with unusual and unexpected morphologies. ">
            <a:extLst>
              <a:ext uri="{FF2B5EF4-FFF2-40B4-BE49-F238E27FC236}">
                <a16:creationId xmlns:a16="http://schemas.microsoft.com/office/drawing/2014/main" id="{8D8D7377-1EEF-48D8-B831-ABFF0A592017}"/>
              </a:ext>
            </a:extLst>
          </p:cNvPr>
          <p:cNvPicPr>
            <a:picLocks noChangeAspect="1"/>
          </p:cNvPicPr>
          <p:nvPr/>
        </p:nvPicPr>
        <p:blipFill rotWithShape="1">
          <a:blip r:embed="rId4"/>
          <a:srcRect l="319" t="1364"/>
          <a:stretch/>
        </p:blipFill>
        <p:spPr>
          <a:xfrm>
            <a:off x="5102623" y="2422436"/>
            <a:ext cx="6599268" cy="2095351"/>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3157</TotalTime>
  <Words>227</Words>
  <Application>Microsoft Macintosh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Sitka Subheading</vt:lpstr>
      <vt:lpstr>Arial</vt:lpstr>
      <vt:lpstr>Calibri</vt:lpstr>
      <vt:lpstr>Calibri Light</vt:lpstr>
      <vt:lpstr>Microsoft Sans Serif</vt:lpstr>
      <vt:lpstr>Times New Roman</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Microsoft Office User</cp:lastModifiedBy>
  <cp:revision>317</cp:revision>
  <cp:lastPrinted>2018-03-20T12:31:18Z</cp:lastPrinted>
  <dcterms:created xsi:type="dcterms:W3CDTF">2017-10-05T17:34:54Z</dcterms:created>
  <dcterms:modified xsi:type="dcterms:W3CDTF">2025-01-03T17:33:01Z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b3ce50c2-235e-41d3-af8d-4994527742cb</vt:lpwstr>
  </property>
  <property fmtid="{D5CDD505-2E9C-101B-9397-08002B2CF9AE}" pid="3" name="ContainsCUI">
    <vt:lpwstr>No</vt:lpwstr>
  </property>
</Properties>
</file>