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62" autoAdjust="0"/>
    <p:restoredTop sz="92876"/>
  </p:normalViewPr>
  <p:slideViewPr>
    <p:cSldViewPr snapToGrid="0" snapToObjects="1">
      <p:cViewPr varScale="1">
        <p:scale>
          <a:sx n="117" d="100"/>
          <a:sy n="117" d="100"/>
        </p:scale>
        <p:origin x="2416"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E9E8B7E-3D68-7F4A-BEF1-2E33EAF00261}" type="datetimeFigureOut">
              <a:rPr lang="en-US" smtClean="0"/>
              <a:t>5/14/22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2D402A6-F720-3642-901B-D1C5B578ADBD}" type="slidenum">
              <a:rPr lang="en-US" smtClean="0"/>
              <a:t>‹#›</a:t>
            </a:fld>
            <a:endParaRPr lang="en-US"/>
          </a:p>
        </p:txBody>
      </p:sp>
    </p:spTree>
    <p:extLst>
      <p:ext uri="{BB962C8B-B14F-4D97-AF65-F5344CB8AC3E}">
        <p14:creationId xmlns:p14="http://schemas.microsoft.com/office/powerpoint/2010/main" val="3465716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D402A6-F720-3642-901B-D1C5B578ADBD}" type="slidenum">
              <a:rPr lang="en-US" smtClean="0"/>
              <a:t>1</a:t>
            </a:fld>
            <a:endParaRPr lang="en-US"/>
          </a:p>
        </p:txBody>
      </p:sp>
    </p:spTree>
    <p:extLst>
      <p:ext uri="{BB962C8B-B14F-4D97-AF65-F5344CB8AC3E}">
        <p14:creationId xmlns:p14="http://schemas.microsoft.com/office/powerpoint/2010/main" val="2441075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5/14/22</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6" r:id="rId1"/>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0" y="1119970"/>
            <a:ext cx="4571999" cy="276999"/>
          </a:xfrm>
          <a:prstGeom prst="rect">
            <a:avLst/>
          </a:prstGeom>
        </p:spPr>
        <p:txBody>
          <a:bodyPr wrap="square" anchor="ctr">
            <a:spAutoFit/>
          </a:bodyPr>
          <a:lstStyle/>
          <a:p>
            <a:pPr algn="ctr"/>
            <a:r>
              <a:rPr lang="en-US" sz="1200" b="1" cap="small" dirty="0">
                <a:solidFill>
                  <a:schemeClr val="bg1"/>
                </a:solidFill>
                <a:latin typeface="Arial" charset="0"/>
                <a:ea typeface="Arial" charset="0"/>
                <a:cs typeface="Arial" charset="0"/>
              </a:rPr>
              <a:t>University of California Santa Barbara</a:t>
            </a:r>
          </a:p>
        </p:txBody>
      </p:sp>
      <p:sp>
        <p:nvSpPr>
          <p:cNvPr id="9" name="Text Box 28"/>
          <p:cNvSpPr txBox="1">
            <a:spLocks noChangeArrowheads="1"/>
          </p:cNvSpPr>
          <p:nvPr/>
        </p:nvSpPr>
        <p:spPr bwMode="auto">
          <a:xfrm>
            <a:off x="87749" y="1390594"/>
            <a:ext cx="4920726" cy="4493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500" b="1" dirty="0">
                <a:ea typeface="Arial" charset="0"/>
                <a:cs typeface="Arial" charset="0"/>
              </a:rPr>
              <a:t>Intellectual merit: </a:t>
            </a:r>
            <a:r>
              <a:rPr lang="en-US" sz="1500" dirty="0">
                <a:ea typeface="Arial" charset="0"/>
                <a:cs typeface="Arial" charset="0"/>
              </a:rPr>
              <a:t>Samples of Alnico magnets were printed by selective laser melting, and their microstructure was investigated in 3D at the mm</a:t>
            </a:r>
            <a:r>
              <a:rPr lang="en-US" sz="1500" baseline="30000" dirty="0">
                <a:ea typeface="Arial" charset="0"/>
                <a:cs typeface="Arial" charset="0"/>
              </a:rPr>
              <a:t>3</a:t>
            </a:r>
            <a:r>
              <a:rPr lang="en-US" sz="1500" dirty="0">
                <a:ea typeface="Arial" charset="0"/>
                <a:cs typeface="Arial" charset="0"/>
              </a:rPr>
              <a:t>-scale using the femtosecond-laser enabled </a:t>
            </a:r>
            <a:r>
              <a:rPr lang="en-US" sz="1500" dirty="0" err="1">
                <a:ea typeface="Arial" charset="0"/>
                <a:cs typeface="Arial" charset="0"/>
              </a:rPr>
              <a:t>TriBeam</a:t>
            </a:r>
            <a:r>
              <a:rPr lang="en-US" sz="1500" dirty="0">
                <a:ea typeface="Arial" charset="0"/>
                <a:cs typeface="Arial" charset="0"/>
              </a:rPr>
              <a:t> microscope. A multiscale characterization effort revealed an equiaxed grain structure with printing-induced porosity, as well as the presence of magnetic spinodal </a:t>
            </a:r>
            <a:r>
              <a:rPr lang="en-US" sz="1500" dirty="0">
                <a:latin typeface="Symbol" pitchFamily="2" charset="2"/>
                <a:ea typeface="Arial" charset="0"/>
                <a:cs typeface="Arial" charset="0"/>
              </a:rPr>
              <a:t>ɑ</a:t>
            </a:r>
            <a:r>
              <a:rPr lang="en-US" sz="1500" baseline="-25000" dirty="0">
                <a:ea typeface="Arial" charset="0"/>
                <a:cs typeface="Arial" charset="0"/>
              </a:rPr>
              <a:t>1</a:t>
            </a:r>
            <a:r>
              <a:rPr lang="en-US" sz="1500" dirty="0">
                <a:ea typeface="Arial" charset="0"/>
                <a:cs typeface="Arial" charset="0"/>
              </a:rPr>
              <a:t>//</a:t>
            </a:r>
            <a:r>
              <a:rPr lang="en-US" sz="1500" dirty="0">
                <a:latin typeface="Symbol" pitchFamily="2" charset="2"/>
                <a:ea typeface="Arial" charset="0"/>
                <a:cs typeface="Arial" charset="0"/>
              </a:rPr>
              <a:t>ɑ</a:t>
            </a:r>
            <a:r>
              <a:rPr lang="en-US" sz="1500" baseline="-25000" dirty="0">
                <a:ea typeface="Arial" charset="0"/>
                <a:cs typeface="Arial" charset="0"/>
              </a:rPr>
              <a:t>2</a:t>
            </a:r>
            <a:r>
              <a:rPr lang="en-US" sz="1500" dirty="0">
                <a:ea typeface="Arial" charset="0"/>
                <a:cs typeface="Arial" charset="0"/>
              </a:rPr>
              <a:t> phase, leading to moderate coercivities.</a:t>
            </a:r>
          </a:p>
          <a:p>
            <a:pPr eaLnBrk="1" hangingPunct="1"/>
            <a:endParaRPr lang="en-US" sz="1500" dirty="0">
              <a:ea typeface="Arial" charset="0"/>
              <a:cs typeface="Arial" charset="0"/>
            </a:endParaRPr>
          </a:p>
          <a:p>
            <a:pPr eaLnBrk="1" hangingPunct="1"/>
            <a:r>
              <a:rPr lang="en-US" sz="1500" b="1" dirty="0">
                <a:ea typeface="Arial" charset="0"/>
                <a:cs typeface="Arial" charset="0"/>
              </a:rPr>
              <a:t>Broader Impacts: </a:t>
            </a:r>
            <a:r>
              <a:rPr lang="en-US" sz="1500" dirty="0"/>
              <a:t>Additive manufacturing of functional materials is still nascent, </a:t>
            </a:r>
            <a:r>
              <a:rPr lang="en-US" sz="1500"/>
              <a:t>yet promises </a:t>
            </a:r>
            <a:r>
              <a:rPr lang="en-US" sz="1500" dirty="0"/>
              <a:t>the ability to build permanent magnets into complex geometries for use in actuators and electric motors for increasing performance and reducing weight. Since Alnico material is hard to mechanically work into final shapes, any near net shape manufacturing such as additive manufacturing would provide a major advantage over conventional fabrication routes.</a:t>
            </a:r>
          </a:p>
          <a:p>
            <a:pPr eaLnBrk="1" hangingPunct="1"/>
            <a:endParaRPr lang="en-US" sz="1600" dirty="0">
              <a:ea typeface="Arial" charset="0"/>
              <a:cs typeface="Arial" charset="0"/>
            </a:endParaRPr>
          </a:p>
        </p:txBody>
      </p:sp>
      <p:sp>
        <p:nvSpPr>
          <p:cNvPr id="3" name="Rectangle 2"/>
          <p:cNvSpPr/>
          <p:nvPr/>
        </p:nvSpPr>
        <p:spPr>
          <a:xfrm>
            <a:off x="3563008" y="109940"/>
            <a:ext cx="5524152" cy="707886"/>
          </a:xfrm>
          <a:prstGeom prst="rect">
            <a:avLst/>
          </a:prstGeom>
        </p:spPr>
        <p:txBody>
          <a:bodyPr wrap="square">
            <a:spAutoFit/>
          </a:bodyPr>
          <a:lstStyle/>
          <a:p>
            <a:r>
              <a:rPr lang="en-US" sz="2000" b="1" dirty="0">
                <a:latin typeface="Arial" charset="0"/>
                <a:ea typeface="Arial" charset="0"/>
                <a:cs typeface="Arial" charset="0"/>
              </a:rPr>
              <a:t>IRG1: Microstructural evolution in additively manufactured magnetic materials</a:t>
            </a:r>
          </a:p>
        </p:txBody>
      </p:sp>
      <p:sp>
        <p:nvSpPr>
          <p:cNvPr id="4" name="Rectangle 3"/>
          <p:cNvSpPr/>
          <p:nvPr/>
        </p:nvSpPr>
        <p:spPr>
          <a:xfrm>
            <a:off x="10510" y="5529477"/>
            <a:ext cx="9144001" cy="954107"/>
          </a:xfrm>
          <a:prstGeom prst="rect">
            <a:avLst/>
          </a:prstGeom>
        </p:spPr>
        <p:txBody>
          <a:bodyPr wrap="square">
            <a:spAutoFit/>
          </a:bodyPr>
          <a:lstStyle/>
          <a:p>
            <a:r>
              <a:rPr lang="en-US" sz="1400" dirty="0" err="1">
                <a:latin typeface="Arial" panose="020B0604020202020204" pitchFamily="34" charset="0"/>
                <a:ea typeface="Arial" charset="0"/>
                <a:cs typeface="Arial" panose="020B0604020202020204" pitchFamily="34" charset="0"/>
              </a:rPr>
              <a:t>Rottmann</a:t>
            </a:r>
            <a:r>
              <a:rPr lang="en-US" sz="1400" dirty="0">
                <a:latin typeface="Arial" panose="020B0604020202020204" pitchFamily="34" charset="0"/>
                <a:ea typeface="Arial" charset="0"/>
                <a:cs typeface="Arial" panose="020B0604020202020204" pitchFamily="34" charset="0"/>
              </a:rPr>
              <a:t>, Polonsky, Francis, </a:t>
            </a:r>
            <a:r>
              <a:rPr lang="en-US" sz="1400" dirty="0" err="1">
                <a:latin typeface="Arial" panose="020B0604020202020204" pitchFamily="34" charset="0"/>
                <a:ea typeface="Arial" charset="0"/>
                <a:cs typeface="Arial" panose="020B0604020202020204" pitchFamily="34" charset="0"/>
              </a:rPr>
              <a:t>Emigh</a:t>
            </a:r>
            <a:r>
              <a:rPr lang="en-US" sz="1400" dirty="0">
                <a:latin typeface="Arial" panose="020B0604020202020204" pitchFamily="34" charset="0"/>
                <a:ea typeface="Arial" charset="0"/>
                <a:cs typeface="Arial" panose="020B0604020202020204" pitchFamily="34" charset="0"/>
              </a:rPr>
              <a:t>, </a:t>
            </a:r>
            <a:r>
              <a:rPr lang="en-US" sz="1400" dirty="0" err="1">
                <a:latin typeface="Arial" panose="020B0604020202020204" pitchFamily="34" charset="0"/>
                <a:ea typeface="Arial" charset="0"/>
                <a:cs typeface="Arial" panose="020B0604020202020204" pitchFamily="34" charset="0"/>
              </a:rPr>
              <a:t>Krispin</a:t>
            </a:r>
            <a:r>
              <a:rPr lang="en-US" sz="1400" dirty="0">
                <a:latin typeface="Arial" panose="020B0604020202020204" pitchFamily="34" charset="0"/>
                <a:ea typeface="Arial" charset="0"/>
                <a:cs typeface="Arial" panose="020B0604020202020204" pitchFamily="34" charset="0"/>
              </a:rPr>
              <a:t>, Rieger, Echlin, Levi, Pollock, </a:t>
            </a:r>
            <a:r>
              <a:rPr lang="en-US" sz="1400" dirty="0" err="1">
                <a:latin typeface="Arial" panose="020B0604020202020204" pitchFamily="34" charset="0"/>
                <a:ea typeface="Arial" charset="0"/>
                <a:cs typeface="Arial" panose="020B0604020202020204" pitchFamily="34" charset="0"/>
              </a:rPr>
              <a:t>TriBeam</a:t>
            </a:r>
            <a:r>
              <a:rPr lang="en-US" sz="1400" dirty="0">
                <a:latin typeface="Arial" panose="020B0604020202020204" pitchFamily="34" charset="0"/>
                <a:ea typeface="Arial" charset="0"/>
                <a:cs typeface="Arial" panose="020B0604020202020204" pitchFamily="34" charset="0"/>
              </a:rPr>
              <a:t> tomography and microstructure evolution in additively manufactured Alnico magnets, Materials Today </a:t>
            </a:r>
            <a:r>
              <a:rPr lang="en-US" sz="1400" b="1" dirty="0">
                <a:latin typeface="Arial" panose="020B0604020202020204" pitchFamily="34" charset="0"/>
                <a:ea typeface="Arial" charset="0"/>
                <a:cs typeface="Arial" panose="020B0604020202020204" pitchFamily="34" charset="0"/>
              </a:rPr>
              <a:t>49</a:t>
            </a:r>
            <a:r>
              <a:rPr lang="en-US" sz="1400" dirty="0">
                <a:latin typeface="Arial" panose="020B0604020202020204" pitchFamily="34" charset="0"/>
                <a:ea typeface="Arial" charset="0"/>
                <a:cs typeface="Arial" panose="020B0604020202020204" pitchFamily="34" charset="0"/>
              </a:rPr>
              <a:t> (2021) 23-34. </a:t>
            </a:r>
          </a:p>
          <a:p>
            <a:r>
              <a:rPr lang="en-US" sz="1400" dirty="0">
                <a:latin typeface="Arial" panose="020B0604020202020204" pitchFamily="34" charset="0"/>
                <a:ea typeface="Arial" charset="0"/>
                <a:cs typeface="Arial" panose="020B0604020202020204" pitchFamily="34" charset="0"/>
              </a:rPr>
              <a:t>DOI: 10.1016/j.mattod.2021.05.00323</a:t>
            </a:r>
          </a:p>
          <a:p>
            <a:endParaRPr lang="en-US" sz="1400" dirty="0" err="1">
              <a:latin typeface="Arial" panose="020B0604020202020204" pitchFamily="34" charset="0"/>
              <a:ea typeface="Arial" charset="0"/>
              <a:cs typeface="Arial" panose="020B0604020202020204" pitchFamily="34" charset="0"/>
            </a:endParaRPr>
          </a:p>
        </p:txBody>
      </p:sp>
      <p:sp>
        <p:nvSpPr>
          <p:cNvPr id="20" name="Rectangle 19">
            <a:extLst>
              <a:ext uri="{FF2B5EF4-FFF2-40B4-BE49-F238E27FC236}">
                <a16:creationId xmlns:a16="http://schemas.microsoft.com/office/drawing/2014/main" id="{50C6D0A9-579B-B744-8C4D-0C6F2F1E58C4}"/>
              </a:ext>
            </a:extLst>
          </p:cNvPr>
          <p:cNvSpPr/>
          <p:nvPr/>
        </p:nvSpPr>
        <p:spPr>
          <a:xfrm>
            <a:off x="152400" y="316140"/>
            <a:ext cx="2759824" cy="338554"/>
          </a:xfrm>
          <a:prstGeom prst="rect">
            <a:avLst/>
          </a:prstGeom>
        </p:spPr>
        <p:txBody>
          <a:bodyPr wrap="square" anchor="ctr">
            <a:spAutoFit/>
          </a:bodyPr>
          <a:lstStyle/>
          <a:p>
            <a:pPr algn="ctr"/>
            <a:r>
              <a:rPr lang="en-US" sz="1600" dirty="0">
                <a:ln>
                  <a:solidFill>
                    <a:srgbClr val="FFFFFF"/>
                  </a:solidFill>
                </a:ln>
                <a:solidFill>
                  <a:schemeClr val="bg1"/>
                </a:solidFill>
                <a:latin typeface="Arial" panose="020B0604020202020204" pitchFamily="34" charset="0"/>
                <a:cs typeface="Arial" panose="020B0604020202020204" pitchFamily="34" charset="0"/>
              </a:rPr>
              <a:t>NSF DMR 1720256</a:t>
            </a:r>
          </a:p>
        </p:txBody>
      </p:sp>
      <p:sp>
        <p:nvSpPr>
          <p:cNvPr id="21" name="Rectangle 20">
            <a:extLst>
              <a:ext uri="{FF2B5EF4-FFF2-40B4-BE49-F238E27FC236}">
                <a16:creationId xmlns:a16="http://schemas.microsoft.com/office/drawing/2014/main" id="{52AB6591-F7A8-E845-8FE3-D52234DD31CD}"/>
              </a:ext>
            </a:extLst>
          </p:cNvPr>
          <p:cNvSpPr/>
          <p:nvPr/>
        </p:nvSpPr>
        <p:spPr>
          <a:xfrm>
            <a:off x="0" y="714978"/>
            <a:ext cx="3211033" cy="338554"/>
          </a:xfrm>
          <a:prstGeom prst="rect">
            <a:avLst/>
          </a:prstGeom>
        </p:spPr>
        <p:txBody>
          <a:bodyPr wrap="square" anchor="ctr">
            <a:spAutoFit/>
          </a:bodyPr>
          <a:lstStyle/>
          <a:p>
            <a:pPr algn="ctr"/>
            <a:r>
              <a:rPr lang="en-US" sz="1600" b="1" dirty="0">
                <a:solidFill>
                  <a:srgbClr val="002060"/>
                </a:solidFill>
                <a:latin typeface="Arial" panose="020B0604020202020204" pitchFamily="34" charset="0"/>
                <a:cs typeface="Arial" panose="020B0604020202020204" pitchFamily="34" charset="0"/>
              </a:rPr>
              <a:t>2022 Highlight</a:t>
            </a:r>
          </a:p>
        </p:txBody>
      </p:sp>
      <p:sp>
        <p:nvSpPr>
          <p:cNvPr id="14" name="TextBox 13"/>
          <p:cNvSpPr txBox="1"/>
          <p:nvPr/>
        </p:nvSpPr>
        <p:spPr>
          <a:xfrm>
            <a:off x="4778830" y="5048222"/>
            <a:ext cx="4415555" cy="523220"/>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Top: </a:t>
            </a:r>
            <a:r>
              <a:rPr lang="en-US" sz="1400" dirty="0">
                <a:latin typeface="Arial" panose="020B0604020202020204" pitchFamily="34" charset="0"/>
                <a:cs typeface="Arial" panose="020B0604020202020204" pitchFamily="34" charset="0"/>
              </a:rPr>
              <a:t>Additively manufactured Alnico magnets and 3D microstructure generated using </a:t>
            </a:r>
            <a:r>
              <a:rPr lang="en-US" sz="1400" dirty="0" err="1">
                <a:latin typeface="Arial" panose="020B0604020202020204" pitchFamily="34" charset="0"/>
                <a:cs typeface="Arial" panose="020B0604020202020204" pitchFamily="34" charset="0"/>
              </a:rPr>
              <a:t>TriBeam</a:t>
            </a:r>
            <a:r>
              <a:rPr lang="en-US" sz="1400" dirty="0">
                <a:latin typeface="Arial" panose="020B0604020202020204" pitchFamily="34" charset="0"/>
                <a:cs typeface="Arial" panose="020B0604020202020204" pitchFamily="34" charset="0"/>
              </a:rPr>
              <a:t> tomography.</a:t>
            </a:r>
          </a:p>
        </p:txBody>
      </p:sp>
      <p:pic>
        <p:nvPicPr>
          <p:cNvPr id="10" name="Picture 9">
            <a:extLst>
              <a:ext uri="{FF2B5EF4-FFF2-40B4-BE49-F238E27FC236}">
                <a16:creationId xmlns:a16="http://schemas.microsoft.com/office/drawing/2014/main" id="{224ED389-E3DB-8AF5-E8E6-3CBC5AC29840}"/>
              </a:ext>
            </a:extLst>
          </p:cNvPr>
          <p:cNvPicPr>
            <a:picLocks noChangeAspect="1"/>
          </p:cNvPicPr>
          <p:nvPr/>
        </p:nvPicPr>
        <p:blipFill>
          <a:blip r:embed="rId3"/>
          <a:stretch>
            <a:fillRect/>
          </a:stretch>
        </p:blipFill>
        <p:spPr>
          <a:xfrm>
            <a:off x="5423171" y="1587136"/>
            <a:ext cx="3045915" cy="3363198"/>
          </a:xfrm>
          <a:prstGeom prst="rect">
            <a:avLst/>
          </a:prstGeom>
        </p:spPr>
      </p:pic>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14921</TotalTime>
  <Words>210</Words>
  <Application>Microsoft Macintosh PowerPoint</Application>
  <PresentationFormat>On-screen Show (4:3)</PresentationFormat>
  <Paragraphs>11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News Gothic MT</vt:lpstr>
      <vt:lpstr>Symbol</vt:lpstr>
      <vt:lpstr>Wingdings 2</vt:lpstr>
      <vt:lpstr>Breeze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Ram Seshadri</cp:lastModifiedBy>
  <cp:revision>99</cp:revision>
  <cp:lastPrinted>2016-10-20T17:00:33Z</cp:lastPrinted>
  <dcterms:created xsi:type="dcterms:W3CDTF">2016-07-19T18:16:54Z</dcterms:created>
  <dcterms:modified xsi:type="dcterms:W3CDTF">2022-05-15T01:06:32Z</dcterms:modified>
  <cp:category/>
</cp:coreProperties>
</file>