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92876"/>
  </p:normalViewPr>
  <p:slideViewPr>
    <p:cSldViewPr snapToGrid="0" snapToObjects="1">
      <p:cViewPr varScale="1">
        <p:scale>
          <a:sx n="117" d="100"/>
          <a:sy n="117" d="100"/>
        </p:scale>
        <p:origin x="24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E9E8B7E-3D68-7F4A-BEF1-2E33EAF00261}" type="datetimeFigureOut">
              <a:rPr lang="en-US" smtClean="0"/>
              <a:t>3/27/22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D402A6-F720-3642-901B-D1C5B578ADBD}" type="slidenum">
              <a:rPr lang="en-US" smtClean="0"/>
              <a:t>‹#›</a:t>
            </a:fld>
            <a:endParaRPr lang="en-US"/>
          </a:p>
        </p:txBody>
      </p:sp>
    </p:spTree>
    <p:extLst>
      <p:ext uri="{BB962C8B-B14F-4D97-AF65-F5344CB8AC3E}">
        <p14:creationId xmlns:p14="http://schemas.microsoft.com/office/powerpoint/2010/main" val="34657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402A6-F720-3642-901B-D1C5B578ADBD}" type="slidenum">
              <a:rPr lang="en-US" smtClean="0"/>
              <a:t>1</a:t>
            </a:fld>
            <a:endParaRPr lang="en-US"/>
          </a:p>
        </p:txBody>
      </p:sp>
    </p:spTree>
    <p:extLst>
      <p:ext uri="{BB962C8B-B14F-4D97-AF65-F5344CB8AC3E}">
        <p14:creationId xmlns:p14="http://schemas.microsoft.com/office/powerpoint/2010/main" val="244107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3/27/22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119970"/>
            <a:ext cx="4571999" cy="276999"/>
          </a:xfrm>
          <a:prstGeom prst="rect">
            <a:avLst/>
          </a:prstGeom>
        </p:spPr>
        <p:txBody>
          <a:bodyPr wrap="square" anchor="ctr">
            <a:spAutoFit/>
          </a:bodyPr>
          <a:lstStyle/>
          <a:p>
            <a:pPr algn="ctr"/>
            <a:r>
              <a:rPr lang="en-US" sz="1200" b="1" cap="small" dirty="0">
                <a:solidFill>
                  <a:schemeClr val="bg1"/>
                </a:solidFill>
                <a:latin typeface="Arial" charset="0"/>
                <a:ea typeface="Arial" charset="0"/>
                <a:cs typeface="Arial" charset="0"/>
              </a:rPr>
              <a:t>University of California Santa Barbara</a:t>
            </a:r>
          </a:p>
        </p:txBody>
      </p:sp>
      <p:sp>
        <p:nvSpPr>
          <p:cNvPr id="9" name="Text Box 28"/>
          <p:cNvSpPr txBox="1">
            <a:spLocks noChangeArrowheads="1"/>
          </p:cNvSpPr>
          <p:nvPr/>
        </p:nvSpPr>
        <p:spPr bwMode="auto">
          <a:xfrm>
            <a:off x="-39020" y="1026890"/>
            <a:ext cx="4572000"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b="1" dirty="0">
                <a:ea typeface="Arial" charset="0"/>
                <a:cs typeface="Arial" charset="0"/>
              </a:rPr>
              <a:t>Intellectual merit: </a:t>
            </a:r>
            <a:r>
              <a:rPr lang="en-US" sz="1500" dirty="0">
                <a:ea typeface="Arial" charset="0"/>
                <a:cs typeface="Arial" charset="0"/>
              </a:rPr>
              <a:t>Ionic transport in polymers typically undergoes a standard liquidlike transport mechanism whereby diffusion of ions is permitted only by relaxation of the local fluid elements, this mechanism results in limitations in designing conductive and cation-selective electrolytes. In this work we demonstrate that superionic transport (untethered to polymer dynamics) is possible in semicrystalline poly(zwitterionic liquids).  These materials have higher combined selectivity and conductivity than existing polyelectrolytes.  This work is now part of a broader collaboration with Mitsubishi Chemical for development as a potential battery material.</a:t>
            </a:r>
            <a:endParaRPr lang="en-US" sz="1500" b="1" dirty="0">
              <a:ea typeface="Arial" charset="0"/>
              <a:cs typeface="Arial" charset="0"/>
            </a:endParaRPr>
          </a:p>
          <a:p>
            <a:pPr eaLnBrk="1" hangingPunct="1"/>
            <a:r>
              <a:rPr lang="en-US" sz="1500" b="1" dirty="0">
                <a:ea typeface="Arial" charset="0"/>
                <a:cs typeface="Arial" charset="0"/>
              </a:rPr>
              <a:t>Broader Impacts: </a:t>
            </a:r>
            <a:r>
              <a:rPr lang="en-US" sz="1500" dirty="0">
                <a:ea typeface="Arial" charset="0"/>
                <a:cs typeface="Arial" charset="0"/>
              </a:rPr>
              <a:t>Solid electrolytes are advantageous for applications in batteries due to an ability to mitigate instabilities in battery cells. These innovative polymer electrolytes are advantageous over classic systems as they simultaneously possess favorable mechanical, conductivity, and selectivity properties. </a:t>
            </a:r>
            <a:endParaRPr lang="en-US" sz="1600" dirty="0">
              <a:ea typeface="Arial" charset="0"/>
              <a:cs typeface="Arial" charset="0"/>
            </a:endParaRPr>
          </a:p>
        </p:txBody>
      </p:sp>
      <p:sp>
        <p:nvSpPr>
          <p:cNvPr id="3" name="Rectangle 2"/>
          <p:cNvSpPr/>
          <p:nvPr/>
        </p:nvSpPr>
        <p:spPr>
          <a:xfrm>
            <a:off x="3639670" y="-25028"/>
            <a:ext cx="5447489" cy="1015663"/>
          </a:xfrm>
          <a:prstGeom prst="rect">
            <a:avLst/>
          </a:prstGeom>
        </p:spPr>
        <p:txBody>
          <a:bodyPr wrap="square">
            <a:spAutoFit/>
          </a:bodyPr>
          <a:lstStyle/>
          <a:p>
            <a:r>
              <a:rPr lang="en-US" sz="2000" b="1" dirty="0">
                <a:latin typeface="Arial" charset="0"/>
                <a:ea typeface="Arial" charset="0"/>
                <a:cs typeface="Arial" charset="0"/>
              </a:rPr>
              <a:t>IRG-2: Zwitterionic Electrolytes Enable Decoupling of Ionic Transport from Segmental Relaxation</a:t>
            </a:r>
          </a:p>
        </p:txBody>
      </p:sp>
      <p:sp>
        <p:nvSpPr>
          <p:cNvPr id="4" name="Rectangle 3"/>
          <p:cNvSpPr/>
          <p:nvPr/>
        </p:nvSpPr>
        <p:spPr>
          <a:xfrm>
            <a:off x="-39020" y="5834429"/>
            <a:ext cx="9046592" cy="523220"/>
          </a:xfrm>
          <a:prstGeom prst="rect">
            <a:avLst/>
          </a:prstGeom>
        </p:spPr>
        <p:txBody>
          <a:bodyPr wrap="square">
            <a:spAutoFit/>
          </a:bodyPr>
          <a:lstStyle/>
          <a:p>
            <a:r>
              <a:rPr lang="en-US" sz="1400" dirty="0">
                <a:latin typeface="Arial" charset="0"/>
                <a:ea typeface="Arial" charset="0"/>
                <a:cs typeface="Arial" charset="0"/>
              </a:rPr>
              <a:t>S. D. Jones et al., Design of Polymeric Zwitterionic Solid Electrolytes with Superionic Lithium Transport, </a:t>
            </a:r>
            <a:r>
              <a:rPr lang="en-US" sz="1400" i="1" dirty="0">
                <a:latin typeface="Arial" charset="0"/>
                <a:ea typeface="Arial" charset="0"/>
                <a:cs typeface="Arial" charset="0"/>
              </a:rPr>
              <a:t>ACS Central Science</a:t>
            </a:r>
            <a:r>
              <a:rPr lang="en-US" sz="1400" dirty="0">
                <a:latin typeface="Arial" charset="0"/>
                <a:ea typeface="Arial" charset="0"/>
                <a:cs typeface="Arial" charset="0"/>
              </a:rPr>
              <a:t> </a:t>
            </a:r>
            <a:r>
              <a:rPr lang="en-US" sz="1400" b="0" i="0" dirty="0">
                <a:solidFill>
                  <a:srgbClr val="000000"/>
                </a:solidFill>
                <a:effectLst/>
                <a:latin typeface="Roboto" panose="02000000000000000000" pitchFamily="2" charset="0"/>
              </a:rPr>
              <a:t>2022, 8, 2, 169–175</a:t>
            </a:r>
            <a:r>
              <a:rPr lang="en-US" sz="1400" dirty="0">
                <a:latin typeface="Arial" charset="0"/>
                <a:ea typeface="Arial" charset="0"/>
                <a:cs typeface="Arial" charset="0"/>
              </a:rPr>
              <a:t>. DOI: 10.1021/acscentsci.1c01260</a:t>
            </a:r>
          </a:p>
        </p:txBody>
      </p:sp>
      <p:sp>
        <p:nvSpPr>
          <p:cNvPr id="20" name="Rectangle 19">
            <a:extLst>
              <a:ext uri="{FF2B5EF4-FFF2-40B4-BE49-F238E27FC236}">
                <a16:creationId xmlns:a16="http://schemas.microsoft.com/office/drawing/2014/main" id="{50C6D0A9-579B-B744-8C4D-0C6F2F1E58C4}"/>
              </a:ext>
            </a:extLst>
          </p:cNvPr>
          <p:cNvSpPr/>
          <p:nvPr/>
        </p:nvSpPr>
        <p:spPr>
          <a:xfrm>
            <a:off x="152400" y="316140"/>
            <a:ext cx="2759824" cy="338554"/>
          </a:xfrm>
          <a:prstGeom prst="rect">
            <a:avLst/>
          </a:prstGeom>
        </p:spPr>
        <p:txBody>
          <a:bodyPr wrap="square" anchor="ctr">
            <a:spAutoFit/>
          </a:bodyPr>
          <a:lstStyle/>
          <a:p>
            <a:pPr algn="ctr"/>
            <a:r>
              <a:rPr lang="en-US" sz="1600" dirty="0">
                <a:ln>
                  <a:solidFill>
                    <a:srgbClr val="FFFFFF"/>
                  </a:solidFill>
                </a:ln>
                <a:solidFill>
                  <a:schemeClr val="bg1"/>
                </a:solidFill>
                <a:latin typeface="Arial" panose="020B0604020202020204" pitchFamily="34" charset="0"/>
                <a:cs typeface="Arial" panose="020B0604020202020204" pitchFamily="34" charset="0"/>
              </a:rPr>
              <a:t>NSF DMR 1720256</a:t>
            </a:r>
          </a:p>
        </p:txBody>
      </p:sp>
      <p:sp>
        <p:nvSpPr>
          <p:cNvPr id="21" name="Rectangle 20">
            <a:extLst>
              <a:ext uri="{FF2B5EF4-FFF2-40B4-BE49-F238E27FC236}">
                <a16:creationId xmlns:a16="http://schemas.microsoft.com/office/drawing/2014/main" id="{52AB6591-F7A8-E845-8FE3-D52234DD31CD}"/>
              </a:ext>
            </a:extLst>
          </p:cNvPr>
          <p:cNvSpPr/>
          <p:nvPr/>
        </p:nvSpPr>
        <p:spPr>
          <a:xfrm>
            <a:off x="0" y="714978"/>
            <a:ext cx="3211033" cy="338554"/>
          </a:xfrm>
          <a:prstGeom prst="rect">
            <a:avLst/>
          </a:prstGeom>
        </p:spPr>
        <p:txBody>
          <a:bodyPr wrap="square" anchor="ctr">
            <a:spAutoFit/>
          </a:bodyPr>
          <a:lstStyle/>
          <a:p>
            <a:pPr algn="ctr"/>
            <a:r>
              <a:rPr lang="en-US" sz="1600" b="1">
                <a:solidFill>
                  <a:srgbClr val="002060"/>
                </a:solidFill>
                <a:latin typeface="Arial" panose="020B0604020202020204" pitchFamily="34" charset="0"/>
                <a:cs typeface="Arial" panose="020B0604020202020204" pitchFamily="34" charset="0"/>
              </a:rPr>
              <a:t>2021 </a:t>
            </a:r>
            <a:r>
              <a:rPr lang="en-US" sz="1600" b="1" dirty="0">
                <a:solidFill>
                  <a:srgbClr val="002060"/>
                </a:solidFill>
                <a:latin typeface="Arial" panose="020B0604020202020204" pitchFamily="34" charset="0"/>
                <a:cs typeface="Arial" panose="020B0604020202020204" pitchFamily="34" charset="0"/>
              </a:rPr>
              <a:t>Highlight</a:t>
            </a:r>
          </a:p>
        </p:txBody>
      </p:sp>
      <p:pic>
        <p:nvPicPr>
          <p:cNvPr id="11" name="Picture 10">
            <a:extLst>
              <a:ext uri="{FF2B5EF4-FFF2-40B4-BE49-F238E27FC236}">
                <a16:creationId xmlns:a16="http://schemas.microsoft.com/office/drawing/2014/main" id="{4C82BB27-18D7-4045-99C5-AEFDC22E0C75}"/>
              </a:ext>
            </a:extLst>
          </p:cNvPr>
          <p:cNvPicPr>
            <a:picLocks noChangeAspect="1"/>
          </p:cNvPicPr>
          <p:nvPr/>
        </p:nvPicPr>
        <p:blipFill>
          <a:blip r:embed="rId3"/>
          <a:stretch>
            <a:fillRect/>
          </a:stretch>
        </p:blipFill>
        <p:spPr>
          <a:xfrm>
            <a:off x="4572000" y="1722077"/>
            <a:ext cx="1940588" cy="1828186"/>
          </a:xfrm>
          <a:prstGeom prst="rect">
            <a:avLst/>
          </a:prstGeom>
        </p:spPr>
      </p:pic>
      <p:pic>
        <p:nvPicPr>
          <p:cNvPr id="12" name="Content Placeholder 3">
            <a:extLst>
              <a:ext uri="{FF2B5EF4-FFF2-40B4-BE49-F238E27FC236}">
                <a16:creationId xmlns:a16="http://schemas.microsoft.com/office/drawing/2014/main" id="{4DB35156-D9A1-457D-BAF5-0F72BED7CD92}"/>
              </a:ext>
            </a:extLst>
          </p:cNvPr>
          <p:cNvPicPr>
            <a:picLocks/>
          </p:cNvPicPr>
          <p:nvPr/>
        </p:nvPicPr>
        <p:blipFill rotWithShape="1">
          <a:blip r:embed="rId4" cstate="print">
            <a:extLst>
              <a:ext uri="{28A0092B-C50C-407E-A947-70E740481C1C}">
                <a14:useLocalDpi xmlns:a14="http://schemas.microsoft.com/office/drawing/2010/main" val="0"/>
              </a:ext>
            </a:extLst>
          </a:blip>
          <a:srcRect r="62735"/>
          <a:stretch/>
        </p:blipFill>
        <p:spPr bwMode="auto">
          <a:xfrm>
            <a:off x="6512588" y="1398372"/>
            <a:ext cx="2706976" cy="2335053"/>
          </a:xfrm>
          <a:prstGeom prst="rect">
            <a:avLst/>
          </a:prstGeom>
          <a:noFill/>
        </p:spPr>
      </p:pic>
      <p:sp>
        <p:nvSpPr>
          <p:cNvPr id="2" name="Rectangle 1">
            <a:extLst>
              <a:ext uri="{FF2B5EF4-FFF2-40B4-BE49-F238E27FC236}">
                <a16:creationId xmlns:a16="http://schemas.microsoft.com/office/drawing/2014/main" id="{5C0156D2-7146-41AE-AFDD-D86AD1A6DC54}"/>
              </a:ext>
            </a:extLst>
          </p:cNvPr>
          <p:cNvSpPr/>
          <p:nvPr/>
        </p:nvSpPr>
        <p:spPr>
          <a:xfrm>
            <a:off x="6512588" y="1487263"/>
            <a:ext cx="306392" cy="281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Box 28">
            <a:extLst>
              <a:ext uri="{FF2B5EF4-FFF2-40B4-BE49-F238E27FC236}">
                <a16:creationId xmlns:a16="http://schemas.microsoft.com/office/drawing/2014/main" id="{A8C7F339-8698-45CF-8AE5-AE9EA1ACCB10}"/>
              </a:ext>
            </a:extLst>
          </p:cNvPr>
          <p:cNvSpPr txBox="1">
            <a:spLocks noChangeArrowheads="1"/>
          </p:cNvSpPr>
          <p:nvPr/>
        </p:nvSpPr>
        <p:spPr bwMode="auto">
          <a:xfrm>
            <a:off x="4647564" y="4540862"/>
            <a:ext cx="4572000"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dirty="0">
                <a:ea typeface="Arial" charset="0"/>
                <a:cs typeface="Arial" charset="0"/>
              </a:rPr>
              <a:t>These zwitterionic electrolytes promote ion transport through a pathway of vacancies. This transport mechanism enables performance that exceeds the literature (squares) when analyzed in the selectivity-conductivity design space. </a:t>
            </a:r>
            <a:endParaRPr lang="en-US" sz="1600" dirty="0">
              <a:ea typeface="Arial" charset="0"/>
              <a:cs typeface="Arial" charset="0"/>
            </a:endParaRPr>
          </a:p>
        </p:txBody>
      </p:sp>
      <p:pic>
        <p:nvPicPr>
          <p:cNvPr id="14" name="Picture 13">
            <a:extLst>
              <a:ext uri="{FF2B5EF4-FFF2-40B4-BE49-F238E27FC236}">
                <a16:creationId xmlns:a16="http://schemas.microsoft.com/office/drawing/2014/main" id="{5B29669D-AC50-634F-B905-3EC2287F6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856" t="61325"/>
          <a:stretch/>
        </p:blipFill>
        <p:spPr bwMode="auto">
          <a:xfrm>
            <a:off x="4633496" y="3612164"/>
            <a:ext cx="4510503" cy="987820"/>
          </a:xfrm>
          <a:prstGeom prst="rect">
            <a:avLst/>
          </a:prstGeom>
          <a:noFill/>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14914</TotalTime>
  <Words>232</Words>
  <Application>Microsoft Macintosh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Roboto</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Rachel Segalman</cp:lastModifiedBy>
  <cp:revision>72</cp:revision>
  <cp:lastPrinted>2016-10-20T17:00:33Z</cp:lastPrinted>
  <dcterms:created xsi:type="dcterms:W3CDTF">2016-07-19T18:16:54Z</dcterms:created>
  <dcterms:modified xsi:type="dcterms:W3CDTF">2022-03-27T18:19:41Z</dcterms:modified>
  <cp:category/>
</cp:coreProperties>
</file>