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31" autoAdjust="0"/>
    <p:restoredTop sz="92872"/>
  </p:normalViewPr>
  <p:slideViewPr>
    <p:cSldViewPr snapToGrid="0" snapToObjects="1">
      <p:cViewPr varScale="1">
        <p:scale>
          <a:sx n="64" d="100"/>
          <a:sy n="64" d="100"/>
        </p:scale>
        <p:origin x="1632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E8B7E-3D68-7F4A-BEF1-2E33EAF00261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402A6-F720-3642-901B-D1C5B578A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1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D402A6-F720-3642-901B-D1C5B578AD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075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AA67AA0-DEF6-D741-AF0E-1BCF8203E1C0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1FA1B1B6-1873-E042-A246-BC0F54B866B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DMR Templates BMAT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DMR Templates MMN.jp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 descr="DMR Templates CER.jpg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Picture 9" descr="DMR Templates CMMT.jpg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DMR Templates D.jpg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 descr="DMR Templates 88P.jp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0" y="1119970"/>
            <a:ext cx="4571999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b="1" cap="smal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University of California Santa Barbara</a:t>
            </a:r>
          </a:p>
        </p:txBody>
      </p:sp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70251" y="1258469"/>
            <a:ext cx="3587349" cy="4016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500" b="1" dirty="0">
                <a:ea typeface="Arial" charset="0"/>
                <a:cs typeface="Arial" charset="0"/>
              </a:rPr>
              <a:t>Intellectual merit: </a:t>
            </a:r>
            <a:r>
              <a:rPr lang="en-US" sz="1500" dirty="0">
                <a:ea typeface="Arial" charset="0"/>
                <a:cs typeface="Arial" charset="0"/>
              </a:rPr>
              <a:t> </a:t>
            </a:r>
            <a:r>
              <a:rPr lang="en-US" sz="1500" dirty="0" smtClean="0">
                <a:ea typeface="Arial" charset="0"/>
                <a:cs typeface="Arial" charset="0"/>
              </a:rPr>
              <a:t>This work demonstrates the </a:t>
            </a:r>
            <a:r>
              <a:rPr lang="en-US" sz="1500" dirty="0">
                <a:ea typeface="Arial" charset="0"/>
                <a:cs typeface="Arial" charset="0"/>
              </a:rPr>
              <a:t>facile, on-demand manufacturing of polymer foams with desirable properties such as mechanical strength, controlled porosity, and varied </a:t>
            </a:r>
            <a:r>
              <a:rPr lang="en-US" sz="1500" dirty="0" smtClean="0">
                <a:ea typeface="Arial" charset="0"/>
                <a:cs typeface="Arial" charset="0"/>
              </a:rPr>
              <a:t>composition. </a:t>
            </a:r>
            <a:r>
              <a:rPr lang="en-US" sz="1500" dirty="0">
                <a:ea typeface="Arial" charset="0"/>
                <a:cs typeface="Arial" charset="0"/>
              </a:rPr>
              <a:t>Key to the success </a:t>
            </a:r>
            <a:r>
              <a:rPr lang="en-US" sz="1500" dirty="0" smtClean="0">
                <a:ea typeface="Arial" charset="0"/>
                <a:cs typeface="Arial" charset="0"/>
              </a:rPr>
              <a:t>is </a:t>
            </a:r>
            <a:r>
              <a:rPr lang="en-US" sz="1500" dirty="0">
                <a:ea typeface="Arial" charset="0"/>
                <a:cs typeface="Arial" charset="0"/>
              </a:rPr>
              <a:t>the design of building blocks and monomer units based on a two-step </a:t>
            </a:r>
            <a:r>
              <a:rPr lang="en-US" sz="1500" smtClean="0">
                <a:ea typeface="Arial" charset="0"/>
                <a:cs typeface="Arial" charset="0"/>
              </a:rPr>
              <a:t>process: </a:t>
            </a:r>
            <a:r>
              <a:rPr lang="en-US" sz="1500" dirty="0">
                <a:ea typeface="Arial" charset="0"/>
                <a:cs typeface="Arial" charset="0"/>
              </a:rPr>
              <a:t>initial 3D </a:t>
            </a:r>
            <a:r>
              <a:rPr lang="en-US" sz="1500" dirty="0" err="1">
                <a:ea typeface="Arial" charset="0"/>
                <a:cs typeface="Arial" charset="0"/>
              </a:rPr>
              <a:t>photopolymerization</a:t>
            </a:r>
            <a:r>
              <a:rPr lang="en-US" sz="1500" dirty="0">
                <a:ea typeface="Arial" charset="0"/>
                <a:cs typeface="Arial" charset="0"/>
              </a:rPr>
              <a:t> and subsequent thermal processing.</a:t>
            </a:r>
            <a:r>
              <a:rPr lang="en-US" sz="1500" dirty="0" smtClean="0">
                <a:ea typeface="Arial" charset="0"/>
                <a:cs typeface="Arial" charset="0"/>
              </a:rPr>
              <a:t/>
            </a:r>
            <a:br>
              <a:rPr lang="en-US" sz="1500" dirty="0" smtClean="0">
                <a:ea typeface="Arial" charset="0"/>
                <a:cs typeface="Arial" charset="0"/>
              </a:rPr>
            </a:br>
            <a:endParaRPr lang="en-US" sz="1500" b="1" dirty="0">
              <a:ea typeface="Arial" charset="0"/>
              <a:cs typeface="Arial" charset="0"/>
            </a:endParaRPr>
          </a:p>
          <a:p>
            <a:pPr eaLnBrk="1" hangingPunct="1"/>
            <a:r>
              <a:rPr lang="en-US" sz="1500" b="1" dirty="0">
                <a:ea typeface="Arial" charset="0"/>
                <a:cs typeface="Arial" charset="0"/>
              </a:rPr>
              <a:t>Broader Impacts</a:t>
            </a:r>
            <a:r>
              <a:rPr lang="en-US" sz="1500" b="1" dirty="0" smtClean="0">
                <a:ea typeface="Arial" charset="0"/>
                <a:cs typeface="Arial" charset="0"/>
              </a:rPr>
              <a:t>: </a:t>
            </a:r>
            <a:r>
              <a:rPr lang="en-US" sz="1500" dirty="0" smtClean="0">
                <a:ea typeface="Arial" charset="0"/>
                <a:cs typeface="Arial" charset="0"/>
              </a:rPr>
              <a:t>The materials and methods developed in this work are amenable to traditional 3D printing, and offer new opportunities to generate foams with tailored structures, geometries and mechanics.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11034" y="109940"/>
            <a:ext cx="593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IRG3</a:t>
            </a:r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: Three-Dimensional Photochemical Printing of Thermally </a:t>
            </a:r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Activated Polymer </a:t>
            </a:r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Foams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8113" y="5502122"/>
            <a:ext cx="88358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S.E. </a:t>
            </a:r>
            <a:r>
              <a:rPr lang="en-US" sz="1400" dirty="0" err="1">
                <a:latin typeface="Arial" charset="0"/>
                <a:ea typeface="Arial" charset="0"/>
                <a:cs typeface="Arial" charset="0"/>
              </a:rPr>
              <a:t>Seo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, Y. Kwon, N.D. </a:t>
            </a:r>
            <a:r>
              <a:rPr lang="en-US" sz="1400" dirty="0" err="1">
                <a:latin typeface="Arial" charset="0"/>
                <a:ea typeface="Arial" charset="0"/>
                <a:cs typeface="Arial" charset="0"/>
              </a:rPr>
              <a:t>Dolinski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, C.S. Sample, J.L. Self, C.M. Bates, M.T. Valentine, C.J. Hawker,</a:t>
            </a:r>
          </a:p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Three-dimensional photochemical printing of thermally activated polymer foams, 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ACS 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Applied Polymer Materials 3 (2021) 4984-4991.  DOI: 10.1021/acsapm.1c00726</a:t>
            </a:r>
          </a:p>
          <a:p>
            <a:endParaRPr lang="en-US" sz="1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90785" y="4621460"/>
            <a:ext cx="54996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Top: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Examples of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printed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structures with complex geometries.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Bottom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Internal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structures b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efore (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left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 and after (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 heating, showing the thermal activation of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microporosity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0C6D0A9-579B-B744-8C4D-0C6F2F1E58C4}"/>
              </a:ext>
            </a:extLst>
          </p:cNvPr>
          <p:cNvSpPr/>
          <p:nvPr/>
        </p:nvSpPr>
        <p:spPr>
          <a:xfrm>
            <a:off x="152400" y="316140"/>
            <a:ext cx="2759824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>
                <a:ln>
                  <a:solidFill>
                    <a:srgbClr val="FFFFFF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NSF DMR 1720256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2AB6591-F7A8-E845-8FE3-D52234DD31CD}"/>
              </a:ext>
            </a:extLst>
          </p:cNvPr>
          <p:cNvSpPr/>
          <p:nvPr/>
        </p:nvSpPr>
        <p:spPr>
          <a:xfrm>
            <a:off x="0" y="714978"/>
            <a:ext cx="3211033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Highlight</a:t>
            </a:r>
          </a:p>
        </p:txBody>
      </p:sp>
      <p:pic>
        <p:nvPicPr>
          <p:cNvPr id="10" name="Picture 9" descr="https://pubs.acs.org/na101/home/literatum/publisher/achs/journals/content/aapmcd/2021/aapmcd.2021.3.issue-10/acsapm.1c00726/20211001/images/medium/ap1c00726_001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1027" y="1699113"/>
            <a:ext cx="3528391" cy="29223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3173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14862</TotalTime>
  <Words>163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News Gothic MT</vt:lpstr>
      <vt:lpstr>Wingdings 2</vt:lpstr>
      <vt:lpstr>Breeze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rob</dc:creator>
  <cp:keywords/>
  <dc:description/>
  <cp:lastModifiedBy>M</cp:lastModifiedBy>
  <cp:revision>78</cp:revision>
  <cp:lastPrinted>2016-10-20T17:00:33Z</cp:lastPrinted>
  <dcterms:created xsi:type="dcterms:W3CDTF">2016-07-19T18:16:54Z</dcterms:created>
  <dcterms:modified xsi:type="dcterms:W3CDTF">2022-04-02T02:21:34Z</dcterms:modified>
  <cp:category/>
</cp:coreProperties>
</file>